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80" r:id="rId1"/>
  </p:sldMasterIdLst>
  <p:sldIdLst>
    <p:sldId id="256" r:id="rId2"/>
    <p:sldId id="303" r:id="rId3"/>
    <p:sldId id="298" r:id="rId4"/>
    <p:sldId id="299" r:id="rId5"/>
    <p:sldId id="300" r:id="rId6"/>
    <p:sldId id="301" r:id="rId7"/>
    <p:sldId id="302" r:id="rId8"/>
    <p:sldId id="271" r:id="rId9"/>
    <p:sldId id="282" r:id="rId10"/>
    <p:sldId id="279" r:id="rId11"/>
    <p:sldId id="281" r:id="rId12"/>
    <p:sldId id="283" r:id="rId13"/>
    <p:sldId id="257" r:id="rId14"/>
    <p:sldId id="275" r:id="rId15"/>
    <p:sldId id="278" r:id="rId16"/>
    <p:sldId id="261" r:id="rId17"/>
    <p:sldId id="276" r:id="rId18"/>
    <p:sldId id="265" r:id="rId19"/>
    <p:sldId id="266" r:id="rId20"/>
    <p:sldId id="297" r:id="rId21"/>
    <p:sldId id="293" r:id="rId22"/>
    <p:sldId id="284" r:id="rId23"/>
    <p:sldId id="286" r:id="rId2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11" name="Slide Number Placeholder 10"/>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1340D683-EF67-4C22-B379-B12F3F8C5805}"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1D77D55-DE99-4F86-A216-58D2E16FF097}" type="datetimeFigureOut">
              <a:rPr lang="fa-IR" smtClean="0"/>
              <a:pPr/>
              <a:t>25/01/1437</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1340D683-EF67-4C22-B379-B12F3F8C5805}" type="slidenum">
              <a:rPr lang="fa-IR" smtClean="0"/>
              <a:pPr/>
              <a:t>‹#›</a:t>
            </a:fld>
            <a:endParaRPr lang="fa-I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1D77D55-DE99-4F86-A216-58D2E16FF097}" type="datetimeFigureOut">
              <a:rPr lang="fa-IR" smtClean="0"/>
              <a:pPr/>
              <a:t>25/01/1437</a:t>
            </a:fld>
            <a:endParaRPr lang="fa-I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a-I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40D683-EF67-4C22-B379-B12F3F8C5805}"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1"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r" rtl="1"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r" rtl="1"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r" rtl="1"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r" rtl="1"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r" rtl="1"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r" rtl="1"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r" rtl="1"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r" rtl="1"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72066" y="714356"/>
            <a:ext cx="3714776" cy="2643206"/>
          </a:xfrm>
          <a:effectLst>
            <a:outerShdw blurRad="65500" dist="38100" dir="5400000" rotWithShape="0">
              <a:srgbClr val="000000">
                <a:alpha val="40000"/>
              </a:srgbClr>
            </a:outerShdw>
            <a:reflection blurRad="6350" stA="50000" endA="300" endPos="90000" dist="50800" dir="5400000" sy="-100000" algn="bl" rotWithShape="0"/>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en-US" sz="4400" dirty="0" smtClean="0">
                <a:solidFill>
                  <a:schemeClr val="tx1"/>
                </a:solidFill>
                <a:cs typeface="B Aria" pitchFamily="2" charset="-78"/>
              </a:rPr>
              <a:t>50 housing units</a:t>
            </a:r>
          </a:p>
          <a:p>
            <a:pPr algn="ctr"/>
            <a:r>
              <a:rPr lang="en-US" sz="4400" dirty="0" smtClean="0">
                <a:solidFill>
                  <a:schemeClr val="tx1"/>
                </a:solidFill>
                <a:cs typeface="B Aria" pitchFamily="2" charset="-78"/>
              </a:rPr>
              <a:t>Nasrin seraji </a:t>
            </a:r>
          </a:p>
          <a:p>
            <a:pPr algn="ctr"/>
            <a:r>
              <a:rPr lang="en-US" sz="4400" dirty="0" smtClean="0">
                <a:solidFill>
                  <a:schemeClr val="tx1"/>
                </a:solidFill>
                <a:cs typeface="B Aria" pitchFamily="2" charset="-78"/>
              </a:rPr>
              <a:t>Vienne _Austria</a:t>
            </a:r>
          </a:p>
          <a:p>
            <a:pPr algn="ctr"/>
            <a:r>
              <a:rPr lang="en-US" sz="4400" dirty="0" smtClean="0">
                <a:solidFill>
                  <a:schemeClr val="tx1"/>
                </a:solidFill>
                <a:cs typeface="B Aria" pitchFamily="2" charset="-78"/>
              </a:rPr>
              <a:t>2004 </a:t>
            </a:r>
            <a:endParaRPr lang="fa-IR" sz="4400" dirty="0">
              <a:solidFill>
                <a:schemeClr val="tx1"/>
              </a:solidFill>
              <a:cs typeface="B Aria" pitchFamily="2" charset="-78"/>
            </a:endParaRPr>
          </a:p>
        </p:txBody>
      </p:sp>
      <p:pic>
        <p:nvPicPr>
          <p:cNvPr id="4" name="Picture 3" descr="50  Housing Units مجتمع مسکونی 50 واحدی"/>
          <p:cNvPicPr/>
          <p:nvPr/>
        </p:nvPicPr>
        <p:blipFill>
          <a:blip r:embed="rId2"/>
          <a:srcRect/>
          <a:stretch>
            <a:fillRect/>
          </a:stretch>
        </p:blipFill>
        <p:spPr bwMode="auto">
          <a:xfrm>
            <a:off x="571472" y="642918"/>
            <a:ext cx="4357718" cy="4857784"/>
          </a:xfrm>
          <a:prstGeom prst="rect">
            <a:avLst/>
          </a:prstGeom>
          <a:ln>
            <a:headEnd/>
            <a:tailEnd/>
          </a:ln>
          <a:scene3d>
            <a:camera prst="perspectiveRelaxedModerately"/>
            <a:lightRig rig="contrasting" dir="t">
              <a:rot lat="0" lon="0" rev="12000000"/>
            </a:lightRig>
          </a:scene3d>
          <a:sp3d prstMaterial="powder">
            <a:bevelT h="50800"/>
          </a:sp3d>
        </p:spPr>
        <p:style>
          <a:lnRef idx="0">
            <a:schemeClr val="accent4"/>
          </a:lnRef>
          <a:fillRef idx="3">
            <a:schemeClr val="accent4"/>
          </a:fillRef>
          <a:effectRef idx="3">
            <a:schemeClr val="accent4"/>
          </a:effectRef>
          <a:fontRef idx="minor">
            <a:schemeClr val="lt1"/>
          </a:fontRef>
        </p:style>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112012006.JPG"/>
          <p:cNvPicPr>
            <a:picLocks noGrp="1" noChangeAspect="1"/>
          </p:cNvPicPr>
          <p:nvPr>
            <p:ph idx="1"/>
          </p:nvPr>
        </p:nvPicPr>
        <p:blipFill>
          <a:blip r:embed="rId2" cstate="print"/>
          <a:stretch>
            <a:fillRect/>
          </a:stretch>
        </p:blipFill>
        <p:spPr>
          <a:xfrm>
            <a:off x="785786" y="500042"/>
            <a:ext cx="5056814" cy="3330569"/>
          </a:xfrm>
          <a:prstGeom prst="rect">
            <a:avLst/>
          </a:prstGeom>
          <a:ln>
            <a:noFill/>
          </a:ln>
          <a:effectLst>
            <a:softEdge rad="112500"/>
          </a:effectLst>
        </p:spPr>
      </p:pic>
      <p:sp>
        <p:nvSpPr>
          <p:cNvPr id="5" name="Rectangle 4"/>
          <p:cNvSpPr/>
          <p:nvPr/>
        </p:nvSpPr>
        <p:spPr>
          <a:xfrm>
            <a:off x="5715008" y="1428736"/>
            <a:ext cx="2571768" cy="4093428"/>
          </a:xfrm>
          <a:prstGeom prst="rect">
            <a:avLst/>
          </a:prstGeom>
        </p:spPr>
        <p:txBody>
          <a:bodyPr wrap="square">
            <a:spAutoFit/>
          </a:bodyPr>
          <a:lstStyle/>
          <a:p>
            <a:r>
              <a:rPr lang="en-US" dirty="0" smtClean="0"/>
              <a:t>. </a:t>
            </a:r>
            <a:r>
              <a:rPr lang="ar-SA" sz="2000" dirty="0" smtClean="0"/>
              <a:t>مقررات موجود برای نمای ساختمان ها در اتریش، یکی از چالش های این طرح بود که سبب بروز تفاوتی آشکار میان طراحی نمای اصلی و نمای پشت پروژه شده است</a:t>
            </a:r>
            <a:r>
              <a:rPr lang="en-US" sz="2000" dirty="0" smtClean="0"/>
              <a:t>. </a:t>
            </a:r>
            <a:r>
              <a:rPr lang="ar-SA" sz="2000" dirty="0" smtClean="0"/>
              <a:t>استفاده از رنگ تند تنها در نماهای اصلی دیده می شود و نماهای پشت تماماٌ به رنگ سفید است</a:t>
            </a:r>
            <a:r>
              <a:rPr lang="en-US" sz="2000" dirty="0" smtClean="0"/>
              <a:t>.</a:t>
            </a:r>
            <a:endParaRPr lang="en-US" sz="2000" dirty="0"/>
          </a:p>
        </p:txBody>
      </p:sp>
      <p:pic>
        <p:nvPicPr>
          <p:cNvPr id="6" name="Picture 5" descr="50  Housing Units مجتمع مسکونی 50 واحدی نسرین سراجی  Nasrin Seraji ))"/>
          <p:cNvPicPr/>
          <p:nvPr/>
        </p:nvPicPr>
        <p:blipFill>
          <a:blip r:embed="rId3"/>
          <a:srcRect/>
          <a:stretch>
            <a:fillRect/>
          </a:stretch>
        </p:blipFill>
        <p:spPr bwMode="auto">
          <a:xfrm>
            <a:off x="500034" y="3571876"/>
            <a:ext cx="2533650" cy="2657467"/>
          </a:xfrm>
          <a:prstGeom prst="rect">
            <a:avLst/>
          </a:prstGeom>
          <a:noFill/>
          <a:ln w="9525">
            <a:noFill/>
            <a:miter lim="800000"/>
            <a:headEnd/>
            <a:tailEnd/>
          </a:ln>
        </p:spPr>
      </p:pic>
      <p:cxnSp>
        <p:nvCxnSpPr>
          <p:cNvPr id="8" name="Elbow Connector 7"/>
          <p:cNvCxnSpPr/>
          <p:nvPr/>
        </p:nvCxnSpPr>
        <p:spPr>
          <a:xfrm rot="10800000" flipV="1">
            <a:off x="2571736" y="3143248"/>
            <a:ext cx="1571636" cy="1285884"/>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112012008.JPG"/>
          <p:cNvPicPr>
            <a:picLocks noGrp="1" noChangeAspect="1"/>
          </p:cNvPicPr>
          <p:nvPr>
            <p:ph idx="1"/>
          </p:nvPr>
        </p:nvPicPr>
        <p:blipFill>
          <a:blip r:embed="rId2" cstate="print"/>
          <a:stretch>
            <a:fillRect/>
          </a:stretch>
        </p:blipFill>
        <p:spPr>
          <a:xfrm>
            <a:off x="500034" y="1000108"/>
            <a:ext cx="3770930" cy="2574934"/>
          </a:xfrm>
          <a:prstGeom prst="rect">
            <a:avLst/>
          </a:prstGeom>
          <a:ln>
            <a:noFill/>
          </a:ln>
          <a:effectLst>
            <a:softEdge rad="112500"/>
          </a:effectLst>
        </p:spPr>
      </p:pic>
      <p:pic>
        <p:nvPicPr>
          <p:cNvPr id="5" name="Picture 4" descr="50  Housing Units مجتمع مسکونی 50 واحدی نسرین سراجی  Nasrin Seraji ))"/>
          <p:cNvPicPr/>
          <p:nvPr/>
        </p:nvPicPr>
        <p:blipFill>
          <a:blip r:embed="rId3"/>
          <a:srcRect/>
          <a:stretch>
            <a:fillRect/>
          </a:stretch>
        </p:blipFill>
        <p:spPr bwMode="auto">
          <a:xfrm>
            <a:off x="3929058" y="2786058"/>
            <a:ext cx="4125933" cy="3799205"/>
          </a:xfrm>
          <a:prstGeom prst="rect">
            <a:avLst/>
          </a:prstGeom>
          <a:ln/>
        </p:spPr>
        <p:style>
          <a:lnRef idx="0">
            <a:schemeClr val="accent2"/>
          </a:lnRef>
          <a:fillRef idx="3">
            <a:schemeClr val="accent2"/>
          </a:fillRef>
          <a:effectRef idx="3">
            <a:schemeClr val="accent2"/>
          </a:effectRef>
          <a:fontRef idx="minor">
            <a:schemeClr val="lt1"/>
          </a:fontRef>
        </p:style>
      </p:pic>
      <p:sp>
        <p:nvSpPr>
          <p:cNvPr id="6" name="Rectangle 5"/>
          <p:cNvSpPr/>
          <p:nvPr/>
        </p:nvSpPr>
        <p:spPr>
          <a:xfrm>
            <a:off x="785786" y="4071942"/>
            <a:ext cx="3000396" cy="1631216"/>
          </a:xfrm>
          <a:prstGeom prst="rect">
            <a:avLst/>
          </a:prstGeom>
        </p:spPr>
        <p:txBody>
          <a:bodyPr wrap="square">
            <a:spAutoFit/>
          </a:bodyPr>
          <a:lstStyle/>
          <a:p>
            <a:r>
              <a:rPr lang="ar-SA" sz="2000" dirty="0" smtClean="0"/>
              <a:t>رنگ های قرمز، سبز و زرد در نماهای ساختمان، ستون ها و دیوارهای داخلی کیفیتی خاص به این مجتمع بخشیده است</a:t>
            </a:r>
            <a:r>
              <a:rPr lang="en-US" sz="2000" dirty="0" smtClean="0"/>
              <a:t>.</a:t>
            </a:r>
            <a:endParaRPr lang="en-US" sz="2000" dirty="0"/>
          </a:p>
        </p:txBody>
      </p:sp>
      <p:pic>
        <p:nvPicPr>
          <p:cNvPr id="7" name="Picture 6" descr="50  Housing Units مجتمع مسکونی 50 واحدی نسرین سراجی  Nasrin Seraji ))"/>
          <p:cNvPicPr/>
          <p:nvPr/>
        </p:nvPicPr>
        <p:blipFill>
          <a:blip r:embed="rId4"/>
          <a:srcRect/>
          <a:stretch>
            <a:fillRect/>
          </a:stretch>
        </p:blipFill>
        <p:spPr bwMode="auto">
          <a:xfrm>
            <a:off x="5143504" y="428604"/>
            <a:ext cx="3714776" cy="2786082"/>
          </a:xfrm>
          <a:prstGeom prst="rect">
            <a:avLst/>
          </a:prstGeom>
          <a:noFill/>
          <a:ln w="9525">
            <a:noFill/>
            <a:miter lim="800000"/>
            <a:headEnd/>
            <a:tailEnd/>
          </a:ln>
          <a:effectLst>
            <a:softEdge rad="1270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29190" y="714356"/>
            <a:ext cx="3500462" cy="5016758"/>
          </a:xfrm>
          <a:prstGeom prst="rect">
            <a:avLst/>
          </a:prstGeom>
        </p:spPr>
        <p:txBody>
          <a:bodyPr wrap="square">
            <a:spAutoFit/>
          </a:bodyPr>
          <a:lstStyle/>
          <a:p>
            <a:r>
              <a:rPr lang="ar-SA" sz="2000" dirty="0" smtClean="0"/>
              <a:t>نکته حائز اهمیت در طراحی این ساختمان که آنرا از پروژه های مشابه خود متمایز می کند، بروز حجمی تداخل فضاهای داخلی، نظیر ویدها و نیم طبقه ها، در نماهای رو به حیاط مرکزی است . این امر سبب پیچیدگی و عدم یکنواختی نماها شده و چشم را در جستجوی منطقی برای قرارگیری تراس ها به بازی می گیرد. همچنین گشودگی ها در ابعاد و تناسبات متنوع در نماها ظاهر شده و نرده های فلزی در بعضی طبقات همچون دوخت هایی افقی سعی در پیوند واحد ها به هم دارند</a:t>
            </a:r>
            <a:r>
              <a:rPr lang="en-US" sz="2000" dirty="0" smtClean="0"/>
              <a:t>      </a:t>
            </a:r>
            <a:endParaRPr lang="en-US" sz="2000" dirty="0"/>
          </a:p>
        </p:txBody>
      </p:sp>
      <p:pic>
        <p:nvPicPr>
          <p:cNvPr id="10" name="Content Placeholder 9" descr="50  Housing Units مجتمع مسکونی 50 واحدی"/>
          <p:cNvPicPr>
            <a:picLocks noGrp="1"/>
          </p:cNvPicPr>
          <p:nvPr>
            <p:ph idx="1"/>
          </p:nvPr>
        </p:nvPicPr>
        <p:blipFill>
          <a:blip r:embed="rId2"/>
          <a:srcRect/>
          <a:stretch>
            <a:fillRect/>
          </a:stretch>
        </p:blipFill>
        <p:spPr bwMode="auto">
          <a:xfrm>
            <a:off x="928662" y="928670"/>
            <a:ext cx="3929089" cy="2876555"/>
          </a:xfrm>
          <a:prstGeom prst="rect">
            <a:avLst/>
          </a:prstGeom>
          <a:ln>
            <a:noFill/>
          </a:ln>
          <a:effectLst>
            <a:softEdge rad="112500"/>
          </a:effectLst>
        </p:spPr>
      </p:pic>
      <p:pic>
        <p:nvPicPr>
          <p:cNvPr id="11" name="Picture 10" descr="50  Housing Units مجتمع مسکونی 50 واحدی"/>
          <p:cNvPicPr/>
          <p:nvPr/>
        </p:nvPicPr>
        <p:blipFill>
          <a:blip r:embed="rId3"/>
          <a:srcRect/>
          <a:stretch>
            <a:fillRect/>
          </a:stretch>
        </p:blipFill>
        <p:spPr bwMode="auto">
          <a:xfrm>
            <a:off x="857224" y="3786190"/>
            <a:ext cx="3929090" cy="2358396"/>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04.gif"/>
          <p:cNvPicPr>
            <a:picLocks noGrp="1" noChangeAspect="1"/>
          </p:cNvPicPr>
          <p:nvPr>
            <p:ph idx="1"/>
          </p:nvPr>
        </p:nvPicPr>
        <p:blipFill>
          <a:blip r:embed="rId2"/>
          <a:stretch>
            <a:fillRect/>
          </a:stretch>
        </p:blipFill>
        <p:spPr>
          <a:xfrm>
            <a:off x="928662" y="1714488"/>
            <a:ext cx="4643470" cy="414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Connector 5"/>
          <p:cNvCxnSpPr/>
          <p:nvPr/>
        </p:nvCxnSpPr>
        <p:spPr>
          <a:xfrm rot="5400000">
            <a:off x="2857488" y="2643182"/>
            <a:ext cx="85725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rot="10800000">
            <a:off x="3000364" y="3071810"/>
            <a:ext cx="285752"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rot="5400000">
            <a:off x="2607455" y="3464719"/>
            <a:ext cx="78581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rot="10800000">
            <a:off x="2571736" y="3857628"/>
            <a:ext cx="42862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rot="5400000">
            <a:off x="2071670" y="4286256"/>
            <a:ext cx="85725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2500298" y="3857628"/>
            <a:ext cx="7143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rot="10800000">
            <a:off x="285720" y="4714884"/>
            <a:ext cx="1357322" cy="1588"/>
          </a:xfrm>
          <a:prstGeom prst="line">
            <a:avLst/>
          </a:prstGeom>
        </p:spPr>
        <p:style>
          <a:lnRef idx="3">
            <a:schemeClr val="accent2"/>
          </a:lnRef>
          <a:fillRef idx="0">
            <a:schemeClr val="accent2"/>
          </a:fillRef>
          <a:effectRef idx="2">
            <a:schemeClr val="accent2"/>
          </a:effectRef>
          <a:fontRef idx="minor">
            <a:schemeClr val="tx1"/>
          </a:fontRef>
        </p:style>
      </p:cxnSp>
      <p:sp>
        <p:nvSpPr>
          <p:cNvPr id="22529" name="Rectangle 1"/>
          <p:cNvSpPr>
            <a:spLocks noChangeArrowheads="1"/>
          </p:cNvSpPr>
          <p:nvPr/>
        </p:nvSpPr>
        <p:spPr bwMode="auto">
          <a:xfrm>
            <a:off x="5786446" y="928670"/>
            <a:ext cx="271464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قرار دادن تراس های جنوبی وپله ای کردن مقطع برای نورگیری و دید بهتربه حیاط مرکزی است .</a:t>
            </a:r>
          </a:p>
          <a:p>
            <a:pPr marL="0" marR="0" lvl="0" indent="0" algn="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ارتفاع خط زمین محوطه</a:t>
            </a:r>
            <a:r>
              <a:rPr kumimoji="0" lang="fa-IR" sz="2400" b="0" i="0" u="none" strike="noStrike" cap="none" normalizeH="0" dirty="0" smtClean="0">
                <a:ln>
                  <a:noFill/>
                </a:ln>
                <a:solidFill>
                  <a:schemeClr val="tx1"/>
                </a:solidFill>
                <a:effectLst/>
                <a:latin typeface="Calibri" pitchFamily="34" charset="0"/>
                <a:ea typeface="Calibri" pitchFamily="34" charset="0"/>
                <a:cs typeface="Arial" pitchFamily="34" charset="0"/>
              </a:rPr>
              <a:t> مرکز</a:t>
            </a:r>
            <a:r>
              <a:rPr lang="fa-IR" sz="2400" dirty="0" smtClean="0">
                <a:latin typeface="Calibri" pitchFamily="34" charset="0"/>
                <a:ea typeface="Calibri" pitchFamily="34" charset="0"/>
                <a:cs typeface="Arial" pitchFamily="34" charset="0"/>
              </a:rPr>
              <a:t>پا</a:t>
            </a:r>
            <a:r>
              <a:rPr kumimoji="0" lang="fa-IR" sz="2400" b="0" i="0" u="none" strike="noStrike" cap="none" normalizeH="0" dirty="0" smtClean="0">
                <a:ln>
                  <a:noFill/>
                </a:ln>
                <a:solidFill>
                  <a:schemeClr val="tx1"/>
                </a:solidFill>
                <a:effectLst/>
                <a:latin typeface="Calibri" pitchFamily="34" charset="0"/>
                <a:ea typeface="Calibri" pitchFamily="34" charset="0"/>
                <a:cs typeface="Arial" pitchFamily="34" charset="0"/>
              </a:rPr>
              <a:t>یین تر است که باعث دنجی بیشتر فضا می شود.</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endParaRPr kumimoji="0" lang="fa-IR" sz="24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3" name="Straight Connector 22"/>
          <p:cNvCxnSpPr/>
          <p:nvPr/>
        </p:nvCxnSpPr>
        <p:spPr>
          <a:xfrm>
            <a:off x="4929190" y="4500570"/>
            <a:ext cx="171451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rot="5400000">
            <a:off x="4607719" y="4822041"/>
            <a:ext cx="64294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rot="10800000" flipV="1">
            <a:off x="2143108" y="5143512"/>
            <a:ext cx="2786082" cy="71438"/>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rot="5400000" flipH="1" flipV="1">
            <a:off x="1928794" y="5000636"/>
            <a:ext cx="428628"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rot="5400000" flipH="1" flipV="1">
            <a:off x="1893075" y="4964917"/>
            <a:ext cx="500066"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rot="10800000">
            <a:off x="2143108" y="4714884"/>
            <a:ext cx="357190"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45" name="Straight Connector 44"/>
          <p:cNvCxnSpPr/>
          <p:nvPr/>
        </p:nvCxnSpPr>
        <p:spPr>
          <a:xfrm rot="10800000">
            <a:off x="1643042" y="4714884"/>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1643042" y="4714884"/>
            <a:ext cx="500066"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Connector 50"/>
          <p:cNvCxnSpPr/>
          <p:nvPr/>
        </p:nvCxnSpPr>
        <p:spPr>
          <a:xfrm rot="5400000" flipH="1" flipV="1">
            <a:off x="3786182" y="3357562"/>
            <a:ext cx="228601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a:off x="3286116" y="2214554"/>
            <a:ext cx="1643074"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03.gif"/>
          <p:cNvPicPr>
            <a:picLocks noGrp="1" noChangeAspect="1"/>
          </p:cNvPicPr>
          <p:nvPr>
            <p:ph idx="1"/>
          </p:nvPr>
        </p:nvPicPr>
        <p:blipFill>
          <a:blip r:embed="rId2"/>
          <a:stretch>
            <a:fillRect/>
          </a:stretch>
        </p:blipFill>
        <p:spPr>
          <a:xfrm>
            <a:off x="571472" y="500042"/>
            <a:ext cx="4143403"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3">
            <a:schemeClr val="lt1"/>
          </a:lnRef>
          <a:fillRef idx="1">
            <a:schemeClr val="dk1"/>
          </a:fillRef>
          <a:effectRef idx="1">
            <a:schemeClr val="dk1"/>
          </a:effectRef>
          <a:fontRef idx="minor">
            <a:schemeClr val="lt1"/>
          </a:fontRef>
        </p:style>
      </p:pic>
      <p:pic>
        <p:nvPicPr>
          <p:cNvPr id="6" name="Picture 5" descr="50  Housing Units مجتمع مسکونی 50 واحدی"/>
          <p:cNvPicPr/>
          <p:nvPr/>
        </p:nvPicPr>
        <p:blipFill>
          <a:blip r:embed="rId3"/>
          <a:srcRect/>
          <a:stretch>
            <a:fillRect/>
          </a:stretch>
        </p:blipFill>
        <p:spPr bwMode="auto">
          <a:xfrm>
            <a:off x="4714876" y="3071810"/>
            <a:ext cx="3786214" cy="2859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Bracket 6"/>
          <p:cNvSpPr/>
          <p:nvPr/>
        </p:nvSpPr>
        <p:spPr>
          <a:xfrm>
            <a:off x="5929322" y="3429000"/>
            <a:ext cx="1500198" cy="1714512"/>
          </a:xfrm>
          <a:prstGeom prst="bracketPair">
            <a:avLst/>
          </a:prstGeom>
        </p:spPr>
        <p:style>
          <a:lnRef idx="3">
            <a:schemeClr val="accent2"/>
          </a:lnRef>
          <a:fillRef idx="0">
            <a:schemeClr val="accent2"/>
          </a:fillRef>
          <a:effectRef idx="2">
            <a:schemeClr val="accent2"/>
          </a:effectRef>
          <a:fontRef idx="minor">
            <a:schemeClr val="tx1"/>
          </a:fontRef>
        </p:style>
        <p:txBody>
          <a:bodyPr rtlCol="1" anchor="ctr"/>
          <a:lstStyle/>
          <a:p>
            <a:pPr algn="ctr"/>
            <a:endParaRPr lang="fa-IR"/>
          </a:p>
        </p:txBody>
      </p:sp>
      <p:cxnSp>
        <p:nvCxnSpPr>
          <p:cNvPr id="15" name="Straight Connector 14"/>
          <p:cNvCxnSpPr/>
          <p:nvPr/>
        </p:nvCxnSpPr>
        <p:spPr>
          <a:xfrm>
            <a:off x="6143636" y="5143512"/>
            <a:ext cx="100013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143636" y="3429000"/>
            <a:ext cx="107157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rot="5400000">
            <a:off x="5893603" y="2678901"/>
            <a:ext cx="150019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rot="10800000">
            <a:off x="4214810" y="1928802"/>
            <a:ext cx="2428892"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56-001.gif"/>
          <p:cNvPicPr>
            <a:picLocks noGrp="1" noChangeAspect="1"/>
          </p:cNvPicPr>
          <p:nvPr>
            <p:ph idx="1"/>
          </p:nvPr>
        </p:nvPicPr>
        <p:blipFill>
          <a:blip r:embed="rId2"/>
          <a:stretch>
            <a:fillRect/>
          </a:stretch>
        </p:blipFill>
        <p:spPr>
          <a:xfrm>
            <a:off x="1071538" y="1643050"/>
            <a:ext cx="3497575" cy="3759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50  Housing Units مجتمع مسکونی 50 واحدی"/>
          <p:cNvPicPr/>
          <p:nvPr/>
        </p:nvPicPr>
        <p:blipFill>
          <a:blip r:embed="rId3"/>
          <a:srcRect/>
          <a:stretch>
            <a:fillRect/>
          </a:stretch>
        </p:blipFill>
        <p:spPr bwMode="auto">
          <a:xfrm>
            <a:off x="4714876" y="3143248"/>
            <a:ext cx="3811905" cy="2859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9" name="Straight Connector 8"/>
          <p:cNvCxnSpPr/>
          <p:nvPr/>
        </p:nvCxnSpPr>
        <p:spPr>
          <a:xfrm rot="5400000">
            <a:off x="5072066" y="4643446"/>
            <a:ext cx="2000264"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rot="10800000">
            <a:off x="5000628" y="3643314"/>
            <a:ext cx="107157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rot="10800000">
            <a:off x="4857752" y="3643314"/>
            <a:ext cx="1143008"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rot="10800000">
            <a:off x="4857752" y="5643578"/>
            <a:ext cx="1214446"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rot="5400000">
            <a:off x="3857620" y="4643446"/>
            <a:ext cx="2000264"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4214810" y="2571744"/>
            <a:ext cx="1214446"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rot="5400000">
            <a:off x="4893471" y="3107529"/>
            <a:ext cx="107157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56-001.gif"/>
          <p:cNvPicPr>
            <a:picLocks noGrp="1" noChangeAspect="1"/>
          </p:cNvPicPr>
          <p:nvPr>
            <p:ph idx="1"/>
          </p:nvPr>
        </p:nvPicPr>
        <p:blipFill>
          <a:blip r:embed="rId2"/>
          <a:stretch>
            <a:fillRect/>
          </a:stretch>
        </p:blipFill>
        <p:spPr>
          <a:xfrm>
            <a:off x="857224" y="1785926"/>
            <a:ext cx="3214710" cy="371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3">
            <a:schemeClr val="lt1"/>
          </a:lnRef>
          <a:fillRef idx="1">
            <a:schemeClr val="dk1"/>
          </a:fillRef>
          <a:effectRef idx="1">
            <a:schemeClr val="dk1"/>
          </a:effectRef>
          <a:fontRef idx="minor">
            <a:schemeClr val="lt1"/>
          </a:fontRef>
        </p:style>
      </p:pic>
      <p:cxnSp>
        <p:nvCxnSpPr>
          <p:cNvPr id="6" name="Straight Connector 5"/>
          <p:cNvCxnSpPr/>
          <p:nvPr/>
        </p:nvCxnSpPr>
        <p:spPr>
          <a:xfrm rot="10800000" flipV="1">
            <a:off x="3071802" y="4572008"/>
            <a:ext cx="857256" cy="1428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rot="10800000">
            <a:off x="1357290" y="4714884"/>
            <a:ext cx="1714512"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rot="5400000" flipH="1" flipV="1">
            <a:off x="1214414" y="4572008"/>
            <a:ext cx="285752"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1357290" y="4429132"/>
            <a:ext cx="121444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rot="5400000" flipH="1" flipV="1">
            <a:off x="2500298" y="4357694"/>
            <a:ext cx="14287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2571736" y="4286256"/>
            <a:ext cx="1357322"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3857620" y="4286256"/>
            <a:ext cx="928694"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rot="10800000">
            <a:off x="3214678" y="4929198"/>
            <a:ext cx="1928826" cy="7143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Rectangle 22"/>
          <p:cNvSpPr/>
          <p:nvPr/>
        </p:nvSpPr>
        <p:spPr>
          <a:xfrm>
            <a:off x="4214810" y="4500570"/>
            <a:ext cx="4276385" cy="830997"/>
          </a:xfrm>
          <a:prstGeom prst="rect">
            <a:avLst/>
          </a:prstGeom>
        </p:spPr>
        <p:txBody>
          <a:bodyPr wrap="square">
            <a:spAutoFit/>
          </a:bodyPr>
          <a:lstStyle/>
          <a:p>
            <a:r>
              <a:rPr lang="fa-IR" sz="2400" dirty="0" smtClean="0"/>
              <a:t>دسترسی به پارکینگ از طریق رمپ پشت مجموعه </a:t>
            </a:r>
            <a:endParaRPr lang="fa-IR" sz="2400" dirty="0"/>
          </a:p>
        </p:txBody>
      </p:sp>
      <p:pic>
        <p:nvPicPr>
          <p:cNvPr id="15" name="Picture 2" descr="C:\Documents and Settings\Administrator\My Documents\My Pictures\29112012008.JPG"/>
          <p:cNvPicPr>
            <a:picLocks noChangeAspect="1" noChangeArrowheads="1"/>
          </p:cNvPicPr>
          <p:nvPr/>
        </p:nvPicPr>
        <p:blipFill>
          <a:blip r:embed="rId3" cstate="print"/>
          <a:srcRect/>
          <a:stretch>
            <a:fillRect/>
          </a:stretch>
        </p:blipFill>
        <p:spPr bwMode="auto">
          <a:xfrm>
            <a:off x="4286248" y="714356"/>
            <a:ext cx="3643338" cy="3113089"/>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00728232426412_400"/>
          <p:cNvPicPr>
            <a:picLocks noGrp="1"/>
          </p:cNvPicPr>
          <p:nvPr>
            <p:ph idx="1"/>
          </p:nvPr>
        </p:nvPicPr>
        <p:blipFill>
          <a:blip r:embed="rId2"/>
          <a:srcRect/>
          <a:stretch>
            <a:fillRect/>
          </a:stretch>
        </p:blipFill>
        <p:spPr bwMode="auto">
          <a:xfrm>
            <a:off x="857224" y="2643182"/>
            <a:ext cx="4572032" cy="3000396"/>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pic>
      <p:sp>
        <p:nvSpPr>
          <p:cNvPr id="6" name="Double Bracket 5"/>
          <p:cNvSpPr/>
          <p:nvPr/>
        </p:nvSpPr>
        <p:spPr>
          <a:xfrm>
            <a:off x="3857620" y="2571744"/>
            <a:ext cx="642942" cy="1071570"/>
          </a:xfrm>
          <a:prstGeom prst="bracketPair">
            <a:avLst/>
          </a:prstGeom>
        </p:spPr>
        <p:style>
          <a:lnRef idx="3">
            <a:schemeClr val="accent1"/>
          </a:lnRef>
          <a:fillRef idx="0">
            <a:schemeClr val="accent1"/>
          </a:fillRef>
          <a:effectRef idx="2">
            <a:schemeClr val="accent1"/>
          </a:effectRef>
          <a:fontRef idx="minor">
            <a:schemeClr val="tx1"/>
          </a:fontRef>
        </p:style>
        <p:txBody>
          <a:bodyPr rtlCol="1" anchor="ctr"/>
          <a:lstStyle/>
          <a:p>
            <a:pPr algn="ctr"/>
            <a:endParaRPr lang="fa-IR"/>
          </a:p>
        </p:txBody>
      </p:sp>
      <p:cxnSp>
        <p:nvCxnSpPr>
          <p:cNvPr id="9" name="Straight Connector 8"/>
          <p:cNvCxnSpPr/>
          <p:nvPr/>
        </p:nvCxnSpPr>
        <p:spPr>
          <a:xfrm rot="10800000">
            <a:off x="4000496" y="3643314"/>
            <a:ext cx="357190" cy="15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3929058" y="2571744"/>
            <a:ext cx="571504"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4500562" y="3143248"/>
            <a:ext cx="1428760" cy="1588"/>
          </a:xfrm>
          <a:prstGeom prst="line">
            <a:avLst/>
          </a:prstGeom>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5857884" y="2143116"/>
            <a:ext cx="2857520" cy="3785652"/>
          </a:xfrm>
          <a:prstGeom prst="rect">
            <a:avLst/>
          </a:prstGeom>
        </p:spPr>
        <p:txBody>
          <a:bodyPr wrap="square">
            <a:spAutoFit/>
          </a:bodyPr>
          <a:lstStyle/>
          <a:p>
            <a:r>
              <a:rPr lang="ar-SA" sz="2400" dirty="0" smtClean="0"/>
              <a:t>دسترسی سواره به داخل سایت ممکن نیست، پارکینگ های سواره در زیرزمین بلوک ها واقع شده و دسترسی به آن توسط مسیری است که درپشت ساختمان ها و در بدو ورود به مجتمع قرار دارد</a:t>
            </a:r>
            <a:r>
              <a:rPr lang="en-US" sz="2400" dirty="0" smtClean="0"/>
              <a:t>.</a:t>
            </a:r>
            <a:endParaRPr lang="en-US" sz="2400" dirty="0"/>
          </a:p>
        </p:txBody>
      </p:sp>
      <p:cxnSp>
        <p:nvCxnSpPr>
          <p:cNvPr id="18" name="Straight Connector 17"/>
          <p:cNvCxnSpPr/>
          <p:nvPr/>
        </p:nvCxnSpPr>
        <p:spPr>
          <a:xfrm rot="5400000">
            <a:off x="4643438" y="4857760"/>
            <a:ext cx="1000132" cy="571504"/>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rot="10800000">
            <a:off x="4000496" y="5072074"/>
            <a:ext cx="785818" cy="571504"/>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rot="10800000">
            <a:off x="2786050" y="4500570"/>
            <a:ext cx="1214446" cy="571504"/>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rot="10800000">
            <a:off x="2285984" y="4500570"/>
            <a:ext cx="500066"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rot="10800000">
            <a:off x="857224" y="3643314"/>
            <a:ext cx="1357322" cy="857256"/>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V="1">
            <a:off x="857224" y="3214686"/>
            <a:ext cx="857256"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V="1">
            <a:off x="1714480" y="2857496"/>
            <a:ext cx="1571636" cy="35719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rot="16200000" flipV="1">
            <a:off x="4429124" y="3643314"/>
            <a:ext cx="1000132" cy="1000132"/>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rot="5400000" flipH="1" flipV="1">
            <a:off x="4321967" y="3036091"/>
            <a:ext cx="714380" cy="500066"/>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rot="5400000" flipH="1" flipV="1">
            <a:off x="3250397" y="2678901"/>
            <a:ext cx="214314" cy="142876"/>
          </a:xfrm>
          <a:prstGeom prst="line">
            <a:avLst/>
          </a:prstGeom>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rot="10800000">
            <a:off x="4357686" y="2643182"/>
            <a:ext cx="571504" cy="285752"/>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2214546" y="4500570"/>
            <a:ext cx="571504"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smtClean="0">
                <a:latin typeface="Arial" pitchFamily="34" charset="0"/>
                <a:cs typeface="Arial" pitchFamily="34" charset="0"/>
              </a:rPr>
              <a:t>پلان زیر زمین (پارکینگ) و همکف</a:t>
            </a:r>
            <a:endParaRPr lang="fa-IR" sz="2800" dirty="0">
              <a:latin typeface="Arial" pitchFamily="34" charset="0"/>
              <a:cs typeface="Arial" pitchFamily="34" charset="0"/>
            </a:endParaRPr>
          </a:p>
        </p:txBody>
      </p:sp>
      <p:pic>
        <p:nvPicPr>
          <p:cNvPr id="4" name="Content Placeholder 3" descr="28112012057-001.gif"/>
          <p:cNvPicPr>
            <a:picLocks noGrp="1" noChangeAspect="1"/>
          </p:cNvPicPr>
          <p:nvPr>
            <p:ph idx="1"/>
          </p:nvPr>
        </p:nvPicPr>
        <p:blipFill>
          <a:blip r:embed="rId2"/>
          <a:stretch>
            <a:fillRect/>
          </a:stretch>
        </p:blipFill>
        <p:spPr>
          <a:xfrm>
            <a:off x="503238" y="650549"/>
            <a:ext cx="8183562" cy="394717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latin typeface="Arial" pitchFamily="34" charset="0"/>
                <a:cs typeface="Arial" pitchFamily="34" charset="0"/>
              </a:rPr>
              <a:t>پلان سطوح اول و دوم </a:t>
            </a:r>
            <a:endParaRPr lang="fa-IR" dirty="0">
              <a:latin typeface="Arial" pitchFamily="34" charset="0"/>
              <a:cs typeface="Arial" pitchFamily="34" charset="0"/>
            </a:endParaRPr>
          </a:p>
        </p:txBody>
      </p:sp>
      <p:pic>
        <p:nvPicPr>
          <p:cNvPr id="4" name="Content Placeholder 3" descr="28112012058-001.gif"/>
          <p:cNvPicPr>
            <a:picLocks noGrp="1" noChangeAspect="1"/>
          </p:cNvPicPr>
          <p:nvPr>
            <p:ph idx="1"/>
          </p:nvPr>
        </p:nvPicPr>
        <p:blipFill>
          <a:blip r:embed="rId2"/>
          <a:stretch>
            <a:fillRect/>
          </a:stretch>
        </p:blipFill>
        <p:spPr>
          <a:xfrm>
            <a:off x="503238" y="659427"/>
            <a:ext cx="8183562" cy="392942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642918"/>
            <a:ext cx="8183880" cy="5394232"/>
          </a:xfrm>
        </p:spPr>
        <p:txBody>
          <a:bodyPr anchor="t">
            <a:normAutofit fontScale="90000"/>
          </a:bodyPr>
          <a:lstStyle/>
          <a:p>
            <a:pPr algn="r"/>
            <a:r>
              <a:rPr lang="fa-IR" sz="1800" dirty="0" smtClean="0">
                <a:solidFill>
                  <a:schemeClr val="accent2"/>
                </a:solidFill>
              </a:rPr>
              <a:t>بررسی کوتاهی از روند تاریخی طراحی شهری ومجتمع های مسکونی:</a:t>
            </a:r>
            <a:br>
              <a:rPr lang="fa-IR" sz="1800" dirty="0" smtClean="0">
                <a:solidFill>
                  <a:schemeClr val="accent2"/>
                </a:solidFill>
              </a:rPr>
            </a:br>
            <a:r>
              <a:rPr lang="fa-IR" sz="1800" dirty="0" smtClean="0">
                <a:solidFill>
                  <a:schemeClr val="tx1"/>
                </a:solidFill>
              </a:rPr>
              <a:t/>
            </a:r>
            <a:br>
              <a:rPr lang="fa-IR" sz="1800" dirty="0" smtClean="0">
                <a:solidFill>
                  <a:schemeClr val="tx1"/>
                </a:solidFill>
              </a:rPr>
            </a:br>
            <a:r>
              <a:rPr lang="fa-IR" sz="1800" dirty="0" smtClean="0">
                <a:solidFill>
                  <a:schemeClr val="tx1"/>
                </a:solidFill>
              </a:rPr>
              <a:t>1-جنبش باغ شهر ها </a:t>
            </a:r>
            <a:br>
              <a:rPr lang="fa-IR" sz="1800" dirty="0" smtClean="0">
                <a:solidFill>
                  <a:schemeClr val="tx1"/>
                </a:solidFill>
              </a:rPr>
            </a:br>
            <a:r>
              <a:rPr lang="fa-IR" sz="1800" dirty="0" smtClean="0">
                <a:solidFill>
                  <a:schemeClr val="tx1"/>
                </a:solidFill>
              </a:rPr>
              <a:t>2-شهر صنعتی </a:t>
            </a:r>
            <a:br>
              <a:rPr lang="fa-IR" sz="1800" dirty="0" smtClean="0">
                <a:solidFill>
                  <a:schemeClr val="tx1"/>
                </a:solidFill>
              </a:rPr>
            </a:br>
            <a:r>
              <a:rPr lang="fa-IR" sz="1800" dirty="0" smtClean="0">
                <a:solidFill>
                  <a:schemeClr val="tx1"/>
                </a:solidFill>
              </a:rPr>
              <a:t>3-ساختمانهای ردیفی</a:t>
            </a:r>
            <a:br>
              <a:rPr lang="fa-IR" sz="1800" dirty="0" smtClean="0">
                <a:solidFill>
                  <a:schemeClr val="tx1"/>
                </a:solidFill>
              </a:rPr>
            </a:br>
            <a:r>
              <a:rPr lang="fa-IR" sz="1800" dirty="0" smtClean="0">
                <a:solidFill>
                  <a:schemeClr val="tx1"/>
                </a:solidFill>
              </a:rPr>
              <a:t>4-شهر معاصر (منشور آتن )</a:t>
            </a:r>
            <a:br>
              <a:rPr lang="fa-IR" sz="1800" dirty="0" smtClean="0">
                <a:solidFill>
                  <a:schemeClr val="tx1"/>
                </a:solidFill>
              </a:rPr>
            </a:br>
            <a:r>
              <a:rPr lang="fa-IR" sz="1800" dirty="0" smtClean="0">
                <a:solidFill>
                  <a:schemeClr val="tx1"/>
                </a:solidFill>
              </a:rPr>
              <a:t>5-منشور ماکوپیکو=</a:t>
            </a:r>
            <a:br>
              <a:rPr lang="fa-IR" sz="1800" dirty="0" smtClean="0">
                <a:solidFill>
                  <a:schemeClr val="tx1"/>
                </a:solidFill>
              </a:rPr>
            </a:br>
            <a:r>
              <a:rPr lang="fa-IR" sz="1800" dirty="0" smtClean="0">
                <a:solidFill>
                  <a:schemeClr val="tx1"/>
                </a:solidFill>
              </a:rPr>
              <a:t/>
            </a:r>
            <a:br>
              <a:rPr lang="fa-IR" sz="1800" dirty="0" smtClean="0">
                <a:solidFill>
                  <a:schemeClr val="tx1"/>
                </a:solidFill>
              </a:rPr>
            </a:br>
            <a:r>
              <a:rPr lang="fa-IR" sz="1800" dirty="0" smtClean="0">
                <a:solidFill>
                  <a:schemeClr val="tx1"/>
                </a:solidFill>
              </a:rPr>
              <a:t>توجه به بحرانهای اکولوژیک و انرژی وکمبود غذا و رشد شهر ها محدود شود .بر خلاف منشور آتن تجمع عملکردهای شهری هدف قرار میگرد.</a:t>
            </a:r>
            <a:br>
              <a:rPr lang="fa-IR" sz="1800" dirty="0" smtClean="0">
                <a:solidFill>
                  <a:schemeClr val="tx1"/>
                </a:solidFill>
              </a:rPr>
            </a:br>
            <a:r>
              <a:rPr lang="fa-IR" sz="1800" dirty="0" smtClean="0">
                <a:solidFill>
                  <a:schemeClr val="tx1"/>
                </a:solidFill>
              </a:rPr>
              <a:t/>
            </a:r>
            <a:br>
              <a:rPr lang="fa-IR" sz="1800" dirty="0" smtClean="0">
                <a:solidFill>
                  <a:schemeClr val="tx1"/>
                </a:solidFill>
              </a:rPr>
            </a:br>
            <a:r>
              <a:rPr lang="fa-IR" sz="1800" dirty="0" smtClean="0">
                <a:solidFill>
                  <a:schemeClr val="tx1"/>
                </a:solidFill>
              </a:rPr>
              <a:t>خانه سازی یک وسیله موثر در رشد اجتماعی و همپای آن باشد .</a:t>
            </a:r>
            <a:br>
              <a:rPr lang="fa-IR" sz="1800" dirty="0" smtClean="0">
                <a:solidFill>
                  <a:schemeClr val="tx1"/>
                </a:solidFill>
              </a:rPr>
            </a:br>
            <a:r>
              <a:rPr lang="fa-IR" sz="1800" dirty="0" smtClean="0">
                <a:solidFill>
                  <a:schemeClr val="tx1"/>
                </a:solidFill>
              </a:rPr>
              <a:t/>
            </a:r>
            <a:br>
              <a:rPr lang="fa-IR" sz="1800" dirty="0" smtClean="0">
                <a:solidFill>
                  <a:schemeClr val="tx1"/>
                </a:solidFill>
              </a:rPr>
            </a:br>
            <a:r>
              <a:rPr lang="fa-IR" sz="1800" dirty="0" smtClean="0">
                <a:solidFill>
                  <a:schemeClr val="tx1"/>
                </a:solidFill>
              </a:rPr>
              <a:t>پیشرفت های ساختی نه برای خلق محیط های پیچیده مسکونی بلکه به قصد حل کسائل اجتماعی در یک مضمون فراگیر مسائل رشد شهر ها .</a:t>
            </a:r>
            <a:br>
              <a:rPr lang="fa-IR" sz="1800" dirty="0" smtClean="0">
                <a:solidFill>
                  <a:schemeClr val="tx1"/>
                </a:solidFill>
              </a:rPr>
            </a:br>
            <a:r>
              <a:rPr lang="fa-IR" sz="1800" dirty="0" smtClean="0">
                <a:solidFill>
                  <a:schemeClr val="tx1"/>
                </a:solidFill>
              </a:rPr>
              <a:t/>
            </a:r>
            <a:br>
              <a:rPr lang="fa-IR" sz="1800" dirty="0" smtClean="0">
                <a:solidFill>
                  <a:schemeClr val="tx1"/>
                </a:solidFill>
              </a:rPr>
            </a:br>
            <a:r>
              <a:rPr lang="fa-IR" sz="1800" dirty="0" smtClean="0">
                <a:solidFill>
                  <a:schemeClr val="tx1"/>
                </a:solidFill>
              </a:rPr>
              <a:t>امروزه ملاک برتری طراحی مجتمعی چیزی نیست جز میزان موفقیت هر طرح برای کاستن احساس غربت و افزایش احساس تملک وبازگرداندن هویت وشخصیت فردی هر واحد مسکونی .</a:t>
            </a:r>
            <a:br>
              <a:rPr lang="fa-IR" sz="1800" dirty="0" smtClean="0">
                <a:solidFill>
                  <a:schemeClr val="tx1"/>
                </a:solidFill>
              </a:rPr>
            </a:br>
            <a:r>
              <a:rPr lang="fa-IR" sz="1800" dirty="0" smtClean="0">
                <a:solidFill>
                  <a:schemeClr val="tx1"/>
                </a:solidFill>
              </a:rPr>
              <a:t> </a:t>
            </a:r>
            <a:endParaRPr lang="en-US" sz="18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  Housing Units مجتمع مسکونی 50 واحدی نسرین سراجی  Nasrin Seraji ))"/>
          <p:cNvPicPr/>
          <p:nvPr/>
        </p:nvPicPr>
        <p:blipFill>
          <a:blip r:embed="rId2"/>
          <a:srcRect/>
          <a:stretch>
            <a:fillRect/>
          </a:stretch>
        </p:blipFill>
        <p:spPr bwMode="auto">
          <a:xfrm>
            <a:off x="5286380" y="785794"/>
            <a:ext cx="2533650" cy="3800475"/>
          </a:xfrm>
          <a:prstGeom prst="rect">
            <a:avLst/>
          </a:prstGeom>
          <a:ln>
            <a:headEnd/>
            <a:tailEnd/>
          </a:ln>
          <a:effectLst>
            <a:outerShdw blurRad="65500" dist="38100" dir="5400000" rotWithShape="0">
              <a:srgbClr val="000000">
                <a:alpha val="40000"/>
              </a:srgbClr>
            </a:outerShdw>
            <a:reflection blurRad="6350" stA="50000" endA="300" endPos="90000" dir="5400000" sy="-100000" algn="bl" rotWithShape="0"/>
          </a:effectLst>
        </p:spPr>
        <p:style>
          <a:lnRef idx="1">
            <a:schemeClr val="accent5"/>
          </a:lnRef>
          <a:fillRef idx="2">
            <a:schemeClr val="accent5"/>
          </a:fillRef>
          <a:effectRef idx="1">
            <a:schemeClr val="accent5"/>
          </a:effectRef>
          <a:fontRef idx="minor">
            <a:schemeClr val="dk1"/>
          </a:fontRef>
        </p:style>
      </p:pic>
      <p:pic>
        <p:nvPicPr>
          <p:cNvPr id="3" name="Picture 2" descr="C:\Documents and Settings\Administrator\My Documents\My Pictures\28112012059-001.gif"/>
          <p:cNvPicPr>
            <a:picLocks noChangeAspect="1" noChangeArrowheads="1"/>
          </p:cNvPicPr>
          <p:nvPr/>
        </p:nvPicPr>
        <p:blipFill>
          <a:blip r:embed="rId3"/>
          <a:srcRect/>
          <a:stretch>
            <a:fillRect/>
          </a:stretch>
        </p:blipFill>
        <p:spPr bwMode="auto">
          <a:xfrm>
            <a:off x="1071538" y="785794"/>
            <a:ext cx="3571900" cy="4643470"/>
          </a:xfrm>
          <a:prstGeom prst="rect">
            <a:avLst/>
          </a:prstGeom>
        </p:spPr>
        <p:style>
          <a:lnRef idx="2">
            <a:schemeClr val="dk1">
              <a:shade val="50000"/>
            </a:schemeClr>
          </a:lnRef>
          <a:fillRef idx="1">
            <a:schemeClr val="dk1"/>
          </a:fillRef>
          <a:effectRef idx="0">
            <a:schemeClr val="dk1"/>
          </a:effectRef>
          <a:fontRef idx="minor">
            <a:schemeClr val="lt1"/>
          </a:fontRef>
        </p:style>
      </p:pic>
      <p:cxnSp>
        <p:nvCxnSpPr>
          <p:cNvPr id="5" name="Elbow Connector 4"/>
          <p:cNvCxnSpPr/>
          <p:nvPr/>
        </p:nvCxnSpPr>
        <p:spPr>
          <a:xfrm flipV="1">
            <a:off x="3071802" y="2571744"/>
            <a:ext cx="2500330" cy="785818"/>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rot="5400000">
            <a:off x="6465107" y="1750207"/>
            <a:ext cx="642942"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rot="10800000">
            <a:off x="5857884" y="2071678"/>
            <a:ext cx="928694"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rot="5400000">
            <a:off x="5393537" y="2536025"/>
            <a:ext cx="928694"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5857884" y="3000372"/>
            <a:ext cx="78581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rot="5400000" flipH="1" flipV="1">
            <a:off x="6429388" y="2786058"/>
            <a:ext cx="42862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6643702" y="2571744"/>
            <a:ext cx="500066"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rot="5400000" flipH="1" flipV="1">
            <a:off x="6607189" y="2035959"/>
            <a:ext cx="1072364" cy="7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rot="10800000">
            <a:off x="6786578" y="1500174"/>
            <a:ext cx="357190"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728232426412_400"/>
          <p:cNvPicPr/>
          <p:nvPr/>
        </p:nvPicPr>
        <p:blipFill>
          <a:blip r:embed="rId2"/>
          <a:srcRect/>
          <a:stretch>
            <a:fillRect/>
          </a:stretch>
        </p:blipFill>
        <p:spPr bwMode="auto">
          <a:xfrm>
            <a:off x="3143240" y="428604"/>
            <a:ext cx="5500726" cy="4143404"/>
          </a:xfrm>
          <a:prstGeom prst="rect">
            <a:avLst/>
          </a:prstGeom>
          <a:noFill/>
          <a:ln w="9525">
            <a:noFill/>
            <a:miter lim="800000"/>
            <a:headEnd/>
            <a:tailEnd/>
          </a:ln>
        </p:spPr>
      </p:pic>
      <p:cxnSp>
        <p:nvCxnSpPr>
          <p:cNvPr id="8" name="Straight Connector 7"/>
          <p:cNvCxnSpPr/>
          <p:nvPr/>
        </p:nvCxnSpPr>
        <p:spPr>
          <a:xfrm rot="5400000">
            <a:off x="4250529" y="1535893"/>
            <a:ext cx="214314" cy="142876"/>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rot="5400000">
            <a:off x="4143372" y="1500174"/>
            <a:ext cx="142876" cy="142876"/>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rot="10800000" flipV="1">
            <a:off x="3643306" y="1571612"/>
            <a:ext cx="500066" cy="285752"/>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12" descr="2535665596_400"/>
          <p:cNvPicPr/>
          <p:nvPr/>
        </p:nvPicPr>
        <p:blipFill>
          <a:blip r:embed="rId3"/>
          <a:srcRect/>
          <a:stretch>
            <a:fillRect/>
          </a:stretch>
        </p:blipFill>
        <p:spPr bwMode="auto">
          <a:xfrm>
            <a:off x="357158" y="2571744"/>
            <a:ext cx="3527758" cy="3799205"/>
          </a:xfrm>
          <a:prstGeom prst="rect">
            <a:avLst/>
          </a:prstGeom>
          <a:noFill/>
          <a:ln w="9525">
            <a:noFill/>
            <a:miter lim="800000"/>
            <a:headEnd/>
            <a:tailEnd/>
          </a:ln>
        </p:spPr>
      </p:pic>
      <p:sp>
        <p:nvSpPr>
          <p:cNvPr id="14" name="Right Arrow 13"/>
          <p:cNvSpPr/>
          <p:nvPr/>
        </p:nvSpPr>
        <p:spPr>
          <a:xfrm>
            <a:off x="1857356" y="1928802"/>
            <a:ext cx="1285884" cy="50006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latin typeface="Arial" pitchFamily="34" charset="0"/>
              <a:cs typeface="Arial" pitchFamily="34" charset="0"/>
            </a:endParaRPr>
          </a:p>
        </p:txBody>
      </p:sp>
      <p:pic>
        <p:nvPicPr>
          <p:cNvPr id="4" name="Content Placeholder 3" descr="3d-  Housing Units50 مجتمع مسکونی 50 واحدی نسرین سراجی  Nasrin Seraji ))"/>
          <p:cNvPicPr>
            <a:picLocks noGrp="1"/>
          </p:cNvPicPr>
          <p:nvPr>
            <p:ph idx="1"/>
          </p:nvPr>
        </p:nvPicPr>
        <p:blipFill>
          <a:blip r:embed="rId2"/>
          <a:srcRect/>
          <a:stretch>
            <a:fillRect/>
          </a:stretch>
        </p:blipFill>
        <p:spPr bwMode="auto">
          <a:xfrm>
            <a:off x="428596" y="3071810"/>
            <a:ext cx="4643470" cy="3352805"/>
          </a:xfrm>
          <a:prstGeom prst="rect">
            <a:avLst/>
          </a:prstGeom>
          <a:noFill/>
          <a:ln w="9525">
            <a:noFill/>
            <a:miter lim="800000"/>
            <a:headEnd/>
            <a:tailEnd/>
          </a:ln>
        </p:spPr>
      </p:pic>
      <p:pic>
        <p:nvPicPr>
          <p:cNvPr id="6" name="Picture 5" descr="20100728232426412_400"/>
          <p:cNvPicPr/>
          <p:nvPr/>
        </p:nvPicPr>
        <p:blipFill>
          <a:blip r:embed="rId3"/>
          <a:srcRect/>
          <a:stretch>
            <a:fillRect/>
          </a:stretch>
        </p:blipFill>
        <p:spPr bwMode="auto">
          <a:xfrm>
            <a:off x="3143240" y="428604"/>
            <a:ext cx="5500726" cy="3071834"/>
          </a:xfrm>
          <a:prstGeom prst="rect">
            <a:avLst/>
          </a:prstGeom>
          <a:noFill/>
          <a:ln w="9525">
            <a:noFill/>
            <a:miter lim="800000"/>
            <a:headEnd/>
            <a:tailEnd/>
          </a:ln>
        </p:spPr>
      </p:pic>
      <p:sp>
        <p:nvSpPr>
          <p:cNvPr id="7" name="Frame 6"/>
          <p:cNvSpPr/>
          <p:nvPr/>
        </p:nvSpPr>
        <p:spPr>
          <a:xfrm>
            <a:off x="6500826" y="1571612"/>
            <a:ext cx="1000132" cy="8572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Elbow Connector 8"/>
          <p:cNvCxnSpPr/>
          <p:nvPr/>
        </p:nvCxnSpPr>
        <p:spPr>
          <a:xfrm rot="10800000" flipV="1">
            <a:off x="4643438" y="2500306"/>
            <a:ext cx="2214578" cy="1428760"/>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61-001.gif"/>
          <p:cNvPicPr>
            <a:picLocks noGrp="1" noChangeAspect="1"/>
          </p:cNvPicPr>
          <p:nvPr>
            <p:ph idx="1"/>
          </p:nvPr>
        </p:nvPicPr>
        <p:blipFill>
          <a:blip r:embed="rId2"/>
          <a:stretch>
            <a:fillRect/>
          </a:stretch>
        </p:blipFill>
        <p:spPr>
          <a:xfrm>
            <a:off x="0" y="2670175"/>
            <a:ext cx="6557793" cy="4187825"/>
          </a:xfrm>
          <a:prstGeom prst="rect">
            <a:avLst/>
          </a:prstGeom>
          <a:ln>
            <a:noFill/>
          </a:ln>
          <a:effectLst>
            <a:softEdge rad="112500"/>
          </a:effectLst>
        </p:spPr>
      </p:pic>
      <p:pic>
        <p:nvPicPr>
          <p:cNvPr id="3" name="Content Placeholder 3" descr="3d-  Housing Units50 مجتمع مسکونی 50 واحدی نسرین سراجی  Nasrin Seraji ))"/>
          <p:cNvPicPr>
            <a:picLocks/>
          </p:cNvPicPr>
          <p:nvPr/>
        </p:nvPicPr>
        <p:blipFill>
          <a:blip r:embed="rId3"/>
          <a:srcRect/>
          <a:stretch>
            <a:fillRect/>
          </a:stretch>
        </p:blipFill>
        <p:spPr bwMode="auto">
          <a:xfrm>
            <a:off x="1285852" y="0"/>
            <a:ext cx="2643206" cy="2209797"/>
          </a:xfrm>
          <a:prstGeom prst="rect">
            <a:avLst/>
          </a:prstGeom>
          <a:noFill/>
          <a:ln w="9525">
            <a:noFill/>
            <a:miter lim="800000"/>
            <a:headEnd/>
            <a:tailEnd/>
          </a:ln>
        </p:spPr>
      </p:pic>
      <p:sp>
        <p:nvSpPr>
          <p:cNvPr id="5" name="Down Arrow 4"/>
          <p:cNvSpPr/>
          <p:nvPr/>
        </p:nvSpPr>
        <p:spPr>
          <a:xfrm>
            <a:off x="2786050" y="2285992"/>
            <a:ext cx="428628" cy="121444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 name="Content Placeholder 3" descr="552_400"/>
          <p:cNvPicPr>
            <a:picLocks/>
          </p:cNvPicPr>
          <p:nvPr/>
        </p:nvPicPr>
        <p:blipFill>
          <a:blip r:embed="rId4"/>
          <a:srcRect/>
          <a:stretch>
            <a:fillRect/>
          </a:stretch>
        </p:blipFill>
        <p:spPr bwMode="auto">
          <a:xfrm>
            <a:off x="5500694" y="357166"/>
            <a:ext cx="2771775" cy="3810000"/>
          </a:xfrm>
          <a:prstGeom prst="rect">
            <a:avLst/>
          </a:prstGeom>
          <a:noFill/>
          <a:ln w="9525">
            <a:noFill/>
            <a:miter lim="800000"/>
            <a:headEnd/>
            <a:tailEnd/>
          </a:ln>
        </p:spPr>
      </p:pic>
      <p:sp>
        <p:nvSpPr>
          <p:cNvPr id="7" name="Right Arrow 6"/>
          <p:cNvSpPr/>
          <p:nvPr/>
        </p:nvSpPr>
        <p:spPr>
          <a:xfrm rot="18476058">
            <a:off x="4967948" y="3751553"/>
            <a:ext cx="1500722" cy="64294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Donut 7"/>
          <p:cNvSpPr/>
          <p:nvPr/>
        </p:nvSpPr>
        <p:spPr>
          <a:xfrm>
            <a:off x="4357686" y="4643446"/>
            <a:ext cx="1143008" cy="1285884"/>
          </a:xfrm>
          <a:prstGeom prst="donut">
            <a:avLst>
              <a:gd name="adj" fmla="val 15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rot="20946892">
            <a:off x="2213187" y="3631346"/>
            <a:ext cx="1470504" cy="882305"/>
          </a:xfrm>
          <a:prstGeom prst="frame">
            <a:avLst>
              <a:gd name="adj1" fmla="val 49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l03_NewsImage" descr="http://www.marpiich.com/Members/ShowImage.aspx?w=400&amp;url=~/images/NewsImages/1528.jpg"/>
          <p:cNvPicPr/>
          <p:nvPr/>
        </p:nvPicPr>
        <p:blipFill>
          <a:blip r:embed="rId2"/>
          <a:srcRect/>
          <a:stretch>
            <a:fillRect/>
          </a:stretch>
        </p:blipFill>
        <p:spPr bwMode="auto">
          <a:xfrm>
            <a:off x="1428728" y="714357"/>
            <a:ext cx="6429420" cy="4491056"/>
          </a:xfrm>
          <a:prstGeom prst="rect">
            <a:avLst/>
          </a:prstGeom>
          <a:ln>
            <a:headEnd/>
            <a:tailEnd/>
          </a:ln>
          <a:effectLst>
            <a:outerShdw blurRad="65500" dist="38100" dir="5400000" rotWithShape="0">
              <a:srgbClr val="000000">
                <a:alpha val="40000"/>
              </a:srgbClr>
            </a:outerShdw>
            <a:reflection blurRad="6350" stA="50000" endA="300" endPos="90000" dist="50800" dir="5400000" sy="-100000" algn="bl" rotWithShape="0"/>
          </a:effectLst>
          <a:scene3d>
            <a:camera prst="isometricOffAxis1Right"/>
            <a:lightRig rig="contrasting" dir="t">
              <a:rot lat="0" lon="0" rev="12000000"/>
            </a:lightRig>
          </a:scene3d>
          <a:sp3d prstMaterial="powder">
            <a:bevelT h="50800"/>
          </a:sp3d>
        </p:spPr>
        <p:style>
          <a:lnRef idx="0">
            <a:schemeClr val="accent4"/>
          </a:lnRef>
          <a:fillRef idx="3">
            <a:schemeClr val="accent4"/>
          </a:fillRef>
          <a:effectRef idx="3">
            <a:schemeClr val="accent4"/>
          </a:effectRef>
          <a:fontRef idx="minor">
            <a:schemeClr val="lt1"/>
          </a:fontRef>
        </p:style>
      </p:pic>
      <p:sp>
        <p:nvSpPr>
          <p:cNvPr id="3" name="Rectangle 2"/>
          <p:cNvSpPr/>
          <p:nvPr/>
        </p:nvSpPr>
        <p:spPr>
          <a:xfrm>
            <a:off x="642910" y="714356"/>
            <a:ext cx="1872628"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SA" dirty="0" smtClean="0">
                <a:solidFill>
                  <a:srgbClr val="FF0000"/>
                </a:solidFill>
              </a:rPr>
              <a:t>پروفسور سراجی </a:t>
            </a:r>
            <a:endParaRPr lang="en-US"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071546"/>
            <a:ext cx="8183880" cy="4965604"/>
          </a:xfrm>
        </p:spPr>
        <p:txBody>
          <a:bodyPr anchor="t">
            <a:normAutofit/>
          </a:bodyPr>
          <a:lstStyle/>
          <a:p>
            <a:pPr algn="r"/>
            <a:r>
              <a:rPr lang="en-US" sz="2000" dirty="0" smtClean="0">
                <a:solidFill>
                  <a:schemeClr val="tx1"/>
                </a:solidFill>
              </a:rPr>
              <a:t/>
            </a:r>
            <a:br>
              <a:rPr lang="en-US" sz="2000" dirty="0" smtClean="0">
                <a:solidFill>
                  <a:schemeClr val="tx1"/>
                </a:solidFill>
              </a:rPr>
            </a:br>
            <a:r>
              <a:rPr lang="ar-SA" sz="2000" dirty="0" smtClean="0">
                <a:solidFill>
                  <a:schemeClr val="tx1"/>
                </a:solidFill>
              </a:rPr>
              <a:t> پروفسور سراجی فارغ‌التحصیل انجمن معماری لندن(</a:t>
            </a:r>
            <a:r>
              <a:rPr lang="en-US" sz="2000" dirty="0" smtClean="0">
                <a:solidFill>
                  <a:schemeClr val="tx1"/>
                </a:solidFill>
              </a:rPr>
              <a:t>AA</a:t>
            </a:r>
            <a:r>
              <a:rPr lang="ar-SA" sz="2000" dirty="0" smtClean="0">
                <a:solidFill>
                  <a:schemeClr val="tx1"/>
                </a:solidFill>
              </a:rPr>
              <a:t>) متولد تهران است. او پس از فارغ التحصیلی از انجمن معماری در لندن، بلافاصله شروع به کار در ادارات بزرگ چند ملیتی در بریتانیا کرد. در همان زمان بود که با جلوه‌های مختلف و جدید معماری چون، طراحی شرکت‌ها، تفکر عمومی و... آشنا شد.</a:t>
            </a:r>
            <a:r>
              <a:rPr lang="en-US" sz="2000" dirty="0" smtClean="0">
                <a:solidFill>
                  <a:schemeClr val="tx1"/>
                </a:solidFill>
              </a:rPr>
              <a:t/>
            </a:r>
            <a:br>
              <a:rPr lang="en-US" sz="2000" dirty="0" smtClean="0">
                <a:solidFill>
                  <a:schemeClr val="tx1"/>
                </a:solidFill>
              </a:rPr>
            </a:br>
            <a:endParaRPr lang="en-US" sz="2000" dirty="0">
              <a:solidFill>
                <a:schemeClr val="tx1"/>
              </a:solidFill>
              <a:latin typeface="Arial" pitchFamily="34" charset="0"/>
              <a:cs typeface="Arial" pitchFamily="34" charset="0"/>
            </a:endParaRPr>
          </a:p>
        </p:txBody>
      </p:sp>
      <p:pic>
        <p:nvPicPr>
          <p:cNvPr id="3" name="Picture 2" descr="http://www.rayahb.com/fa/images/stories/20%20boulogne%20billancourt%20france.jpg"/>
          <p:cNvPicPr/>
          <p:nvPr/>
        </p:nvPicPr>
        <p:blipFill>
          <a:blip r:embed="rId2"/>
          <a:srcRect/>
          <a:stretch>
            <a:fillRect/>
          </a:stretch>
        </p:blipFill>
        <p:spPr bwMode="auto">
          <a:xfrm>
            <a:off x="1785918" y="2928934"/>
            <a:ext cx="6143668" cy="3067050"/>
          </a:xfrm>
          <a:prstGeom prst="rect">
            <a:avLst/>
          </a:prstGeom>
          <a:ln>
            <a:headEnd/>
            <a:tailEnd/>
          </a:ln>
          <a:effectLst>
            <a:outerShdw blurRad="65500" dist="38100" dir="5400000" rotWithShape="0">
              <a:srgbClr val="000000">
                <a:alpha val="40000"/>
              </a:srgbClr>
            </a:outerShdw>
            <a:reflection blurRad="6350" stA="50000" endA="300" endPos="90000" dist="50800" dir="5400000" sy="-100000" algn="bl" rotWithShape="0"/>
          </a:effectLst>
          <a:scene3d>
            <a:camera prst="isometricOffAxis2Left"/>
            <a:lightRig rig="contrasting" dir="t">
              <a:rot lat="0" lon="0" rev="12000000"/>
            </a:lightRig>
          </a:scene3d>
          <a:sp3d prstMaterial="powder">
            <a:bevelT h="50800"/>
          </a:sp3d>
        </p:spPr>
        <p:style>
          <a:lnRef idx="0">
            <a:schemeClr val="accent3"/>
          </a:lnRef>
          <a:fillRef idx="3">
            <a:schemeClr val="accent3"/>
          </a:fillRef>
          <a:effectRef idx="3">
            <a:schemeClr val="accent3"/>
          </a:effectRef>
          <a:fontRef idx="minor">
            <a:schemeClr val="lt1"/>
          </a:fontRef>
        </p:style>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071546"/>
            <a:ext cx="8183880" cy="4965604"/>
          </a:xfrm>
        </p:spPr>
        <p:txBody>
          <a:bodyPr anchor="t">
            <a:normAutofit/>
          </a:bodyPr>
          <a:lstStyle/>
          <a:p>
            <a:pPr algn="r"/>
            <a:r>
              <a:rPr lang="ar-SA" sz="1800" dirty="0" smtClean="0">
                <a:solidFill>
                  <a:schemeClr val="tx1"/>
                </a:solidFill>
              </a:rPr>
              <a:t>در سال 1989 در کشور فرانسه به عنوان یکی از برندگان رقابت آزاد در جشن‌های دویست ساله انقلاب فرانسه، انتخاب شد.</a:t>
            </a:r>
            <a:r>
              <a:rPr lang="en-US" sz="1800" dirty="0" smtClean="0">
                <a:solidFill>
                  <a:schemeClr val="tx1"/>
                </a:solidFill>
              </a:rPr>
              <a:t/>
            </a:r>
            <a:br>
              <a:rPr lang="en-US" sz="1800" dirty="0" smtClean="0">
                <a:solidFill>
                  <a:schemeClr val="tx1"/>
                </a:solidFill>
              </a:rPr>
            </a:br>
            <a:r>
              <a:rPr lang="ar-SA" sz="1800" dirty="0" smtClean="0">
                <a:solidFill>
                  <a:schemeClr val="tx1"/>
                </a:solidFill>
              </a:rPr>
              <a:t> </a:t>
            </a:r>
            <a:r>
              <a:rPr lang="en-US" sz="1800" dirty="0" smtClean="0">
                <a:solidFill>
                  <a:schemeClr val="tx1"/>
                </a:solidFill>
              </a:rPr>
              <a:t/>
            </a:r>
            <a:br>
              <a:rPr lang="en-US" sz="1800" dirty="0" smtClean="0">
                <a:solidFill>
                  <a:schemeClr val="tx1"/>
                </a:solidFill>
              </a:rPr>
            </a:br>
            <a:r>
              <a:rPr lang="ar-SA" sz="1800" dirty="0" smtClean="0">
                <a:solidFill>
                  <a:schemeClr val="tx1"/>
                </a:solidFill>
              </a:rPr>
              <a:t>نسرین سراجی به طور گسترده، سخنرانی‌های بسیاری در اروپا، ایالات متحده و آسیا انجام داده است. علاوه بر آنها او مقالات علمی متعدد و بیشماری در زمینه معماری و شهرسازی ارائه داده است.</a:t>
            </a:r>
            <a:r>
              <a:rPr lang="en-US" sz="1800" dirty="0" smtClean="0">
                <a:solidFill>
                  <a:schemeClr val="tx1"/>
                </a:solidFill>
              </a:rPr>
              <a:t/>
            </a:r>
            <a:br>
              <a:rPr lang="en-US" sz="1800" dirty="0" smtClean="0">
                <a:solidFill>
                  <a:schemeClr val="tx1"/>
                </a:solidFill>
              </a:rPr>
            </a:br>
            <a:r>
              <a:rPr lang="ar-SA" sz="1800" dirty="0" smtClean="0">
                <a:solidFill>
                  <a:schemeClr val="tx1"/>
                </a:solidFill>
              </a:rPr>
              <a:t>سراجی، عنوان‌ و نشان‌های بیشماری به جهت، مهارت و توانمندی خود در زمینه هنرمعماری دریافت کرده است. او همچنان در هنر معماری پیش تاز و سر‌آمد معماران عصر خویش است</a:t>
            </a:r>
            <a:r>
              <a:rPr lang="en-US" sz="1800" dirty="0" smtClean="0">
                <a:solidFill>
                  <a:schemeClr val="tx1"/>
                </a:solidFill>
              </a:rPr>
              <a:t>.</a:t>
            </a:r>
            <a:br>
              <a:rPr lang="en-US" sz="1800" dirty="0" smtClean="0">
                <a:solidFill>
                  <a:schemeClr val="tx1"/>
                </a:solidFill>
              </a:rPr>
            </a:br>
            <a:endParaRPr lang="en-US" sz="1800" dirty="0">
              <a:solidFill>
                <a:schemeClr val="tx1"/>
              </a:solidFill>
            </a:endParaRPr>
          </a:p>
        </p:txBody>
      </p:sp>
      <p:pic>
        <p:nvPicPr>
          <p:cNvPr id="3" name="Picture 2" descr="http://www.rayahb.com/fa/images/stories/mulhouse%20france.jpg"/>
          <p:cNvPicPr/>
          <p:nvPr/>
        </p:nvPicPr>
        <p:blipFill>
          <a:blip r:embed="rId2" cstate="print"/>
          <a:srcRect/>
          <a:stretch>
            <a:fillRect/>
          </a:stretch>
        </p:blipFill>
        <p:spPr bwMode="auto">
          <a:xfrm>
            <a:off x="1428728" y="3643314"/>
            <a:ext cx="4829175" cy="1809750"/>
          </a:xfrm>
          <a:prstGeom prst="rect">
            <a:avLst/>
          </a:prstGeom>
          <a:ln>
            <a:headEnd/>
            <a:tailEnd/>
          </a:ln>
        </p:spPr>
        <p:style>
          <a:lnRef idx="0">
            <a:schemeClr val="accent3"/>
          </a:lnRef>
          <a:fillRef idx="3">
            <a:schemeClr val="accent3"/>
          </a:fillRef>
          <a:effectRef idx="3">
            <a:schemeClr val="accent3"/>
          </a:effectRef>
          <a:fontRef idx="minor">
            <a:schemeClr val="lt1"/>
          </a:fontRef>
        </p:style>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857232"/>
            <a:ext cx="8183880" cy="5179918"/>
          </a:xfrm>
        </p:spPr>
        <p:txBody>
          <a:bodyPr anchor="t">
            <a:normAutofit/>
          </a:bodyPr>
          <a:lstStyle/>
          <a:p>
            <a:pPr algn="r"/>
            <a:r>
              <a:rPr lang="ar-SA" sz="1800" dirty="0" smtClean="0">
                <a:solidFill>
                  <a:schemeClr val="tx1"/>
                </a:solidFill>
              </a:rPr>
              <a:t>پروفسور سراجی  پس از کسب رتبه اول در مسابقة طراحی مرکز موقت آمریکا، آتلیه سراجی را درسال 1990  در پاریس تأسیس کرد</a:t>
            </a:r>
            <a:r>
              <a:rPr lang="en-US" sz="1800" dirty="0" smtClean="0">
                <a:solidFill>
                  <a:schemeClr val="tx1"/>
                </a:solidFill>
              </a:rPr>
              <a:t>.</a:t>
            </a:r>
            <a:br>
              <a:rPr lang="en-US" sz="1800" dirty="0" smtClean="0">
                <a:solidFill>
                  <a:schemeClr val="tx1"/>
                </a:solidFill>
              </a:rPr>
            </a:br>
            <a:r>
              <a:rPr lang="ar-SA" sz="1800" dirty="0" smtClean="0">
                <a:solidFill>
                  <a:schemeClr val="tx1"/>
                </a:solidFill>
              </a:rPr>
              <a:t> </a:t>
            </a:r>
            <a:r>
              <a:rPr lang="en-US" sz="1800" dirty="0" smtClean="0">
                <a:solidFill>
                  <a:schemeClr val="tx1"/>
                </a:solidFill>
              </a:rPr>
              <a:t/>
            </a:r>
            <a:br>
              <a:rPr lang="en-US" sz="1800" dirty="0" smtClean="0">
                <a:solidFill>
                  <a:schemeClr val="tx1"/>
                </a:solidFill>
              </a:rPr>
            </a:br>
            <a:r>
              <a:rPr lang="ar-SA" sz="1800" dirty="0" smtClean="0">
                <a:solidFill>
                  <a:schemeClr val="tx1"/>
                </a:solidFill>
              </a:rPr>
              <a:t>این  بانوی توانمند و خستگی ناپذیر، علاوه بر کار‌های حرفه‌ای، در سال 2006، با حکم ریاست جمهوری، به مقام ریاست مدرسه عالی معماری پاریس دست یافت و همان سال مجدداً به عنوان رئیس بخش معماری و آکادمی هنرهای زیبا در شهر    وین – اتريش انتخاب شد.</a:t>
            </a:r>
            <a:r>
              <a:rPr lang="en-US" sz="1800" dirty="0" smtClean="0">
                <a:solidFill>
                  <a:schemeClr val="tx1"/>
                </a:solidFill>
              </a:rPr>
              <a:t/>
            </a:r>
            <a:br>
              <a:rPr lang="en-US" sz="1800" dirty="0" smtClean="0">
                <a:solidFill>
                  <a:schemeClr val="tx1"/>
                </a:solidFill>
              </a:rPr>
            </a:br>
            <a:endParaRPr lang="en-US" sz="1800" dirty="0">
              <a:solidFill>
                <a:schemeClr val="tx1"/>
              </a:solidFill>
            </a:endParaRPr>
          </a:p>
        </p:txBody>
      </p:sp>
      <p:pic>
        <p:nvPicPr>
          <p:cNvPr id="3" name="Picture 2" descr="http://www.rayahb.com/fa/images/stories/paris%2016e%20france.jpg"/>
          <p:cNvPicPr/>
          <p:nvPr/>
        </p:nvPicPr>
        <p:blipFill>
          <a:blip r:embed="rId2"/>
          <a:srcRect/>
          <a:stretch>
            <a:fillRect/>
          </a:stretch>
        </p:blipFill>
        <p:spPr bwMode="auto">
          <a:xfrm>
            <a:off x="1500166" y="3071810"/>
            <a:ext cx="6286544" cy="2990850"/>
          </a:xfrm>
          <a:prstGeom prst="rect">
            <a:avLst/>
          </a:prstGeom>
          <a:ln>
            <a:headEnd/>
            <a:tailEnd/>
          </a:ln>
          <a:scene3d>
            <a:camera prst="orthographicFront" fov="0">
              <a:rot lat="0" lon="0" rev="0"/>
            </a:camera>
            <a:lightRig rig="contrasting" dir="t">
              <a:rot lat="0" lon="0" rev="12000000"/>
            </a:lightRig>
          </a:scene3d>
          <a:sp3d prstMaterial="powder">
            <a:bevelT h="50800" prst="artDeco"/>
          </a:sp3d>
        </p:spPr>
        <p:style>
          <a:lnRef idx="0">
            <a:schemeClr val="accent4"/>
          </a:lnRef>
          <a:fillRef idx="3">
            <a:schemeClr val="accent4"/>
          </a:fillRef>
          <a:effectRef idx="3">
            <a:schemeClr val="accent4"/>
          </a:effectRef>
          <a:fontRef idx="minor">
            <a:schemeClr val="lt1"/>
          </a:fontRef>
        </p:style>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rayahb.com/fa/images/stories/competition_001-3_01.jpg"/>
          <p:cNvPicPr/>
          <p:nvPr/>
        </p:nvPicPr>
        <p:blipFill>
          <a:blip r:embed="rId2"/>
          <a:srcRect/>
          <a:stretch>
            <a:fillRect/>
          </a:stretch>
        </p:blipFill>
        <p:spPr bwMode="auto">
          <a:xfrm>
            <a:off x="4286248" y="714356"/>
            <a:ext cx="3943350" cy="3152775"/>
          </a:xfrm>
          <a:prstGeom prst="rect">
            <a:avLst/>
          </a:prstGeom>
          <a:ln>
            <a:headEnd/>
            <a:tailEnd/>
          </a:ln>
          <a:effectLst>
            <a:outerShdw blurRad="65500" dist="38100" dir="5400000" rotWithShape="0">
              <a:srgbClr val="000000">
                <a:alpha val="40000"/>
              </a:srgbClr>
            </a:outerShdw>
            <a:reflection blurRad="6350" stA="50000" endA="300" endPos="90000" dir="5400000" sy="-100000" algn="bl" rotWithShape="0"/>
          </a:effectLst>
        </p:spPr>
        <p:style>
          <a:lnRef idx="0">
            <a:schemeClr val="accent1"/>
          </a:lnRef>
          <a:fillRef idx="3">
            <a:schemeClr val="accent1"/>
          </a:fillRef>
          <a:effectRef idx="3">
            <a:schemeClr val="accent1"/>
          </a:effectRef>
          <a:fontRef idx="minor">
            <a:schemeClr val="lt1"/>
          </a:fontRef>
        </p:style>
      </p:pic>
      <p:pic>
        <p:nvPicPr>
          <p:cNvPr id="3" name="Picture 2" descr="http://www.rayahb.com/fa/images/stories/tehran%202.jpg"/>
          <p:cNvPicPr/>
          <p:nvPr/>
        </p:nvPicPr>
        <p:blipFill>
          <a:blip r:embed="rId3"/>
          <a:srcRect/>
          <a:stretch>
            <a:fillRect/>
          </a:stretch>
        </p:blipFill>
        <p:spPr bwMode="auto">
          <a:xfrm>
            <a:off x="928662" y="785794"/>
            <a:ext cx="2905125" cy="5214974"/>
          </a:xfrm>
          <a:prstGeom prst="rect">
            <a:avLst/>
          </a:prstGeom>
          <a:ln>
            <a:headEnd/>
            <a:tailEnd/>
          </a:ln>
          <a:scene3d>
            <a:camera prst="isometricOffAxis1Right"/>
            <a:lightRig rig="contrasting" dir="t">
              <a:rot lat="0" lon="0" rev="12000000"/>
            </a:lightRig>
          </a:scene3d>
          <a:sp3d prstMaterial="powder">
            <a:bevelT h="50800"/>
          </a:sp3d>
        </p:spPr>
        <p:style>
          <a:lnRef idx="0">
            <a:schemeClr val="accent3"/>
          </a:lnRef>
          <a:fillRef idx="3">
            <a:schemeClr val="accent3"/>
          </a:fillRef>
          <a:effectRef idx="3">
            <a:schemeClr val="accent3"/>
          </a:effectRef>
          <a:fontRef idx="minor">
            <a:schemeClr val="lt1"/>
          </a:fontRef>
        </p:style>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112012053-001.gif"/>
          <p:cNvPicPr>
            <a:picLocks noGrp="1" noChangeAspect="1"/>
          </p:cNvPicPr>
          <p:nvPr>
            <p:ph idx="1"/>
          </p:nvPr>
        </p:nvPicPr>
        <p:blipFill>
          <a:blip r:embed="rId2"/>
          <a:stretch>
            <a:fillRect/>
          </a:stretch>
        </p:blipFill>
        <p:spPr>
          <a:xfrm>
            <a:off x="1571604" y="2786058"/>
            <a:ext cx="5572164" cy="3573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3">
            <a:schemeClr val="lt1"/>
          </a:lnRef>
          <a:fillRef idx="1">
            <a:schemeClr val="dk1"/>
          </a:fillRef>
          <a:effectRef idx="1">
            <a:schemeClr val="dk1"/>
          </a:effectRef>
          <a:fontRef idx="minor">
            <a:schemeClr val="lt1"/>
          </a:fontRef>
        </p:style>
      </p:pic>
      <p:sp>
        <p:nvSpPr>
          <p:cNvPr id="6" name="Rectangle 5"/>
          <p:cNvSpPr/>
          <p:nvPr/>
        </p:nvSpPr>
        <p:spPr>
          <a:xfrm>
            <a:off x="1000100" y="1357298"/>
            <a:ext cx="7786742" cy="1477328"/>
          </a:xfrm>
          <a:prstGeom prst="rect">
            <a:avLst/>
          </a:prstGeom>
        </p:spPr>
        <p:txBody>
          <a:bodyPr wrap="square">
            <a:spAutoFit/>
          </a:bodyPr>
          <a:lstStyle/>
          <a:p>
            <a:r>
              <a:rPr lang="ar-SA" dirty="0" smtClean="0"/>
              <a:t>طراحی مجتمع مسکونی 50 واحدی که در حاشیه غربی شهر وین در اتریش قرار دارد، از سه ساختمان مجزا تشکیل شده است؛ که پیرامون یک فضای سبز نیمه خصوصی شکل گرفته اند. </a:t>
            </a:r>
            <a:endParaRPr lang="en-US" dirty="0" smtClean="0"/>
          </a:p>
          <a:p>
            <a:r>
              <a:rPr lang="ar-SA" dirty="0" smtClean="0"/>
              <a:t>مساحت پروژه 4500 مترمربع و ارتفاع ساختمان ها نیز حداکثر شش طبقه است</a:t>
            </a:r>
            <a:r>
              <a:rPr lang="en-US" dirty="0" smtClean="0"/>
              <a:t>. </a:t>
            </a:r>
          </a:p>
          <a:p>
            <a:endParaRPr lang="fa-IR" dirty="0"/>
          </a:p>
        </p:txBody>
      </p:sp>
      <p:cxnSp>
        <p:nvCxnSpPr>
          <p:cNvPr id="22" name="Straight Connector 21"/>
          <p:cNvCxnSpPr/>
          <p:nvPr/>
        </p:nvCxnSpPr>
        <p:spPr>
          <a:xfrm rot="16200000" flipH="1">
            <a:off x="4893471" y="4250537"/>
            <a:ext cx="428628" cy="35719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rot="5400000">
            <a:off x="5000628" y="4714884"/>
            <a:ext cx="357190" cy="214314"/>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rot="5400000" flipH="1" flipV="1">
            <a:off x="4857752" y="3929066"/>
            <a:ext cx="357190" cy="214314"/>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rot="10800000">
            <a:off x="4357686" y="4572008"/>
            <a:ext cx="714380"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rot="10800000">
            <a:off x="4000496" y="4500570"/>
            <a:ext cx="357190" cy="71438"/>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rot="16200000" flipV="1">
            <a:off x="3571868" y="4071942"/>
            <a:ext cx="428628"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rot="16200000" flipV="1">
            <a:off x="3500430" y="4000504"/>
            <a:ext cx="71438" cy="714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500430" y="3786190"/>
            <a:ext cx="642942" cy="214314"/>
          </a:xfrm>
          <a:prstGeom prst="line">
            <a:avLst/>
          </a:prstGeom>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a:off x="4143372" y="3786190"/>
            <a:ext cx="428628"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rot="5400000" flipH="1" flipV="1">
            <a:off x="4572000" y="3571876"/>
            <a:ext cx="214314" cy="214314"/>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a:off x="4786314" y="3571876"/>
            <a:ext cx="357190" cy="285752"/>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00728232426412_400"/>
          <p:cNvPicPr>
            <a:picLocks noGrp="1"/>
          </p:cNvPicPr>
          <p:nvPr>
            <p:ph idx="1"/>
          </p:nvPr>
        </p:nvPicPr>
        <p:blipFill>
          <a:blip r:embed="rId2"/>
          <a:srcRect/>
          <a:stretch>
            <a:fillRect/>
          </a:stretch>
        </p:blipFill>
        <p:spPr bwMode="auto">
          <a:xfrm>
            <a:off x="500034" y="1357298"/>
            <a:ext cx="3429024" cy="2428893"/>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50  Housing Units مجتمع مسکونی 50 واحدی"/>
          <p:cNvPicPr/>
          <p:nvPr/>
        </p:nvPicPr>
        <p:blipFill>
          <a:blip r:embed="rId3"/>
          <a:srcRect/>
          <a:stretch>
            <a:fillRect/>
          </a:stretch>
        </p:blipFill>
        <p:spPr bwMode="auto">
          <a:xfrm>
            <a:off x="3786182" y="3286124"/>
            <a:ext cx="4906349" cy="3072777"/>
          </a:xfrm>
          <a:prstGeom prst="rect">
            <a:avLst/>
          </a:prstGeom>
          <a:ln>
            <a:noFill/>
          </a:ln>
          <a:effectLst>
            <a:softEdge rad="112500"/>
          </a:effectLst>
        </p:spPr>
      </p:pic>
      <p:cxnSp>
        <p:nvCxnSpPr>
          <p:cNvPr id="7" name="Straight Connector 6"/>
          <p:cNvCxnSpPr/>
          <p:nvPr/>
        </p:nvCxnSpPr>
        <p:spPr>
          <a:xfrm rot="10800000">
            <a:off x="2928926" y="3357562"/>
            <a:ext cx="571504"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928794" y="2857496"/>
            <a:ext cx="1000132" cy="500066"/>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rot="10800000">
            <a:off x="1571604" y="2857496"/>
            <a:ext cx="35719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rot="10800000">
            <a:off x="500034" y="2143116"/>
            <a:ext cx="1071570" cy="71438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571472" y="1785926"/>
            <a:ext cx="571504" cy="35719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V="1">
            <a:off x="1142976" y="1500174"/>
            <a:ext cx="1214446" cy="285752"/>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rot="5400000" flipH="1" flipV="1">
            <a:off x="3286116" y="3143248"/>
            <a:ext cx="857256"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rot="16200000" flipH="1">
            <a:off x="3178959" y="2178835"/>
            <a:ext cx="785818" cy="714380"/>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rot="5400000" flipH="1" flipV="1">
            <a:off x="3143240" y="1714488"/>
            <a:ext cx="500066" cy="357190"/>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rot="10800000">
            <a:off x="3143240" y="1357298"/>
            <a:ext cx="428628" cy="285752"/>
          </a:xfrm>
          <a:prstGeom prst="line">
            <a:avLst/>
          </a:prstGeom>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rot="5400000" flipH="1" flipV="1">
            <a:off x="2321703" y="1393017"/>
            <a:ext cx="142876" cy="71438"/>
          </a:xfrm>
          <a:prstGeom prst="line">
            <a:avLst/>
          </a:prstGeom>
        </p:spPr>
        <p:style>
          <a:lnRef idx="3">
            <a:schemeClr val="accent2"/>
          </a:lnRef>
          <a:fillRef idx="0">
            <a:schemeClr val="accent2"/>
          </a:fillRef>
          <a:effectRef idx="2">
            <a:schemeClr val="accent2"/>
          </a:effectRef>
          <a:fontRef idx="minor">
            <a:schemeClr val="tx1"/>
          </a:fontRef>
        </p:style>
      </p:cxnSp>
      <p:sp>
        <p:nvSpPr>
          <p:cNvPr id="44" name="Freeform 43"/>
          <p:cNvSpPr/>
          <p:nvPr/>
        </p:nvSpPr>
        <p:spPr>
          <a:xfrm>
            <a:off x="1602581" y="2412207"/>
            <a:ext cx="1554957" cy="1604962"/>
          </a:xfrm>
          <a:custGeom>
            <a:avLst/>
            <a:gdLst>
              <a:gd name="connsiteX0" fmla="*/ 711994 w 1554957"/>
              <a:gd name="connsiteY0" fmla="*/ 88106 h 1604962"/>
              <a:gd name="connsiteX1" fmla="*/ 26194 w 1554957"/>
              <a:gd name="connsiteY1" fmla="*/ 531018 h 1604962"/>
              <a:gd name="connsiteX2" fmla="*/ 869157 w 1554957"/>
              <a:gd name="connsiteY2" fmla="*/ 1516856 h 1604962"/>
              <a:gd name="connsiteX3" fmla="*/ 1526382 w 1554957"/>
              <a:gd name="connsiteY3" fmla="*/ 1059656 h 1604962"/>
              <a:gd name="connsiteX4" fmla="*/ 711994 w 1554957"/>
              <a:gd name="connsiteY4" fmla="*/ 88106 h 160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957" h="1604962">
                <a:moveTo>
                  <a:pt x="711994" y="88106"/>
                </a:moveTo>
                <a:cubicBezTo>
                  <a:pt x="461963" y="0"/>
                  <a:pt x="0" y="292893"/>
                  <a:pt x="26194" y="531018"/>
                </a:cubicBezTo>
                <a:cubicBezTo>
                  <a:pt x="52388" y="769143"/>
                  <a:pt x="619126" y="1428750"/>
                  <a:pt x="869157" y="1516856"/>
                </a:cubicBezTo>
                <a:cubicBezTo>
                  <a:pt x="1119188" y="1604962"/>
                  <a:pt x="1554957" y="1300162"/>
                  <a:pt x="1526382" y="1059656"/>
                </a:cubicBezTo>
                <a:cubicBezTo>
                  <a:pt x="1497807" y="819150"/>
                  <a:pt x="962025" y="176212"/>
                  <a:pt x="711994" y="8810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73" name="Straight Arrow Connector 72"/>
          <p:cNvCxnSpPr/>
          <p:nvPr/>
        </p:nvCxnSpPr>
        <p:spPr>
          <a:xfrm rot="10800000" flipV="1">
            <a:off x="2428860" y="3000372"/>
            <a:ext cx="714380" cy="14287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5" name="Straight Arrow Connector 74"/>
          <p:cNvCxnSpPr/>
          <p:nvPr/>
        </p:nvCxnSpPr>
        <p:spPr>
          <a:xfrm rot="16200000" flipH="1">
            <a:off x="1750199" y="2393149"/>
            <a:ext cx="857256" cy="21431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7" name="Straight Arrow Connector 76"/>
          <p:cNvCxnSpPr/>
          <p:nvPr/>
        </p:nvCxnSpPr>
        <p:spPr>
          <a:xfrm rot="16200000" flipH="1">
            <a:off x="1428728" y="2428868"/>
            <a:ext cx="642942" cy="5000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9" name="Straight Arrow Connector 78"/>
          <p:cNvCxnSpPr/>
          <p:nvPr/>
        </p:nvCxnSpPr>
        <p:spPr>
          <a:xfrm rot="5400000">
            <a:off x="2393141" y="2536025"/>
            <a:ext cx="428628" cy="35719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4577" name="Rectangle 1"/>
          <p:cNvSpPr>
            <a:spLocks noChangeArrowheads="1"/>
          </p:cNvSpPr>
          <p:nvPr/>
        </p:nvSpPr>
        <p:spPr bwMode="auto">
          <a:xfrm>
            <a:off x="928662" y="4572008"/>
            <a:ext cx="214314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ایجاد حیاط مرکزی</a:t>
            </a:r>
            <a:r>
              <a:rPr kumimoji="0" lang="fa-IR" sz="2400" b="0" i="0" u="none" strike="noStrike" cap="none" normalizeH="0" dirty="0" smtClean="0">
                <a:ln>
                  <a:noFill/>
                </a:ln>
                <a:solidFill>
                  <a:schemeClr val="tx1"/>
                </a:solidFill>
                <a:effectLst/>
                <a:latin typeface="Calibri" pitchFamily="34" charset="0"/>
                <a:ea typeface="Calibri" pitchFamily="34" charset="0"/>
                <a:cs typeface="Arial" pitchFamily="34" charset="0"/>
              </a:rPr>
              <a:t>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در سایت </a:t>
            </a:r>
            <a:endParaRPr kumimoji="0" lang="fa-IR" sz="24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2" name="Elbow Connector 81"/>
          <p:cNvCxnSpPr>
            <a:endCxn id="24577" idx="0"/>
          </p:cNvCxnSpPr>
          <p:nvPr/>
        </p:nvCxnSpPr>
        <p:spPr>
          <a:xfrm rot="5400000">
            <a:off x="1750199" y="3893347"/>
            <a:ext cx="928694" cy="428628"/>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0" name="Straight Arrow Connector 89"/>
          <p:cNvCxnSpPr/>
          <p:nvPr/>
        </p:nvCxnSpPr>
        <p:spPr>
          <a:xfrm rot="5400000">
            <a:off x="6107917" y="3536157"/>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4" name="Straight Connector 93"/>
          <p:cNvCxnSpPr/>
          <p:nvPr/>
        </p:nvCxnSpPr>
        <p:spPr>
          <a:xfrm rot="10800000" flipV="1">
            <a:off x="2643174" y="3214686"/>
            <a:ext cx="3714776" cy="71438"/>
          </a:xfrm>
          <a:prstGeom prst="line">
            <a:avLst/>
          </a:prstGeom>
        </p:spPr>
        <p:style>
          <a:lnRef idx="3">
            <a:schemeClr val="dk1"/>
          </a:lnRef>
          <a:fillRef idx="0">
            <a:schemeClr val="dk1"/>
          </a:fillRef>
          <a:effectRef idx="2">
            <a:schemeClr val="dk1"/>
          </a:effectRef>
          <a:fontRef idx="minor">
            <a:schemeClr val="tx1"/>
          </a:fontRef>
        </p:style>
      </p:cxnSp>
      <p:cxnSp>
        <p:nvCxnSpPr>
          <p:cNvPr id="96" name="Straight Connector 95"/>
          <p:cNvCxnSpPr/>
          <p:nvPr/>
        </p:nvCxnSpPr>
        <p:spPr>
          <a:xfrm>
            <a:off x="6143636" y="3214686"/>
            <a:ext cx="285752" cy="1588"/>
          </a:xfrm>
          <a:prstGeom prst="line">
            <a:avLst/>
          </a:prstGeom>
        </p:spPr>
        <p:style>
          <a:lnRef idx="3">
            <a:schemeClr val="dk1"/>
          </a:lnRef>
          <a:fillRef idx="0">
            <a:schemeClr val="dk1"/>
          </a:fillRef>
          <a:effectRef idx="2">
            <a:schemeClr val="dk1"/>
          </a:effectRef>
          <a:fontRef idx="minor">
            <a:schemeClr val="tx1"/>
          </a:fontRef>
        </p:style>
      </p:cxnSp>
      <p:sp>
        <p:nvSpPr>
          <p:cNvPr id="97" name="Rectangle 96"/>
          <p:cNvSpPr/>
          <p:nvPr/>
        </p:nvSpPr>
        <p:spPr>
          <a:xfrm rot="10800000" flipV="1">
            <a:off x="4429124" y="2643182"/>
            <a:ext cx="385765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fa-IR" sz="2400" dirty="0" smtClean="0"/>
              <a:t>دید از درون مجموعه</a:t>
            </a:r>
            <a:r>
              <a:rPr lang="fa-IR" sz="2000" dirty="0" smtClean="0"/>
              <a:t> </a:t>
            </a:r>
            <a:endParaRPr lang="fa-IR" sz="2000" dirty="0"/>
          </a:p>
        </p:txBody>
      </p:sp>
      <p:pic>
        <p:nvPicPr>
          <p:cNvPr id="26" name="Picture 25" descr="50  Housing Units مجتمع مسکونی 50 واحدی نسرین سراجی  Nasrin Seraji ))"/>
          <p:cNvPicPr/>
          <p:nvPr/>
        </p:nvPicPr>
        <p:blipFill>
          <a:blip r:embed="rId4"/>
          <a:srcRect/>
          <a:stretch>
            <a:fillRect/>
          </a:stretch>
        </p:blipFill>
        <p:spPr bwMode="auto">
          <a:xfrm>
            <a:off x="5214942" y="571480"/>
            <a:ext cx="2962278" cy="2071702"/>
          </a:xfrm>
          <a:prstGeom prst="rect">
            <a:avLst/>
          </a:prstGeom>
          <a:noFill/>
          <a:ln w="9525">
            <a:noFill/>
            <a:miter lim="800000"/>
            <a:headEnd/>
            <a:tailEnd/>
          </a:ln>
          <a:effectLst>
            <a:reflection blurRad="6350" stA="50000" endA="300" endPos="55000" dir="5400000" sy="-100000" algn="bl" rotWithShape="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554</TotalTime>
  <Words>368</Words>
  <Application>Microsoft Office PowerPoint</Application>
  <PresentationFormat>On-screen Show (4:3)</PresentationFormat>
  <Paragraphs>22</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 Aria</vt:lpstr>
      <vt:lpstr>Calibri</vt:lpstr>
      <vt:lpstr>Tahoma</vt:lpstr>
      <vt:lpstr>Verdana</vt:lpstr>
      <vt:lpstr>Wingdings 2</vt:lpstr>
      <vt:lpstr>Aspect</vt:lpstr>
      <vt:lpstr>PowerPoint Presentation</vt:lpstr>
      <vt:lpstr>بررسی کوتاهی از روند تاریخی طراحی شهری ومجتمع های مسکونی:  1-جنبش باغ شهر ها  2-شهر صنعتی  3-ساختمانهای ردیفی 4-شهر معاصر (منشور آتن ) 5-منشور ماکوپیکو=  توجه به بحرانهای اکولوژیک و انرژی وکمبود غذا و رشد شهر ها محدود شود .بر خلاف منشور آتن تجمع عملکردهای شهری هدف قرار میگرد.  خانه سازی یک وسیله موثر در رشد اجتماعی و همپای آن باشد .  پیشرفت های ساختی نه برای خلق محیط های پیچیده مسکونی بلکه به قصد حل کسائل اجتماعی در یک مضمون فراگیر مسائل رشد شهر ها .  امروزه ملاک برتری طراحی مجتمعی چیزی نیست جز میزان موفقیت هر طرح برای کاستن احساس غربت و افزایش احساس تملک وبازگرداندن هویت وشخصیت فردی هر واحد مسکونی .  </vt:lpstr>
      <vt:lpstr>PowerPoint Presentation</vt:lpstr>
      <vt:lpstr>  پروفسور سراجی فارغ‌التحصیل انجمن معماری لندن(AA) متولد تهران است. او پس از فارغ التحصیلی از انجمن معماری در لندن، بلافاصله شروع به کار در ادارات بزرگ چند ملیتی در بریتانیا کرد. در همان زمان بود که با جلوه‌های مختلف و جدید معماری چون، طراحی شرکت‌ها، تفکر عمومی و... آشنا شد. </vt:lpstr>
      <vt:lpstr>در سال 1989 در کشور فرانسه به عنوان یکی از برندگان رقابت آزاد در جشن‌های دویست ساله انقلاب فرانسه، انتخاب شد.   نسرین سراجی به طور گسترده، سخنرانی‌های بسیاری در اروپا، ایالات متحده و آسیا انجام داده است. علاوه بر آنها او مقالات علمی متعدد و بیشماری در زمینه معماری و شهرسازی ارائه داده است. سراجی، عنوان‌ و نشان‌های بیشماری به جهت، مهارت و توانمندی خود در زمینه هنرمعماری دریافت کرده است. او همچنان در هنر معماری پیش تاز و سر‌آمد معماران عصر خویش است. </vt:lpstr>
      <vt:lpstr>پروفسور سراجی  پس از کسب رتبه اول در مسابقة طراحی مرکز موقت آمریکا، آتلیه سراجی را درسال 1990  در پاریس تأسیس کرد.   این  بانوی توانمند و خستگی ناپذیر، علاوه بر کار‌های حرفه‌ای، در سال 2006، با حکم ریاست جمهوری، به مقام ریاست مدرسه عالی معماری پاریس دست یافت و همان سال مجدداً به عنوان رئیس بخش معماری و آکادمی هنرهای زیبا در شهر    وین – اتريش انتخاب شد.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پلان زیر زمین (پارکینگ) و همکف</vt:lpstr>
      <vt:lpstr>پلان سطوح اول و دوم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YASA</dc:creator>
  <cp:lastModifiedBy>Niloofar Mohtat</cp:lastModifiedBy>
  <cp:revision>60</cp:revision>
  <dcterms:created xsi:type="dcterms:W3CDTF">2008-04-06T22:51:25Z</dcterms:created>
  <dcterms:modified xsi:type="dcterms:W3CDTF">2015-11-07T10:19:33Z</dcterms:modified>
</cp:coreProperties>
</file>