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80" r:id="rId6"/>
    <p:sldId id="279" r:id="rId7"/>
    <p:sldId id="273" r:id="rId8"/>
    <p:sldId id="274" r:id="rId9"/>
    <p:sldId id="275" r:id="rId10"/>
    <p:sldId id="276" r:id="rId11"/>
    <p:sldId id="277" r:id="rId12"/>
    <p:sldId id="278" r:id="rId13"/>
    <p:sldId id="261" r:id="rId14"/>
    <p:sldId id="262" r:id="rId15"/>
    <p:sldId id="263" r:id="rId16"/>
    <p:sldId id="264" r:id="rId17"/>
    <p:sldId id="266" r:id="rId18"/>
    <p:sldId id="267" r:id="rId19"/>
    <p:sldId id="268" r:id="rId20"/>
    <p:sldId id="269" r:id="rId21"/>
    <p:sldId id="270" r:id="rId22"/>
    <p:sldId id="271" r:id="rId23"/>
    <p:sldId id="272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512BF-FFFF-41DE-90D9-B1F218F3F718}" type="datetimeFigureOut">
              <a:rPr lang="en-US" smtClean="0"/>
              <a:t>11/7/2015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4928B-2B64-40C5-91D3-C9BD757341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829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512BF-FFFF-41DE-90D9-B1F218F3F718}" type="datetimeFigureOut">
              <a:rPr lang="en-US" smtClean="0"/>
              <a:t>11/7/2015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4928B-2B64-40C5-91D3-C9BD757341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936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512BF-FFFF-41DE-90D9-B1F218F3F718}" type="datetimeFigureOut">
              <a:rPr lang="en-US" smtClean="0"/>
              <a:t>11/7/2015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4928B-2B64-40C5-91D3-C9BD757341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787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512BF-FFFF-41DE-90D9-B1F218F3F718}" type="datetimeFigureOut">
              <a:rPr lang="en-US" smtClean="0"/>
              <a:t>11/7/2015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4928B-2B64-40C5-91D3-C9BD757341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454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512BF-FFFF-41DE-90D9-B1F218F3F718}" type="datetimeFigureOut">
              <a:rPr lang="en-US" smtClean="0"/>
              <a:t>11/7/2015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4928B-2B64-40C5-91D3-C9BD757341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292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512BF-FFFF-41DE-90D9-B1F218F3F718}" type="datetimeFigureOut">
              <a:rPr lang="en-US" smtClean="0"/>
              <a:t>11/7/2015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4928B-2B64-40C5-91D3-C9BD757341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256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512BF-FFFF-41DE-90D9-B1F218F3F718}" type="datetimeFigureOut">
              <a:rPr lang="en-US" smtClean="0"/>
              <a:t>11/7/2015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4928B-2B64-40C5-91D3-C9BD757341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354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512BF-FFFF-41DE-90D9-B1F218F3F718}" type="datetimeFigureOut">
              <a:rPr lang="en-US" smtClean="0"/>
              <a:t>11/7/2015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4928B-2B64-40C5-91D3-C9BD757341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696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512BF-FFFF-41DE-90D9-B1F218F3F718}" type="datetimeFigureOut">
              <a:rPr lang="en-US" smtClean="0"/>
              <a:t>11/7/2015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4928B-2B64-40C5-91D3-C9BD757341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047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512BF-FFFF-41DE-90D9-B1F218F3F718}" type="datetimeFigureOut">
              <a:rPr lang="en-US" smtClean="0"/>
              <a:t>11/7/2015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4928B-2B64-40C5-91D3-C9BD757341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886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512BF-FFFF-41DE-90D9-B1F218F3F718}" type="datetimeFigureOut">
              <a:rPr lang="en-US" smtClean="0"/>
              <a:t>11/7/2015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4928B-2B64-40C5-91D3-C9BD757341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654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1512BF-FFFF-41DE-90D9-B1F218F3F718}" type="datetimeFigureOut">
              <a:rPr lang="en-US" smtClean="0"/>
              <a:t>11/7/2015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54928B-2B64-40C5-91D3-C9BD757341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741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://www.cse.polyu.edu.hk/~cecspoon/lwbt/Case_Studies/Rokoo/wm_ando09-court.JPG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e.polyu.edu.hk/~cecspoon/lwbt/Case_Studies/Rokoo/wm_ando02-int.JPG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7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28800" y="1981200"/>
            <a:ext cx="6324600" cy="1143000"/>
          </a:xfrm>
        </p:spPr>
        <p:txBody>
          <a:bodyPr/>
          <a:lstStyle/>
          <a:p>
            <a:r>
              <a:rPr lang="fa-IR" dirty="0" smtClean="0"/>
              <a:t>مجتمع مسکونی روکو1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191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ONY\Desktop\1702201319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19" y="476672"/>
            <a:ext cx="8280920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3923928" y="2132856"/>
            <a:ext cx="1440160" cy="7200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4716016" y="1916832"/>
            <a:ext cx="0" cy="25202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716016" y="1916832"/>
            <a:ext cx="64807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4067944" y="1772816"/>
            <a:ext cx="0" cy="36004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4067944" y="2132856"/>
            <a:ext cx="0" cy="64807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3707904" y="2132856"/>
            <a:ext cx="216024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3707904" y="2132856"/>
            <a:ext cx="0" cy="57606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4716016" y="2168860"/>
            <a:ext cx="0" cy="82809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4583179" y="2456892"/>
            <a:ext cx="132837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4583179" y="2456892"/>
            <a:ext cx="0" cy="54006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5148064" y="2204864"/>
            <a:ext cx="0" cy="7920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5148064" y="2996952"/>
            <a:ext cx="576064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097" name="Straight Arrow Connector 4096"/>
          <p:cNvCxnSpPr/>
          <p:nvPr/>
        </p:nvCxnSpPr>
        <p:spPr>
          <a:xfrm flipV="1">
            <a:off x="5724128" y="2204864"/>
            <a:ext cx="0" cy="7920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102" name="Straight Arrow Connector 4101"/>
          <p:cNvCxnSpPr/>
          <p:nvPr/>
        </p:nvCxnSpPr>
        <p:spPr>
          <a:xfrm>
            <a:off x="7524328" y="1911090"/>
            <a:ext cx="504056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104" name="Straight Arrow Connector 4103"/>
          <p:cNvCxnSpPr/>
          <p:nvPr/>
        </p:nvCxnSpPr>
        <p:spPr>
          <a:xfrm flipH="1">
            <a:off x="7956376" y="1911090"/>
            <a:ext cx="72008" cy="173393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106" name="Straight Arrow Connector 4105"/>
          <p:cNvCxnSpPr/>
          <p:nvPr/>
        </p:nvCxnSpPr>
        <p:spPr>
          <a:xfrm flipH="1">
            <a:off x="7164288" y="2996952"/>
            <a:ext cx="82809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108" name="Straight Arrow Connector 4107"/>
          <p:cNvCxnSpPr/>
          <p:nvPr/>
        </p:nvCxnSpPr>
        <p:spPr>
          <a:xfrm flipH="1" flipV="1">
            <a:off x="6934628" y="2051310"/>
            <a:ext cx="1080120" cy="3600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110" name="Straight Arrow Connector 4109"/>
          <p:cNvCxnSpPr/>
          <p:nvPr/>
        </p:nvCxnSpPr>
        <p:spPr>
          <a:xfrm flipV="1">
            <a:off x="7308304" y="1772816"/>
            <a:ext cx="0" cy="27849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112" name="Straight Arrow Connector 4111"/>
          <p:cNvCxnSpPr/>
          <p:nvPr/>
        </p:nvCxnSpPr>
        <p:spPr>
          <a:xfrm>
            <a:off x="7164288" y="2051310"/>
            <a:ext cx="0" cy="36957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114" name="Straight Arrow Connector 4113"/>
          <p:cNvCxnSpPr/>
          <p:nvPr/>
        </p:nvCxnSpPr>
        <p:spPr>
          <a:xfrm>
            <a:off x="4499992" y="3284984"/>
            <a:ext cx="0" cy="72008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116" name="Straight Arrow Connector 4115"/>
          <p:cNvCxnSpPr/>
          <p:nvPr/>
        </p:nvCxnSpPr>
        <p:spPr>
          <a:xfrm>
            <a:off x="5436096" y="3284984"/>
            <a:ext cx="0" cy="72008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118" name="Straight Arrow Connector 4117"/>
          <p:cNvCxnSpPr/>
          <p:nvPr/>
        </p:nvCxnSpPr>
        <p:spPr>
          <a:xfrm>
            <a:off x="7524328" y="5373216"/>
            <a:ext cx="0" cy="64807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120" name="Straight Arrow Connector 4119"/>
          <p:cNvCxnSpPr/>
          <p:nvPr/>
        </p:nvCxnSpPr>
        <p:spPr>
          <a:xfrm>
            <a:off x="8316416" y="5373216"/>
            <a:ext cx="0" cy="72008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122" name="Straight Connector 4121"/>
          <p:cNvCxnSpPr/>
          <p:nvPr/>
        </p:nvCxnSpPr>
        <p:spPr>
          <a:xfrm flipH="1">
            <a:off x="7776356" y="3645024"/>
            <a:ext cx="18002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124" name="Straight Arrow Connector 4123"/>
          <p:cNvCxnSpPr/>
          <p:nvPr/>
        </p:nvCxnSpPr>
        <p:spPr>
          <a:xfrm>
            <a:off x="7776356" y="3645024"/>
            <a:ext cx="0" cy="144016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125" name="TextBox 4124"/>
          <p:cNvSpPr txBox="1"/>
          <p:nvPr/>
        </p:nvSpPr>
        <p:spPr>
          <a:xfrm>
            <a:off x="4211960" y="4057299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 smtClean="0"/>
              <a:t>دید به سمت جنوب</a:t>
            </a:r>
            <a:endParaRPr lang="en-US" dirty="0"/>
          </a:p>
        </p:txBody>
      </p:sp>
      <p:sp>
        <p:nvSpPr>
          <p:cNvPr id="62" name="TextBox 61"/>
          <p:cNvSpPr txBox="1"/>
          <p:nvPr/>
        </p:nvSpPr>
        <p:spPr>
          <a:xfrm>
            <a:off x="7140821" y="6093296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 smtClean="0"/>
              <a:t>دید به سمت جنوب</a:t>
            </a:r>
            <a:endParaRPr lang="en-US" dirty="0"/>
          </a:p>
        </p:txBody>
      </p:sp>
      <p:sp>
        <p:nvSpPr>
          <p:cNvPr id="63" name="TextBox 62"/>
          <p:cNvSpPr txBox="1"/>
          <p:nvPr/>
        </p:nvSpPr>
        <p:spPr>
          <a:xfrm>
            <a:off x="6641266" y="908720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 smtClean="0"/>
              <a:t>فضای عمومی</a:t>
            </a:r>
            <a:endParaRPr lang="en-US" dirty="0"/>
          </a:p>
        </p:txBody>
      </p:sp>
      <p:sp>
        <p:nvSpPr>
          <p:cNvPr id="64" name="TextBox 63"/>
          <p:cNvSpPr txBox="1"/>
          <p:nvPr/>
        </p:nvSpPr>
        <p:spPr>
          <a:xfrm>
            <a:off x="3945539" y="980728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 smtClean="0"/>
              <a:t>فضای خصوصی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8437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ONY\Desktop\1702201319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8280920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4716016" y="4221088"/>
            <a:ext cx="0" cy="93610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>
            <a:off x="7812360" y="4221088"/>
            <a:ext cx="0" cy="93610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5652120" y="2708920"/>
            <a:ext cx="504056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427984" y="5301208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 smtClean="0"/>
              <a:t>دید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524328" y="5373216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 smtClean="0"/>
              <a:t>دید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4978030" y="2847132"/>
            <a:ext cx="360040" cy="7200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5338070" y="2559100"/>
            <a:ext cx="72008" cy="2880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7236296" y="2847132"/>
            <a:ext cx="288032" cy="14982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7236296" y="2703116"/>
            <a:ext cx="0" cy="14401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6297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ONY\Desktop\17022013196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8208912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4283968" y="2780928"/>
            <a:ext cx="864096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V="1">
            <a:off x="5148064" y="2420888"/>
            <a:ext cx="0" cy="36004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4716016" y="2420888"/>
            <a:ext cx="432048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5148064" y="2132856"/>
            <a:ext cx="0" cy="2880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5148064" y="2132856"/>
            <a:ext cx="64807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4644008" y="2132856"/>
            <a:ext cx="504056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716016" y="2780928"/>
            <a:ext cx="0" cy="64807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5148064" y="2780928"/>
            <a:ext cx="21602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5364088" y="2780928"/>
            <a:ext cx="0" cy="129614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7380312" y="2324254"/>
            <a:ext cx="0" cy="32403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6948264" y="2324254"/>
            <a:ext cx="432048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6948264" y="2324254"/>
            <a:ext cx="0" cy="32403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948264" y="2648290"/>
            <a:ext cx="28803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7236296" y="2648290"/>
            <a:ext cx="0" cy="276654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7236296" y="2924944"/>
            <a:ext cx="14401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49" name="Straight Arrow Connector 2048"/>
          <p:cNvCxnSpPr/>
          <p:nvPr/>
        </p:nvCxnSpPr>
        <p:spPr>
          <a:xfrm>
            <a:off x="7380312" y="2924944"/>
            <a:ext cx="0" cy="64807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54" name="Straight Connector 2053"/>
          <p:cNvCxnSpPr/>
          <p:nvPr/>
        </p:nvCxnSpPr>
        <p:spPr>
          <a:xfrm flipH="1">
            <a:off x="7164288" y="2924944"/>
            <a:ext cx="72008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56" name="Straight Arrow Connector 2055"/>
          <p:cNvCxnSpPr/>
          <p:nvPr/>
        </p:nvCxnSpPr>
        <p:spPr>
          <a:xfrm>
            <a:off x="7164288" y="2924944"/>
            <a:ext cx="0" cy="64807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58" name="Straight Arrow Connector 2057"/>
          <p:cNvCxnSpPr/>
          <p:nvPr/>
        </p:nvCxnSpPr>
        <p:spPr>
          <a:xfrm>
            <a:off x="7236296" y="2648290"/>
            <a:ext cx="36004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61" name="Straight Arrow Connector 2060"/>
          <p:cNvCxnSpPr/>
          <p:nvPr/>
        </p:nvCxnSpPr>
        <p:spPr>
          <a:xfrm flipV="1">
            <a:off x="7596336" y="1988840"/>
            <a:ext cx="0" cy="65945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63" name="Straight Arrow Connector 2062"/>
          <p:cNvCxnSpPr/>
          <p:nvPr/>
        </p:nvCxnSpPr>
        <p:spPr>
          <a:xfrm>
            <a:off x="7596336" y="2420888"/>
            <a:ext cx="144016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65" name="Straight Arrow Connector 2064"/>
          <p:cNvCxnSpPr/>
          <p:nvPr/>
        </p:nvCxnSpPr>
        <p:spPr>
          <a:xfrm>
            <a:off x="7740352" y="2420888"/>
            <a:ext cx="0" cy="82809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69" name="Straight Arrow Connector 2068"/>
          <p:cNvCxnSpPr/>
          <p:nvPr/>
        </p:nvCxnSpPr>
        <p:spPr>
          <a:xfrm>
            <a:off x="8064388" y="3248980"/>
            <a:ext cx="0" cy="97210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73" name="Straight Arrow Connector 2072"/>
          <p:cNvCxnSpPr/>
          <p:nvPr/>
        </p:nvCxnSpPr>
        <p:spPr>
          <a:xfrm flipV="1">
            <a:off x="8316416" y="2132856"/>
            <a:ext cx="0" cy="111612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75" name="Straight Connector 2074"/>
          <p:cNvCxnSpPr/>
          <p:nvPr/>
        </p:nvCxnSpPr>
        <p:spPr>
          <a:xfrm>
            <a:off x="7740352" y="3248980"/>
            <a:ext cx="576064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77" name="Straight Arrow Connector 2076"/>
          <p:cNvCxnSpPr/>
          <p:nvPr/>
        </p:nvCxnSpPr>
        <p:spPr>
          <a:xfrm flipV="1">
            <a:off x="7740352" y="2132856"/>
            <a:ext cx="0" cy="2880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79" name="Straight Arrow Connector 2078"/>
          <p:cNvCxnSpPr/>
          <p:nvPr/>
        </p:nvCxnSpPr>
        <p:spPr>
          <a:xfrm>
            <a:off x="7740352" y="2690918"/>
            <a:ext cx="28803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81" name="Straight Arrow Connector 2080"/>
          <p:cNvCxnSpPr/>
          <p:nvPr/>
        </p:nvCxnSpPr>
        <p:spPr>
          <a:xfrm>
            <a:off x="8064388" y="4293096"/>
            <a:ext cx="0" cy="7920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83" name="Straight Arrow Connector 2082"/>
          <p:cNvCxnSpPr/>
          <p:nvPr/>
        </p:nvCxnSpPr>
        <p:spPr>
          <a:xfrm>
            <a:off x="5652120" y="4005064"/>
            <a:ext cx="0" cy="68407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85" name="Straight Arrow Connector 2084"/>
          <p:cNvCxnSpPr/>
          <p:nvPr/>
        </p:nvCxnSpPr>
        <p:spPr>
          <a:xfrm>
            <a:off x="4932040" y="3735034"/>
            <a:ext cx="0" cy="84609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086" name="TextBox 2085"/>
          <p:cNvSpPr txBox="1"/>
          <p:nvPr/>
        </p:nvSpPr>
        <p:spPr>
          <a:xfrm>
            <a:off x="4685902" y="4715852"/>
            <a:ext cx="2412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 smtClean="0"/>
              <a:t>دید جنوبی</a:t>
            </a:r>
            <a:endParaRPr lang="en-US" dirty="0"/>
          </a:p>
        </p:txBody>
      </p:sp>
      <p:sp>
        <p:nvSpPr>
          <p:cNvPr id="71" name="TextBox 70"/>
          <p:cNvSpPr txBox="1"/>
          <p:nvPr/>
        </p:nvSpPr>
        <p:spPr>
          <a:xfrm>
            <a:off x="7403654" y="5229200"/>
            <a:ext cx="2412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 smtClean="0"/>
              <a:t>دید جنوبی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163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228600"/>
            <a:ext cx="4303713" cy="1143000"/>
          </a:xfrm>
        </p:spPr>
        <p:txBody>
          <a:bodyPr>
            <a:noAutofit/>
          </a:bodyPr>
          <a:lstStyle/>
          <a:p>
            <a:pPr algn="r" rtl="1"/>
            <a:r>
              <a:rPr lang="fa-IR" sz="3200" dirty="0" smtClean="0"/>
              <a:t>ایده های منحصر بفرد:</a:t>
            </a:r>
            <a:br>
              <a:rPr lang="fa-IR" sz="3200" dirty="0" smtClean="0"/>
            </a:br>
            <a:r>
              <a:rPr lang="fa-IR" sz="3200" dirty="0" smtClean="0"/>
              <a:t>توجه و همخوان با طبیعت:</a:t>
            </a:r>
            <a:endParaRPr lang="en-US" sz="3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19600" y="1524001"/>
            <a:ext cx="4151313" cy="4648200"/>
          </a:xfrm>
        </p:spPr>
        <p:txBody>
          <a:bodyPr>
            <a:noAutofit/>
          </a:bodyPr>
          <a:lstStyle/>
          <a:p>
            <a:pPr algn="r" rtl="1"/>
            <a:r>
              <a:rPr lang="fa-IR" sz="2400" dirty="0" smtClean="0"/>
              <a:t>مجتمع در دامنه کوهی با شیب 60 درجه قرار گرفته اند.</a:t>
            </a:r>
          </a:p>
          <a:p>
            <a:pPr algn="r" rtl="1"/>
            <a:r>
              <a:rPr lang="fa-IR" sz="2400" dirty="0" smtClean="0"/>
              <a:t>بیشتر ساختمان های موجود در این سایت در تقابل با محیط و توپوگرافی هستند و در یک سطح صاف ساخته شده اند.</a:t>
            </a:r>
          </a:p>
          <a:p>
            <a:pPr algn="r" rtl="1"/>
            <a:r>
              <a:rPr lang="fa-IR" sz="2400" dirty="0" smtClean="0"/>
              <a:t>این مجموعه بصورت پلکانی و در مسیر شیب کوه قرار گرفته و گویی جزیی از سایت است و از شیب تند زمین استفاده مفیدی شده است.</a:t>
            </a:r>
            <a:endParaRPr lang="en-US" sz="2400" dirty="0"/>
          </a:p>
        </p:txBody>
      </p:sp>
      <p:pic>
        <p:nvPicPr>
          <p:cNvPr id="4098" name="Picture 2" descr="C:\Users\Parya\Desktop\5286910270_1274586453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876008"/>
            <a:ext cx="4324900" cy="2905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Parya\Desktop\cimiento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4439473" cy="3723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0023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228600"/>
            <a:ext cx="3276600" cy="596900"/>
          </a:xfrm>
        </p:spPr>
        <p:txBody>
          <a:bodyPr>
            <a:normAutofit/>
          </a:bodyPr>
          <a:lstStyle/>
          <a:p>
            <a:pPr algn="ctr" rtl="1"/>
            <a:r>
              <a:rPr lang="fa-IR" sz="3200" dirty="0" smtClean="0"/>
              <a:t>توالی ساخت و ساز:</a:t>
            </a:r>
            <a:endParaRPr lang="en-US" sz="3200" dirty="0"/>
          </a:p>
        </p:txBody>
      </p:sp>
      <p:pic>
        <p:nvPicPr>
          <p:cNvPr id="5122" name="Picture 2" descr="C:\Users\Parya\Desktop\wm_ando04-proces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400"/>
            <a:ext cx="8754298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205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228600"/>
            <a:ext cx="8839200" cy="1447800"/>
          </a:xfrm>
        </p:spPr>
        <p:txBody>
          <a:bodyPr>
            <a:normAutofit fontScale="70000" lnSpcReduction="20000"/>
          </a:bodyPr>
          <a:lstStyle/>
          <a:p>
            <a:pPr marL="457200" indent="-457200" algn="r" rtl="1">
              <a:lnSpc>
                <a:spcPct val="160000"/>
              </a:lnSpc>
              <a:buFont typeface="Arial" pitchFamily="34" charset="0"/>
              <a:buChar char="•"/>
            </a:pPr>
            <a:r>
              <a:rPr lang="fa-IR" sz="2800" dirty="0" smtClean="0"/>
              <a:t>همه بخش ها دارای منطقه ای با فضای سبز است که با طبیعت آمیخته شده و برای هماهنگی بیشتر با محیط اطرافش است.</a:t>
            </a:r>
          </a:p>
          <a:p>
            <a:pPr marL="457200" indent="-457200" algn="r" rtl="1">
              <a:lnSpc>
                <a:spcPct val="160000"/>
              </a:lnSpc>
              <a:buFont typeface="Arial" pitchFamily="34" charset="0"/>
              <a:buChar char="•"/>
            </a:pPr>
            <a:r>
              <a:rPr lang="fa-IR" sz="2800" dirty="0" smtClean="0"/>
              <a:t>متریال بکار رفته بتن است که تضادی با محیطش ایجاد نمی کند.</a:t>
            </a:r>
            <a:endParaRPr lang="en-US" sz="2800" dirty="0"/>
          </a:p>
        </p:txBody>
      </p:sp>
      <p:pic>
        <p:nvPicPr>
          <p:cNvPr id="5" name="Picture 4" descr="http://www.cse.polyu.edu.hk/~cecspoon/lwbt/Case_Studies/Rokoo/wm_ando09-court.JPG">
            <a:hlinkClick r:id="rId2" tgtFrame="_blank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28800"/>
            <a:ext cx="3276600" cy="472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6" name="Picture 2" descr="C:\Users\Parya\Desktop\IMGP589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248" y="2209800"/>
            <a:ext cx="5377351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07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28600"/>
            <a:ext cx="7973291" cy="914400"/>
          </a:xfrm>
        </p:spPr>
        <p:txBody>
          <a:bodyPr>
            <a:noAutofit/>
          </a:bodyPr>
          <a:lstStyle/>
          <a:p>
            <a:pPr algn="r" rtl="1"/>
            <a:r>
              <a:rPr lang="fa-IR" sz="2800" dirty="0" smtClean="0"/>
              <a:t>ساختمان ها دارای یک دید وسیع و بی نظیر در قسمت جنوب است .</a:t>
            </a:r>
            <a:endParaRPr lang="en-US" sz="2800" dirty="0"/>
          </a:p>
        </p:txBody>
      </p:sp>
      <p:pic>
        <p:nvPicPr>
          <p:cNvPr id="7170" name="Picture 2" descr="C:\Users\Parya\Desktop\5286308613_5d74ebd068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95400"/>
            <a:ext cx="4572000" cy="429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5" descr="http://www.cse.polyu.edu.hk/~cecspoon/lwbt/Case_Studies/Rokoo/wm_ando02-int.JPG">
            <a:hlinkClick r:id="rId3" tgtFrame="_blank"/>
          </p:cNvPr>
          <p:cNvPicPr>
            <a:picLocks noGrp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597" y="1524000"/>
            <a:ext cx="4239203" cy="381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2063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0" y="228600"/>
            <a:ext cx="3048000" cy="685800"/>
          </a:xfrm>
        </p:spPr>
        <p:txBody>
          <a:bodyPr>
            <a:noAutofit/>
          </a:bodyPr>
          <a:lstStyle/>
          <a:p>
            <a:pPr algn="r" rtl="1"/>
            <a:r>
              <a:rPr lang="fa-IR" sz="3200" dirty="0" smtClean="0"/>
              <a:t>مفهوم مسکن جمعی</a:t>
            </a:r>
            <a:endParaRPr lang="en-US" sz="3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990600"/>
            <a:ext cx="8305800" cy="1536699"/>
          </a:xfrm>
        </p:spPr>
        <p:txBody>
          <a:bodyPr>
            <a:noAutofit/>
          </a:bodyPr>
          <a:lstStyle/>
          <a:p>
            <a:pPr marL="285750" indent="-285750" algn="r" rtl="1">
              <a:buFont typeface="Arial" pitchFamily="34" charset="0"/>
              <a:buChar char="•"/>
            </a:pPr>
            <a:r>
              <a:rPr lang="fa-IR" sz="2400" dirty="0" smtClean="0"/>
              <a:t>ایجاد و تقویت تعامل و ارتباط مردم با یکدیگر از طریق ایجاد تراس ها و تردد های عمومی</a:t>
            </a:r>
          </a:p>
          <a:p>
            <a:pPr marL="285750" indent="-285750" algn="r" rtl="1">
              <a:buFont typeface="Arial" pitchFamily="34" charset="0"/>
              <a:buChar char="•"/>
            </a:pPr>
            <a:r>
              <a:rPr lang="fa-IR" sz="2400" dirty="0" smtClean="0"/>
              <a:t>ارتباط عمودی اصلی پروژه در شکافی میان واحدهاست.که در این شکاف هم پله ها قرار گرفته اند هم فضاهای نیمه عمومی </a:t>
            </a:r>
            <a:endParaRPr lang="en-US" sz="24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074" y="2590800"/>
            <a:ext cx="3326126" cy="3986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9" y="2743200"/>
            <a:ext cx="5444151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6353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08974"/>
            <a:ext cx="5105400" cy="3433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505200"/>
            <a:ext cx="42672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3576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45" y="1608859"/>
            <a:ext cx="4763655" cy="3572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81000"/>
            <a:ext cx="4024745" cy="6061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0563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152400"/>
            <a:ext cx="5486400" cy="673100"/>
          </a:xfrm>
        </p:spPr>
        <p:txBody>
          <a:bodyPr>
            <a:normAutofit/>
          </a:bodyPr>
          <a:lstStyle/>
          <a:p>
            <a:pPr algn="ctr"/>
            <a:r>
              <a:rPr lang="fa-IR" sz="3200" dirty="0" smtClean="0"/>
              <a:t>معرفی کلیتی از مجتمع مسکونی روکو:</a:t>
            </a:r>
            <a:endParaRPr lang="en-US" sz="32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4724400" y="1066800"/>
            <a:ext cx="4191000" cy="4648200"/>
          </a:xfrm>
        </p:spPr>
        <p:txBody>
          <a:bodyPr>
            <a:noAutofit/>
          </a:bodyPr>
          <a:lstStyle/>
          <a:p>
            <a:pPr marL="342900" indent="-342900" algn="just" rtl="1">
              <a:buFont typeface="Arial" pitchFamily="34" charset="0"/>
              <a:buChar char="•"/>
            </a:pPr>
            <a:r>
              <a:rPr lang="fa-IR" sz="2400" dirty="0" smtClean="0"/>
              <a:t>مجتمع مسکونی روکو در ژاپن در شهر کوب و در دامنه کوه روکو واقع شده است .</a:t>
            </a:r>
          </a:p>
          <a:p>
            <a:pPr marL="342900" indent="-342900" algn="just" rtl="1">
              <a:buFont typeface="Arial" pitchFamily="34" charset="0"/>
              <a:buChar char="•"/>
            </a:pPr>
            <a:r>
              <a:rPr lang="fa-IR" sz="2400" dirty="0" smtClean="0"/>
              <a:t>مجتمع مسکونی روکو در سه فاز مجزا 1و2و3 در مجاورت یکدیگر ساخته شده اند.</a:t>
            </a:r>
          </a:p>
          <a:p>
            <a:pPr marL="342900" indent="-342900" algn="just" rtl="1">
              <a:buFont typeface="Arial" pitchFamily="34" charset="0"/>
              <a:buChar char="•"/>
            </a:pPr>
            <a:r>
              <a:rPr lang="fa-IR" sz="2400" dirty="0" smtClean="0"/>
              <a:t>معمار این پروژه تادائو آندو می باشد.</a:t>
            </a:r>
          </a:p>
          <a:p>
            <a:pPr marL="342900" indent="-342900" algn="just" rtl="1">
              <a:buFont typeface="Arial" pitchFamily="34" charset="0"/>
              <a:buChar char="•"/>
            </a:pPr>
            <a:r>
              <a:rPr lang="fa-IR" sz="2400" dirty="0" smtClean="0"/>
              <a:t>مجتمع مسکونی روکو1 در سال 1978-1983 ساخته شده است.</a:t>
            </a:r>
            <a:endParaRPr lang="en-US" sz="2400" dirty="0"/>
          </a:p>
        </p:txBody>
      </p:sp>
      <p:pic>
        <p:nvPicPr>
          <p:cNvPr id="1026" name="Picture 2" descr="C:\Users\Parya\Desktop\done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43000"/>
            <a:ext cx="440436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4432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0" y="215900"/>
            <a:ext cx="8153400" cy="1765300"/>
          </a:xfrm>
        </p:spPr>
        <p:txBody>
          <a:bodyPr>
            <a:normAutofit/>
          </a:bodyPr>
          <a:lstStyle/>
          <a:p>
            <a:pPr marL="285750" indent="-285750" algn="r" rtl="1">
              <a:buFont typeface="Arial" pitchFamily="34" charset="0"/>
              <a:buChar char="•"/>
            </a:pPr>
            <a:r>
              <a:rPr lang="fa-IR" sz="2400" dirty="0" smtClean="0"/>
              <a:t>در عین توجه به فضاهای عمومی به فضاهای اختصاصی و حس مالکیت هم توجه شده است.</a:t>
            </a:r>
          </a:p>
          <a:p>
            <a:pPr marL="285750" indent="-285750" algn="r" rtl="1">
              <a:buFont typeface="Arial" pitchFamily="34" charset="0"/>
              <a:buChar char="•"/>
            </a:pPr>
            <a:r>
              <a:rPr lang="fa-IR" sz="2400" dirty="0" smtClean="0"/>
              <a:t>ساختمان ها ورودی مستقل دارند.</a:t>
            </a:r>
            <a:endParaRPr lang="en-US" sz="24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707700"/>
            <a:ext cx="4552168" cy="304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" y="762000"/>
            <a:ext cx="4572000" cy="307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9086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0"/>
            <a:ext cx="2590800" cy="673100"/>
          </a:xfrm>
        </p:spPr>
        <p:txBody>
          <a:bodyPr>
            <a:normAutofit/>
          </a:bodyPr>
          <a:lstStyle/>
          <a:p>
            <a:r>
              <a:rPr lang="fa-IR" sz="3200" dirty="0" smtClean="0"/>
              <a:t>کالبد روکو 1:</a:t>
            </a:r>
            <a:endParaRPr lang="en-US" sz="3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0109" y="762000"/>
            <a:ext cx="5839691" cy="2746952"/>
          </a:xfrm>
        </p:spPr>
        <p:txBody>
          <a:bodyPr>
            <a:noAutofit/>
          </a:bodyPr>
          <a:lstStyle/>
          <a:p>
            <a:pPr algn="r" rtl="1"/>
            <a:r>
              <a:rPr lang="fa-IR" sz="2000" dirty="0" smtClean="0"/>
              <a:t>- دارای یک ساختار مدولار است.</a:t>
            </a:r>
          </a:p>
          <a:p>
            <a:pPr algn="r" rtl="1"/>
            <a:r>
              <a:rPr lang="fa-IR" sz="2000" dirty="0" smtClean="0"/>
              <a:t>- تمامی ساختمان از مکعب هایی به ابعاد 5.7*5.7 است.</a:t>
            </a:r>
          </a:p>
          <a:p>
            <a:pPr algn="r" rtl="1"/>
            <a:r>
              <a:rPr lang="fa-IR" sz="2000" dirty="0" smtClean="0"/>
              <a:t>- سیستم شبکه های برای کنترل ساختار کلی و حفظ وحدت </a:t>
            </a:r>
          </a:p>
          <a:p>
            <a:pPr algn="r" rtl="1"/>
            <a:r>
              <a:rPr lang="fa-IR" sz="2000" dirty="0" smtClean="0"/>
              <a:t>- بام سبز در سیستم مدولار سازه ای</a:t>
            </a:r>
          </a:p>
          <a:p>
            <a:pPr algn="r" rtl="1"/>
            <a:r>
              <a:rPr lang="fa-IR" sz="2000" dirty="0" smtClean="0"/>
              <a:t>- ایجاد سلسله مراتب نیمه باز و نیمه بسته در تعریف سلسله مراتب عبوری از فضاهای عمومی تا خصوصی بسیار کارامد است.</a:t>
            </a:r>
            <a:endParaRPr lang="en-US" sz="20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329" y="3490809"/>
            <a:ext cx="4266141" cy="3199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92" y="2971800"/>
            <a:ext cx="3154408" cy="3646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8100"/>
            <a:ext cx="2563091" cy="3470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3550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28600"/>
            <a:ext cx="7543800" cy="1384300"/>
          </a:xfrm>
        </p:spPr>
        <p:txBody>
          <a:bodyPr/>
          <a:lstStyle/>
          <a:p>
            <a:pPr algn="r" rtl="1"/>
            <a:r>
              <a:rPr lang="fa-IR" sz="2400" dirty="0" smtClean="0"/>
              <a:t>فرم پلکانی مجموعه به منظور شکستن فرم و عدم یکنواختی آن</a:t>
            </a:r>
          </a:p>
          <a:p>
            <a:pPr algn="r" rtl="1"/>
            <a:r>
              <a:rPr lang="fa-IR" sz="2400" dirty="0" smtClean="0"/>
              <a:t>استفاده از صفحات بتنی دایره ای شکل جهت مهار و کنترل ریزش کوه</a:t>
            </a:r>
          </a:p>
          <a:p>
            <a:pPr algn="r" rtl="1"/>
            <a:endParaRPr lang="fa-IR" dirty="0" smtClean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43000"/>
            <a:ext cx="5943599" cy="54394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>
            <a:off x="1295400" y="4267200"/>
            <a:ext cx="914400" cy="457200"/>
          </a:xfrm>
          <a:prstGeom prst="straightConnector1">
            <a:avLst/>
          </a:prstGeom>
          <a:ln w="76200"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845127" y="1447800"/>
            <a:ext cx="914400" cy="457200"/>
          </a:xfrm>
          <a:prstGeom prst="straightConnector1">
            <a:avLst/>
          </a:prstGeom>
          <a:ln w="76200"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1759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-152400"/>
            <a:ext cx="5943601" cy="838200"/>
          </a:xfrm>
        </p:spPr>
        <p:txBody>
          <a:bodyPr>
            <a:noAutofit/>
          </a:bodyPr>
          <a:lstStyle/>
          <a:p>
            <a:pPr algn="r" rtl="1"/>
            <a:r>
              <a:rPr lang="fa-IR" sz="3200" dirty="0" smtClean="0"/>
              <a:t>جمع بندی نکات مورد استفاده در طرح:</a:t>
            </a:r>
            <a:endParaRPr lang="en-US" sz="3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6200" y="914401"/>
            <a:ext cx="5105400" cy="4876800"/>
          </a:xfrm>
        </p:spPr>
        <p:txBody>
          <a:bodyPr/>
          <a:lstStyle/>
          <a:p>
            <a:pPr algn="r" rtl="1"/>
            <a:r>
              <a:rPr lang="fa-IR" sz="2400" dirty="0" smtClean="0"/>
              <a:t>- طراحی سازگار با توپوگرافی سایت(همخوان با طبیعت)</a:t>
            </a:r>
          </a:p>
          <a:p>
            <a:pPr algn="r" rtl="1"/>
            <a:r>
              <a:rPr lang="fa-IR" sz="2400" dirty="0" smtClean="0"/>
              <a:t>- طراحی مجتمع با چشم </a:t>
            </a:r>
            <a:r>
              <a:rPr lang="fa-IR" sz="2400" smtClean="0"/>
              <a:t>انداز طبیعی</a:t>
            </a:r>
            <a:endParaRPr lang="fa-IR" sz="2400" dirty="0" smtClean="0"/>
          </a:p>
          <a:p>
            <a:pPr algn="r" rtl="1"/>
            <a:r>
              <a:rPr lang="fa-IR" sz="2400" dirty="0" smtClean="0"/>
              <a:t>- وارد کردن طبیعت در فضاهای خصوصی و عمومی</a:t>
            </a:r>
          </a:p>
          <a:p>
            <a:pPr algn="r" rtl="1"/>
            <a:r>
              <a:rPr lang="fa-IR" sz="2400" dirty="0" smtClean="0"/>
              <a:t>- توجه به فضاهای عمومی برای ارتقا تعاملات(مسکن جمعی)</a:t>
            </a:r>
          </a:p>
          <a:p>
            <a:pPr algn="r" rtl="1"/>
            <a:r>
              <a:rPr lang="fa-IR" sz="2400" dirty="0" smtClean="0"/>
              <a:t>- طراحی در یک سیستم مدولار </a:t>
            </a:r>
          </a:p>
          <a:p>
            <a:pPr algn="r" rtl="1"/>
            <a:r>
              <a:rPr lang="fa-IR" sz="2400" dirty="0" smtClean="0"/>
              <a:t>- ساختار پایدار در برابر زلزله</a:t>
            </a:r>
          </a:p>
          <a:p>
            <a:pPr algn="r" rtl="1"/>
            <a:endParaRPr lang="en-US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58523"/>
            <a:ext cx="3810000" cy="5794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7146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Parya\Desktop\untitl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571054"/>
            <a:ext cx="6934200" cy="4905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15000" y="1688821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dirty="0" smtClean="0">
                <a:solidFill>
                  <a:schemeClr val="bg1"/>
                </a:solidFill>
              </a:rPr>
              <a:t>روکو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57800" y="2942654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dirty="0" smtClean="0">
                <a:solidFill>
                  <a:schemeClr val="bg1"/>
                </a:solidFill>
              </a:rPr>
              <a:t>روکو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05400" y="4462189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dirty="0" smtClean="0">
                <a:solidFill>
                  <a:schemeClr val="bg1"/>
                </a:solidFill>
              </a:rPr>
              <a:t>روکو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2800" dirty="0" smtClean="0"/>
              <a:t>مجتمع مسکونی روکو یکی از مهمترین آثار آندو در جهت تعامل ساختمان ها با طبیعت پیرامون می باشد.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92278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685800" y="381000"/>
            <a:ext cx="8266113" cy="2209800"/>
          </a:xfrm>
        </p:spPr>
        <p:txBody>
          <a:bodyPr>
            <a:normAutofit/>
          </a:bodyPr>
          <a:lstStyle/>
          <a:p>
            <a:pPr algn="just" rtl="1">
              <a:lnSpc>
                <a:spcPct val="150000"/>
              </a:lnSpc>
            </a:pPr>
            <a:r>
              <a:rPr lang="fa-IR" sz="2800" dirty="0" smtClean="0"/>
              <a:t>ساختمان روکو 1 کوچکترین مجتمع می باشد شامل 20 واحد مسکونی است یک ساختار مدولار دارد و تمامی ساختمان با مکعب هایی به ابعاد 5.7 *5.7 ساخته شده است  </a:t>
            </a:r>
            <a:endParaRPr lang="en-US" sz="2800" dirty="0"/>
          </a:p>
        </p:txBody>
      </p:sp>
      <p:pic>
        <p:nvPicPr>
          <p:cNvPr id="3074" name="Picture 2" descr="C:\Users\Parya\Desktop\DSCN32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32313"/>
            <a:ext cx="5354782" cy="4016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Parya\Desktop\okanab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982" y="2660634"/>
            <a:ext cx="3103418" cy="3587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9785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6000"/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838200"/>
            <a:ext cx="8610600" cy="4876800"/>
          </a:xfrm>
        </p:spPr>
        <p:txBody>
          <a:bodyPr>
            <a:normAutofit/>
          </a:bodyPr>
          <a:lstStyle/>
          <a:p>
            <a:pPr marL="457200" indent="-457200" algn="just" rtl="1">
              <a:lnSpc>
                <a:spcPct val="150000"/>
              </a:lnSpc>
              <a:buFont typeface="Arial" pitchFamily="34" charset="0"/>
              <a:buChar char="•"/>
            </a:pPr>
            <a:r>
              <a:rPr lang="fa-IR" sz="2800" b="1" dirty="0" smtClean="0"/>
              <a:t>آندو در معماری خود از مفاهیم سنتی شرق در ترکیبات مدرن استفاده کرده است.آندو بر طبیعت و زمینه جغرافیایی و فرهنگی و اجتماعی تاکید می کند .</a:t>
            </a:r>
          </a:p>
          <a:p>
            <a:pPr marL="457200" indent="-457200" algn="just" rtl="1">
              <a:lnSpc>
                <a:spcPct val="150000"/>
              </a:lnSpc>
              <a:buFont typeface="Arial" pitchFamily="34" charset="0"/>
              <a:buChar char="•"/>
            </a:pPr>
            <a:r>
              <a:rPr lang="fa-IR" sz="2800" b="1" dirty="0" smtClean="0"/>
              <a:t>آثارش معمولا دارای خلوص ، بی پیرایگی ، سکوت و آزادی است .</a:t>
            </a:r>
          </a:p>
          <a:p>
            <a:pPr marL="457200" indent="-457200" algn="just" rtl="1">
              <a:lnSpc>
                <a:spcPct val="150000"/>
              </a:lnSpc>
              <a:buFont typeface="Arial" pitchFamily="34" charset="0"/>
              <a:buChar char="•"/>
            </a:pPr>
            <a:r>
              <a:rPr lang="fa-IR" sz="2800" b="1" dirty="0" smtClean="0"/>
              <a:t>آندو معماریش را بیشتر تحت تاثیر زادگاهش  اوزاکا در ژاپن می داند و از خورشید ،آسمان ،سایه و آب برای خلق فضا استفاده کرده است </a:t>
            </a:r>
            <a:r>
              <a:rPr lang="fa-IR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620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2600" y="762000"/>
            <a:ext cx="3124200" cy="704850"/>
          </a:xfrm>
        </p:spPr>
        <p:txBody>
          <a:bodyPr>
            <a:normAutofit/>
          </a:bodyPr>
          <a:lstStyle/>
          <a:p>
            <a:r>
              <a:rPr lang="fa-IR" sz="3200" dirty="0" smtClean="0"/>
              <a:t>نکات الگوهای پلانی</a:t>
            </a:r>
            <a:endParaRPr lang="en-US" sz="3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524001"/>
            <a:ext cx="7885113" cy="4495800"/>
          </a:xfrm>
        </p:spPr>
        <p:txBody>
          <a:bodyPr>
            <a:normAutofit/>
          </a:bodyPr>
          <a:lstStyle/>
          <a:p>
            <a:pPr algn="r" rtl="1"/>
            <a:r>
              <a:rPr lang="fa-IR" sz="2400" dirty="0" smtClean="0"/>
              <a:t>1- جدا کردن فضاهای عمومی از فضاهای خصوصی</a:t>
            </a:r>
          </a:p>
          <a:p>
            <a:pPr algn="r" rtl="1"/>
            <a:r>
              <a:rPr lang="fa-IR" sz="2400" dirty="0" smtClean="0"/>
              <a:t> 2- هر خانه در تماس با طبیعت</a:t>
            </a:r>
          </a:p>
          <a:p>
            <a:pPr algn="r" rtl="1"/>
            <a:r>
              <a:rPr lang="fa-IR" sz="2400" dirty="0" smtClean="0"/>
              <a:t>3- ایجاد یک فضای باز بزرگ در هر خانه بدون به خطر انداختن حریم خصوصی آنها</a:t>
            </a:r>
          </a:p>
          <a:p>
            <a:pPr algn="r" rtl="1"/>
            <a:r>
              <a:rPr lang="fa-IR" sz="2400" dirty="0" smtClean="0"/>
              <a:t>4- همه ساختمان ها دارای یک تراس با دیدگاه های مختلف هستند</a:t>
            </a:r>
          </a:p>
          <a:p>
            <a:pPr algn="r" rtl="1"/>
            <a:r>
              <a:rPr lang="fa-IR" sz="2400" dirty="0" smtClean="0"/>
              <a:t>5- در بعضی از تیپ ها برای رسیدن به فضاهای عمومی باید از فضاهای خصوصی گذر کرد.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4133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SONY\Desktop\1702201319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352928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724877" y="84783"/>
            <a:ext cx="3414464" cy="601017"/>
          </a:xfrm>
        </p:spPr>
        <p:txBody>
          <a:bodyPr>
            <a:normAutofit fontScale="90000"/>
          </a:bodyPr>
          <a:lstStyle/>
          <a:p>
            <a:r>
              <a:rPr lang="fa-IR" dirty="0" smtClean="0"/>
              <a:t>تیپ بندی الگوها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6372200" y="3933056"/>
            <a:ext cx="0" cy="7920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6372200" y="3933056"/>
            <a:ext cx="432048" cy="7920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7216085" y="3933056"/>
            <a:ext cx="0" cy="7920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7216085" y="3933056"/>
            <a:ext cx="432048" cy="7920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6804248" y="3933056"/>
            <a:ext cx="411837" cy="7920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5960363" y="3933056"/>
            <a:ext cx="411837" cy="7920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4139952" y="2420888"/>
            <a:ext cx="936104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4139952" y="2780928"/>
            <a:ext cx="0" cy="79208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3995936" y="3573016"/>
            <a:ext cx="14401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24" name="Straight Arrow Connector 1023"/>
          <p:cNvCxnSpPr/>
          <p:nvPr/>
        </p:nvCxnSpPr>
        <p:spPr>
          <a:xfrm flipV="1">
            <a:off x="3995936" y="2780928"/>
            <a:ext cx="0" cy="7920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7903750" y="2785957"/>
            <a:ext cx="0" cy="7920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8100392" y="2785957"/>
            <a:ext cx="0" cy="79208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27" name="Straight Connector 1026"/>
          <p:cNvCxnSpPr/>
          <p:nvPr/>
        </p:nvCxnSpPr>
        <p:spPr>
          <a:xfrm>
            <a:off x="7903750" y="3573016"/>
            <a:ext cx="19664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29" name="Straight Connector 1028"/>
          <p:cNvCxnSpPr/>
          <p:nvPr/>
        </p:nvCxnSpPr>
        <p:spPr>
          <a:xfrm>
            <a:off x="4139952" y="2420888"/>
            <a:ext cx="0" cy="36506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31" name="Straight Arrow Connector 1030"/>
          <p:cNvCxnSpPr/>
          <p:nvPr/>
        </p:nvCxnSpPr>
        <p:spPr>
          <a:xfrm flipV="1">
            <a:off x="4139952" y="1916832"/>
            <a:ext cx="0" cy="50405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33" name="Straight Arrow Connector 1032"/>
          <p:cNvCxnSpPr/>
          <p:nvPr/>
        </p:nvCxnSpPr>
        <p:spPr>
          <a:xfrm>
            <a:off x="4139952" y="2708920"/>
            <a:ext cx="28803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35" name="Straight Connector 1034"/>
          <p:cNvCxnSpPr/>
          <p:nvPr/>
        </p:nvCxnSpPr>
        <p:spPr>
          <a:xfrm>
            <a:off x="8100392" y="2780928"/>
            <a:ext cx="288032" cy="502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37" name="Straight Arrow Connector 1036"/>
          <p:cNvCxnSpPr/>
          <p:nvPr/>
        </p:nvCxnSpPr>
        <p:spPr>
          <a:xfrm flipV="1">
            <a:off x="8388424" y="1772816"/>
            <a:ext cx="0" cy="101062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39" name="Straight Connector 1038"/>
          <p:cNvCxnSpPr/>
          <p:nvPr/>
        </p:nvCxnSpPr>
        <p:spPr>
          <a:xfrm flipV="1">
            <a:off x="7903750" y="2168860"/>
            <a:ext cx="0" cy="617097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41" name="Straight Connector 1040"/>
          <p:cNvCxnSpPr/>
          <p:nvPr/>
        </p:nvCxnSpPr>
        <p:spPr>
          <a:xfrm flipH="1">
            <a:off x="6804248" y="2168860"/>
            <a:ext cx="109950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43" name="Straight Arrow Connector 1042"/>
          <p:cNvCxnSpPr/>
          <p:nvPr/>
        </p:nvCxnSpPr>
        <p:spPr>
          <a:xfrm>
            <a:off x="6804248" y="2168860"/>
            <a:ext cx="0" cy="82809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48" name="Straight Arrow Connector 1047"/>
          <p:cNvCxnSpPr/>
          <p:nvPr/>
        </p:nvCxnSpPr>
        <p:spPr>
          <a:xfrm flipH="1">
            <a:off x="6084168" y="2996952"/>
            <a:ext cx="72008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50" name="Straight Arrow Connector 1049"/>
          <p:cNvCxnSpPr/>
          <p:nvPr/>
        </p:nvCxnSpPr>
        <p:spPr>
          <a:xfrm flipV="1">
            <a:off x="6084168" y="1772816"/>
            <a:ext cx="0" cy="122413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52" name="Straight Arrow Connector 1051"/>
          <p:cNvCxnSpPr/>
          <p:nvPr/>
        </p:nvCxnSpPr>
        <p:spPr>
          <a:xfrm>
            <a:off x="6444208" y="2996952"/>
            <a:ext cx="0" cy="93610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54" name="Straight Connector 1053"/>
          <p:cNvCxnSpPr/>
          <p:nvPr/>
        </p:nvCxnSpPr>
        <p:spPr>
          <a:xfrm>
            <a:off x="7353999" y="2168860"/>
            <a:ext cx="0" cy="54006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7353999" y="2708920"/>
            <a:ext cx="7811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7432109" y="2708920"/>
            <a:ext cx="0" cy="47308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7237550" y="2703891"/>
            <a:ext cx="0" cy="47308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7237550" y="2708920"/>
            <a:ext cx="116449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7432109" y="3182001"/>
            <a:ext cx="9221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7524328" y="3176972"/>
            <a:ext cx="0" cy="75608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>
            <a:off x="7164288" y="3176972"/>
            <a:ext cx="7326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>
            <a:off x="7164288" y="3182001"/>
            <a:ext cx="0" cy="75105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flipV="1">
            <a:off x="7740352" y="1772816"/>
            <a:ext cx="0" cy="39604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56" name="Straight Arrow Connector 1055"/>
          <p:cNvCxnSpPr/>
          <p:nvPr/>
        </p:nvCxnSpPr>
        <p:spPr>
          <a:xfrm flipV="1">
            <a:off x="7295774" y="1772816"/>
            <a:ext cx="0" cy="39604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58" name="Straight Arrow Connector 1057"/>
          <p:cNvCxnSpPr/>
          <p:nvPr/>
        </p:nvCxnSpPr>
        <p:spPr>
          <a:xfrm flipV="1">
            <a:off x="6804248" y="1772816"/>
            <a:ext cx="0" cy="39604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60" name="Straight Arrow Connector 1059"/>
          <p:cNvCxnSpPr/>
          <p:nvPr/>
        </p:nvCxnSpPr>
        <p:spPr>
          <a:xfrm>
            <a:off x="7127657" y="2168860"/>
            <a:ext cx="0" cy="25202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63" name="Straight Arrow Connector 1062"/>
          <p:cNvCxnSpPr/>
          <p:nvPr/>
        </p:nvCxnSpPr>
        <p:spPr>
          <a:xfrm>
            <a:off x="7648133" y="2168860"/>
            <a:ext cx="0" cy="25202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67" name="Straight Arrow Connector 1066"/>
          <p:cNvCxnSpPr/>
          <p:nvPr/>
        </p:nvCxnSpPr>
        <p:spPr>
          <a:xfrm flipH="1">
            <a:off x="6444208" y="2438890"/>
            <a:ext cx="36004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71" name="Straight Arrow Connector 1070"/>
          <p:cNvCxnSpPr/>
          <p:nvPr/>
        </p:nvCxnSpPr>
        <p:spPr>
          <a:xfrm flipV="1">
            <a:off x="5076056" y="2438890"/>
            <a:ext cx="0" cy="178219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73" name="Straight Arrow Connector 1072"/>
          <p:cNvCxnSpPr/>
          <p:nvPr/>
        </p:nvCxnSpPr>
        <p:spPr>
          <a:xfrm>
            <a:off x="5076056" y="1484784"/>
            <a:ext cx="0" cy="9001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74" name="TextBox 1073"/>
          <p:cNvSpPr txBox="1"/>
          <p:nvPr/>
        </p:nvSpPr>
        <p:spPr>
          <a:xfrm>
            <a:off x="5960363" y="4787860"/>
            <a:ext cx="1773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 smtClean="0"/>
              <a:t>دید به سمت جنوب</a:t>
            </a:r>
            <a:endParaRPr lang="en-US" dirty="0"/>
          </a:p>
        </p:txBody>
      </p:sp>
      <p:pic>
        <p:nvPicPr>
          <p:cNvPr id="4" name="Picture 2" descr="H:\5286308613_5d74ebd068_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442" y="5157192"/>
            <a:ext cx="3475766" cy="1749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6390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C:\Users\SONY\Desktop\1702201319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817" y="386227"/>
            <a:ext cx="8496944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Arrow Connector 10"/>
          <p:cNvCxnSpPr/>
          <p:nvPr/>
        </p:nvCxnSpPr>
        <p:spPr>
          <a:xfrm>
            <a:off x="6660232" y="3063124"/>
            <a:ext cx="504056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7308304" y="4293096"/>
            <a:ext cx="0" cy="100811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5580112" y="4293096"/>
            <a:ext cx="0" cy="100811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804248" y="5411639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580112" y="5411639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 smtClean="0"/>
              <a:t>دید به سمت جنوب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444208" y="1556792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dirty="0" smtClean="0"/>
              <a:t>فضاهای عمومی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4968044" y="1484784"/>
            <a:ext cx="1224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dirty="0" smtClean="0"/>
              <a:t>فضاهای خصوصی</a:t>
            </a:r>
            <a:endParaRPr lang="en-US" dirty="0"/>
          </a:p>
        </p:txBody>
      </p:sp>
      <p:cxnSp>
        <p:nvCxnSpPr>
          <p:cNvPr id="27" name="Straight Connector 26"/>
          <p:cNvCxnSpPr>
            <a:endCxn id="22" idx="1"/>
          </p:cNvCxnSpPr>
          <p:nvPr/>
        </p:nvCxnSpPr>
        <p:spPr>
          <a:xfrm flipV="1">
            <a:off x="6444208" y="1879958"/>
            <a:ext cx="0" cy="2989202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7164288" y="3063124"/>
            <a:ext cx="0" cy="101394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7164288" y="3501008"/>
            <a:ext cx="1224136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49" name="Straight Connector 2048"/>
          <p:cNvCxnSpPr/>
          <p:nvPr/>
        </p:nvCxnSpPr>
        <p:spPr>
          <a:xfrm flipV="1">
            <a:off x="8388424" y="2780928"/>
            <a:ext cx="0" cy="72008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52" name="Straight Arrow Connector 2051"/>
          <p:cNvCxnSpPr/>
          <p:nvPr/>
        </p:nvCxnSpPr>
        <p:spPr>
          <a:xfrm flipH="1">
            <a:off x="7740352" y="2780928"/>
            <a:ext cx="64807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54" name="Straight Connector 2053"/>
          <p:cNvCxnSpPr/>
          <p:nvPr/>
        </p:nvCxnSpPr>
        <p:spPr>
          <a:xfrm flipV="1">
            <a:off x="7164288" y="2780928"/>
            <a:ext cx="0" cy="28219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56" name="Straight Connector 2055"/>
          <p:cNvCxnSpPr/>
          <p:nvPr/>
        </p:nvCxnSpPr>
        <p:spPr>
          <a:xfrm flipH="1">
            <a:off x="6192180" y="2780928"/>
            <a:ext cx="972108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58" name="Straight Connector 2057"/>
          <p:cNvCxnSpPr/>
          <p:nvPr/>
        </p:nvCxnSpPr>
        <p:spPr>
          <a:xfrm flipV="1">
            <a:off x="6192180" y="2348880"/>
            <a:ext cx="0" cy="43204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60" name="Straight Connector 2059"/>
          <p:cNvCxnSpPr/>
          <p:nvPr/>
        </p:nvCxnSpPr>
        <p:spPr>
          <a:xfrm flipH="1">
            <a:off x="5076056" y="2348880"/>
            <a:ext cx="1116124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62" name="Straight Connector 2061"/>
          <p:cNvCxnSpPr/>
          <p:nvPr/>
        </p:nvCxnSpPr>
        <p:spPr>
          <a:xfrm>
            <a:off x="5076056" y="2348880"/>
            <a:ext cx="0" cy="57314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64" name="Straight Arrow Connector 2063"/>
          <p:cNvCxnSpPr/>
          <p:nvPr/>
        </p:nvCxnSpPr>
        <p:spPr>
          <a:xfrm flipH="1">
            <a:off x="4499992" y="2922026"/>
            <a:ext cx="576064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66" name="Straight Arrow Connector 2065"/>
          <p:cNvCxnSpPr/>
          <p:nvPr/>
        </p:nvCxnSpPr>
        <p:spPr>
          <a:xfrm>
            <a:off x="5076056" y="2922026"/>
            <a:ext cx="0" cy="115504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68" name="Straight Connector 2067"/>
          <p:cNvCxnSpPr/>
          <p:nvPr/>
        </p:nvCxnSpPr>
        <p:spPr>
          <a:xfrm>
            <a:off x="5580112" y="2348880"/>
            <a:ext cx="0" cy="28657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70" name="Straight Connector 2069"/>
          <p:cNvCxnSpPr/>
          <p:nvPr/>
        </p:nvCxnSpPr>
        <p:spPr>
          <a:xfrm>
            <a:off x="5580112" y="2635453"/>
            <a:ext cx="14401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72" name="Straight Arrow Connector 2071"/>
          <p:cNvCxnSpPr/>
          <p:nvPr/>
        </p:nvCxnSpPr>
        <p:spPr>
          <a:xfrm>
            <a:off x="5724128" y="2635453"/>
            <a:ext cx="0" cy="57752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74" name="Straight Arrow Connector 2073"/>
          <p:cNvCxnSpPr/>
          <p:nvPr/>
        </p:nvCxnSpPr>
        <p:spPr>
          <a:xfrm>
            <a:off x="5724128" y="3212976"/>
            <a:ext cx="0" cy="86409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9687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ONY\Desktop\1702201319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8280920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H="1">
            <a:off x="3779912" y="2780928"/>
            <a:ext cx="18002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4608004" y="2564904"/>
            <a:ext cx="0" cy="216024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3995936" y="2564904"/>
            <a:ext cx="612068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211960" y="2780928"/>
            <a:ext cx="0" cy="7920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608004" y="2780928"/>
            <a:ext cx="0" cy="2880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211960" y="3573016"/>
            <a:ext cx="72008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4788024" y="2492896"/>
            <a:ext cx="0" cy="2880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5508104" y="2492896"/>
            <a:ext cx="0" cy="2880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5580112" y="2780928"/>
            <a:ext cx="0" cy="72008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5220072" y="2780928"/>
            <a:ext cx="0" cy="57606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6876256" y="1628800"/>
            <a:ext cx="432048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6876256" y="1628800"/>
            <a:ext cx="0" cy="115212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73" name="Straight Connector 3072"/>
          <p:cNvCxnSpPr/>
          <p:nvPr/>
        </p:nvCxnSpPr>
        <p:spPr>
          <a:xfrm flipH="1">
            <a:off x="6660232" y="2132856"/>
            <a:ext cx="216024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76" name="Straight Arrow Connector 3075"/>
          <p:cNvCxnSpPr/>
          <p:nvPr/>
        </p:nvCxnSpPr>
        <p:spPr>
          <a:xfrm>
            <a:off x="6660232" y="2132856"/>
            <a:ext cx="0" cy="64807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78" name="Straight Arrow Connector 3077"/>
          <p:cNvCxnSpPr/>
          <p:nvPr/>
        </p:nvCxnSpPr>
        <p:spPr>
          <a:xfrm>
            <a:off x="6876256" y="1916832"/>
            <a:ext cx="64807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80" name="Straight Arrow Connector 3079"/>
          <p:cNvCxnSpPr/>
          <p:nvPr/>
        </p:nvCxnSpPr>
        <p:spPr>
          <a:xfrm>
            <a:off x="7303928" y="1916832"/>
            <a:ext cx="0" cy="86409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82" name="Straight Connector 3081"/>
          <p:cNvCxnSpPr/>
          <p:nvPr/>
        </p:nvCxnSpPr>
        <p:spPr>
          <a:xfrm>
            <a:off x="7303928" y="2780928"/>
            <a:ext cx="50843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84" name="Straight Connector 3083"/>
          <p:cNvCxnSpPr/>
          <p:nvPr/>
        </p:nvCxnSpPr>
        <p:spPr>
          <a:xfrm flipV="1">
            <a:off x="7812360" y="1916832"/>
            <a:ext cx="0" cy="86409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86" name="Straight Arrow Connector 3085"/>
          <p:cNvCxnSpPr/>
          <p:nvPr/>
        </p:nvCxnSpPr>
        <p:spPr>
          <a:xfrm>
            <a:off x="7812360" y="1916832"/>
            <a:ext cx="28803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88" name="Straight Arrow Connector 3087"/>
          <p:cNvCxnSpPr/>
          <p:nvPr/>
        </p:nvCxnSpPr>
        <p:spPr>
          <a:xfrm>
            <a:off x="6876256" y="2780928"/>
            <a:ext cx="0" cy="57606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90" name="Straight Arrow Connector 3089"/>
          <p:cNvCxnSpPr/>
          <p:nvPr/>
        </p:nvCxnSpPr>
        <p:spPr>
          <a:xfrm>
            <a:off x="6660232" y="2780928"/>
            <a:ext cx="0" cy="57606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92" name="Straight Arrow Connector 3091"/>
          <p:cNvCxnSpPr/>
          <p:nvPr/>
        </p:nvCxnSpPr>
        <p:spPr>
          <a:xfrm>
            <a:off x="6588224" y="5157192"/>
            <a:ext cx="0" cy="7920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3995936" y="4057636"/>
            <a:ext cx="0" cy="7920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4680012" y="4005064"/>
            <a:ext cx="0" cy="7920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7319882" y="5157192"/>
            <a:ext cx="0" cy="7920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093" name="TextBox 3092"/>
          <p:cNvSpPr txBox="1"/>
          <p:nvPr/>
        </p:nvSpPr>
        <p:spPr>
          <a:xfrm>
            <a:off x="4249208" y="4849724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 smtClean="0"/>
              <a:t>دید</a:t>
            </a:r>
            <a:endParaRPr lang="en-US" dirty="0"/>
          </a:p>
        </p:txBody>
      </p:sp>
      <p:sp>
        <p:nvSpPr>
          <p:cNvPr id="3094" name="TextBox 3093"/>
          <p:cNvSpPr txBox="1"/>
          <p:nvPr/>
        </p:nvSpPr>
        <p:spPr>
          <a:xfrm>
            <a:off x="6876256" y="5949280"/>
            <a:ext cx="427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 smtClean="0"/>
              <a:t>دید</a:t>
            </a:r>
            <a:endParaRPr lang="en-US" dirty="0"/>
          </a:p>
        </p:txBody>
      </p:sp>
      <p:sp>
        <p:nvSpPr>
          <p:cNvPr id="3096" name="TextBox 3095"/>
          <p:cNvSpPr txBox="1"/>
          <p:nvPr/>
        </p:nvSpPr>
        <p:spPr>
          <a:xfrm>
            <a:off x="3995936" y="1897702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 smtClean="0"/>
              <a:t>فضاهای عمومی</a:t>
            </a:r>
            <a:endParaRPr lang="en-US" dirty="0"/>
          </a:p>
        </p:txBody>
      </p:sp>
      <p:sp>
        <p:nvSpPr>
          <p:cNvPr id="3097" name="TextBox 3096"/>
          <p:cNvSpPr txBox="1"/>
          <p:nvPr/>
        </p:nvSpPr>
        <p:spPr>
          <a:xfrm>
            <a:off x="6660232" y="908720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 smtClean="0"/>
              <a:t>فضاهای خصوصی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146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615</Words>
  <Application>Microsoft Office PowerPoint</Application>
  <PresentationFormat>On-screen Show (4:3)</PresentationFormat>
  <Paragraphs>65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Times New Roman</vt:lpstr>
      <vt:lpstr>Office Theme</vt:lpstr>
      <vt:lpstr>مجتمع مسکونی روکو1</vt:lpstr>
      <vt:lpstr>معرفی کلیتی از مجتمع مسکونی روکو:</vt:lpstr>
      <vt:lpstr>مجتمع مسکونی روکو یکی از مهمترین آثار آندو در جهت تعامل ساختمان ها با طبیعت پیرامون می باشد. </vt:lpstr>
      <vt:lpstr>PowerPoint Presentation</vt:lpstr>
      <vt:lpstr>PowerPoint Presentation</vt:lpstr>
      <vt:lpstr>نکات الگوهای پلانی</vt:lpstr>
      <vt:lpstr>تیپ بندی الگوها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ایده های منحصر بفرد: توجه و همخوان با طبیعت:</vt:lpstr>
      <vt:lpstr>توالی ساخت و ساز:</vt:lpstr>
      <vt:lpstr>PowerPoint Presentation</vt:lpstr>
      <vt:lpstr>PowerPoint Presentation</vt:lpstr>
      <vt:lpstr>مفهوم مسکن جمعی</vt:lpstr>
      <vt:lpstr>PowerPoint Presentation</vt:lpstr>
      <vt:lpstr>PowerPoint Presentation</vt:lpstr>
      <vt:lpstr>PowerPoint Presentation</vt:lpstr>
      <vt:lpstr>کالبد روکو 1:</vt:lpstr>
      <vt:lpstr>PowerPoint Presentation</vt:lpstr>
      <vt:lpstr>جمع بندی نکات مورد استفاده در طرح:</vt:lpstr>
    </vt:vector>
  </TitlesOfParts>
  <Company>MRT www.Win2Farsi.com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مجتمع مسکونی روکو1</dc:title>
  <dc:creator>Parya</dc:creator>
  <cp:lastModifiedBy>Niloofar Mohtat</cp:lastModifiedBy>
  <cp:revision>21</cp:revision>
  <dcterms:created xsi:type="dcterms:W3CDTF">2013-02-16T21:14:11Z</dcterms:created>
  <dcterms:modified xsi:type="dcterms:W3CDTF">2015-11-07T10:19:05Z</dcterms:modified>
</cp:coreProperties>
</file>