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111"/>
  </p:notesMasterIdLst>
  <p:sldIdLst>
    <p:sldId id="256" r:id="rId2"/>
    <p:sldId id="257" r:id="rId3"/>
    <p:sldId id="258" r:id="rId4"/>
    <p:sldId id="349" r:id="rId5"/>
    <p:sldId id="259" r:id="rId6"/>
    <p:sldId id="350" r:id="rId7"/>
    <p:sldId id="357" r:id="rId8"/>
    <p:sldId id="351" r:id="rId9"/>
    <p:sldId id="260" r:id="rId10"/>
    <p:sldId id="261" r:id="rId11"/>
    <p:sldId id="262" r:id="rId12"/>
    <p:sldId id="263" r:id="rId13"/>
    <p:sldId id="264" r:id="rId14"/>
    <p:sldId id="267" r:id="rId15"/>
    <p:sldId id="268" r:id="rId16"/>
    <p:sldId id="269" r:id="rId17"/>
    <p:sldId id="270" r:id="rId18"/>
    <p:sldId id="271" r:id="rId19"/>
    <p:sldId id="272" r:id="rId20"/>
    <p:sldId id="348"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365" r:id="rId38"/>
    <p:sldId id="289" r:id="rId39"/>
    <p:sldId id="290" r:id="rId40"/>
    <p:sldId id="366" r:id="rId41"/>
    <p:sldId id="292" r:id="rId42"/>
    <p:sldId id="293" r:id="rId43"/>
    <p:sldId id="294" r:id="rId44"/>
    <p:sldId id="352" r:id="rId45"/>
    <p:sldId id="295" r:id="rId46"/>
    <p:sldId id="296" r:id="rId47"/>
    <p:sldId id="297" r:id="rId48"/>
    <p:sldId id="298" r:id="rId49"/>
    <p:sldId id="299" r:id="rId50"/>
    <p:sldId id="300" r:id="rId51"/>
    <p:sldId id="301" r:id="rId52"/>
    <p:sldId id="302" r:id="rId53"/>
    <p:sldId id="353" r:id="rId54"/>
    <p:sldId id="303" r:id="rId55"/>
    <p:sldId id="304" r:id="rId56"/>
    <p:sldId id="305" r:id="rId57"/>
    <p:sldId id="306" r:id="rId58"/>
    <p:sldId id="318" r:id="rId59"/>
    <p:sldId id="307" r:id="rId60"/>
    <p:sldId id="308" r:id="rId61"/>
    <p:sldId id="309" r:id="rId62"/>
    <p:sldId id="310" r:id="rId63"/>
    <p:sldId id="319" r:id="rId64"/>
    <p:sldId id="311" r:id="rId65"/>
    <p:sldId id="312" r:id="rId66"/>
    <p:sldId id="320" r:id="rId67"/>
    <p:sldId id="364" r:id="rId68"/>
    <p:sldId id="354" r:id="rId69"/>
    <p:sldId id="313" r:id="rId70"/>
    <p:sldId id="314" r:id="rId71"/>
    <p:sldId id="315" r:id="rId72"/>
    <p:sldId id="316" r:id="rId73"/>
    <p:sldId id="317" r:id="rId74"/>
    <p:sldId id="321" r:id="rId75"/>
    <p:sldId id="322" r:id="rId76"/>
    <p:sldId id="323" r:id="rId77"/>
    <p:sldId id="324" r:id="rId78"/>
    <p:sldId id="325" r:id="rId79"/>
    <p:sldId id="326" r:id="rId80"/>
    <p:sldId id="327" r:id="rId81"/>
    <p:sldId id="328" r:id="rId82"/>
    <p:sldId id="329" r:id="rId83"/>
    <p:sldId id="330" r:id="rId84"/>
    <p:sldId id="331" r:id="rId85"/>
    <p:sldId id="355"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58" r:id="rId100"/>
    <p:sldId id="359" r:id="rId101"/>
    <p:sldId id="360" r:id="rId102"/>
    <p:sldId id="361" r:id="rId103"/>
    <p:sldId id="370" r:id="rId104"/>
    <p:sldId id="372" r:id="rId105"/>
    <p:sldId id="371" r:id="rId106"/>
    <p:sldId id="373" r:id="rId107"/>
    <p:sldId id="368" r:id="rId108"/>
    <p:sldId id="369" r:id="rId109"/>
    <p:sldId id="345" r:id="rId110"/>
  </p:sldIdLst>
  <p:sldSz cx="9144000" cy="6858000" type="screen4x3"/>
  <p:notesSz cx="6858000" cy="9144000"/>
  <p:defaultTextStyle>
    <a:defPPr>
      <a:defRPr lang="ar-SA"/>
    </a:defPPr>
    <a:lvl1pPr algn="r" rtl="1" fontAlgn="base">
      <a:spcBef>
        <a:spcPct val="0"/>
      </a:spcBef>
      <a:spcAft>
        <a:spcPct val="0"/>
      </a:spcAft>
      <a:defRPr sz="2800" kern="1200">
        <a:solidFill>
          <a:schemeClr val="tx1"/>
        </a:solidFill>
        <a:latin typeface="Tahoma" pitchFamily="34" charset="0"/>
        <a:ea typeface="+mn-ea"/>
        <a:cs typeface="Arial" charset="0"/>
      </a:defRPr>
    </a:lvl1pPr>
    <a:lvl2pPr marL="457200" algn="r" rtl="1" fontAlgn="base">
      <a:spcBef>
        <a:spcPct val="0"/>
      </a:spcBef>
      <a:spcAft>
        <a:spcPct val="0"/>
      </a:spcAft>
      <a:defRPr sz="2800" kern="1200">
        <a:solidFill>
          <a:schemeClr val="tx1"/>
        </a:solidFill>
        <a:latin typeface="Tahoma" pitchFamily="34" charset="0"/>
        <a:ea typeface="+mn-ea"/>
        <a:cs typeface="Arial" charset="0"/>
      </a:defRPr>
    </a:lvl2pPr>
    <a:lvl3pPr marL="914400" algn="r" rtl="1" fontAlgn="base">
      <a:spcBef>
        <a:spcPct val="0"/>
      </a:spcBef>
      <a:spcAft>
        <a:spcPct val="0"/>
      </a:spcAft>
      <a:defRPr sz="2800" kern="1200">
        <a:solidFill>
          <a:schemeClr val="tx1"/>
        </a:solidFill>
        <a:latin typeface="Tahoma" pitchFamily="34" charset="0"/>
        <a:ea typeface="+mn-ea"/>
        <a:cs typeface="Arial" charset="0"/>
      </a:defRPr>
    </a:lvl3pPr>
    <a:lvl4pPr marL="1371600" algn="r" rtl="1" fontAlgn="base">
      <a:spcBef>
        <a:spcPct val="0"/>
      </a:spcBef>
      <a:spcAft>
        <a:spcPct val="0"/>
      </a:spcAft>
      <a:defRPr sz="2800" kern="1200">
        <a:solidFill>
          <a:schemeClr val="tx1"/>
        </a:solidFill>
        <a:latin typeface="Tahoma" pitchFamily="34" charset="0"/>
        <a:ea typeface="+mn-ea"/>
        <a:cs typeface="Arial" charset="0"/>
      </a:defRPr>
    </a:lvl4pPr>
    <a:lvl5pPr marL="1828800" algn="r" rtl="1" fontAlgn="base">
      <a:spcBef>
        <a:spcPct val="0"/>
      </a:spcBef>
      <a:spcAft>
        <a:spcPct val="0"/>
      </a:spcAft>
      <a:defRPr sz="2800" kern="1200">
        <a:solidFill>
          <a:schemeClr val="tx1"/>
        </a:solidFill>
        <a:latin typeface="Tahoma" pitchFamily="34" charset="0"/>
        <a:ea typeface="+mn-ea"/>
        <a:cs typeface="Arial" charset="0"/>
      </a:defRPr>
    </a:lvl5pPr>
    <a:lvl6pPr marL="2286000" algn="r" defTabSz="914400" rtl="1" eaLnBrk="1" latinLnBrk="0" hangingPunct="1">
      <a:defRPr sz="2800" kern="1200">
        <a:solidFill>
          <a:schemeClr val="tx1"/>
        </a:solidFill>
        <a:latin typeface="Tahoma" pitchFamily="34" charset="0"/>
        <a:ea typeface="+mn-ea"/>
        <a:cs typeface="Arial" charset="0"/>
      </a:defRPr>
    </a:lvl6pPr>
    <a:lvl7pPr marL="2743200" algn="r" defTabSz="914400" rtl="1" eaLnBrk="1" latinLnBrk="0" hangingPunct="1">
      <a:defRPr sz="2800" kern="1200">
        <a:solidFill>
          <a:schemeClr val="tx1"/>
        </a:solidFill>
        <a:latin typeface="Tahoma" pitchFamily="34" charset="0"/>
        <a:ea typeface="+mn-ea"/>
        <a:cs typeface="Arial" charset="0"/>
      </a:defRPr>
    </a:lvl7pPr>
    <a:lvl8pPr marL="3200400" algn="r" defTabSz="914400" rtl="1" eaLnBrk="1" latinLnBrk="0" hangingPunct="1">
      <a:defRPr sz="2800" kern="1200">
        <a:solidFill>
          <a:schemeClr val="tx1"/>
        </a:solidFill>
        <a:latin typeface="Tahoma" pitchFamily="34" charset="0"/>
        <a:ea typeface="+mn-ea"/>
        <a:cs typeface="Arial" charset="0"/>
      </a:defRPr>
    </a:lvl8pPr>
    <a:lvl9pPr marL="3657600" algn="r" defTabSz="914400" rtl="1" eaLnBrk="1" latinLnBrk="0" hangingPunct="1">
      <a:defRPr sz="28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1598" autoAdjust="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EBCB36B-1766-477B-B4FC-8382600391B3}" type="datetimeFigureOut">
              <a:rPr lang="fa-IR" smtClean="0"/>
              <a:t>25/01/1437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AD0F9EB-537D-4B63-BBA0-E29AA8C0FB32}" type="slidenum">
              <a:rPr lang="fa-IR" smtClean="0"/>
              <a:t>‹#›</a:t>
            </a:fld>
            <a:endParaRPr lang="fa-IR"/>
          </a:p>
        </p:txBody>
      </p:sp>
    </p:spTree>
    <p:extLst>
      <p:ext uri="{BB962C8B-B14F-4D97-AF65-F5344CB8AC3E}">
        <p14:creationId xmlns:p14="http://schemas.microsoft.com/office/powerpoint/2010/main" val="27669531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AD0F9EB-537D-4B63-BBA0-E29AA8C0FB32}" type="slidenum">
              <a:rPr lang="fa-IR" smtClean="0"/>
              <a:t>20</a:t>
            </a:fld>
            <a:endParaRPr lang="fa-IR"/>
          </a:p>
        </p:txBody>
      </p:sp>
    </p:spTree>
    <p:extLst>
      <p:ext uri="{BB962C8B-B14F-4D97-AF65-F5344CB8AC3E}">
        <p14:creationId xmlns:p14="http://schemas.microsoft.com/office/powerpoint/2010/main" val="61007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cs typeface="Arial" pitchFamily="34" charset="0"/>
            </a:endParaRPr>
          </a:p>
        </p:txBody>
      </p:sp>
      <p:sp>
        <p:nvSpPr>
          <p:cNvPr id="450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450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7EB0408-5C6A-477A-84B6-17582E76B8B6}" type="slidenum">
              <a:rPr lang="ar-SA"/>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14CE9-B0E2-4092-8486-AB551A5D63CB}"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D734F-47C6-4F43-BB57-43683AE67C9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3282A66-1958-40F7-B41B-2633D4B22AFF}"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26F0D-2990-4633-9039-0CEBF47FFE6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00644-DD4E-4D89-9090-B71E79779A4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0E7852-C1A9-40F1-A1AA-637BCA5B2D14}"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C56F37-BEE6-4227-B289-FED5176208FD}"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44DE90-F0BD-47D0-88B1-026CF060DF58}"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2C0586-CD8A-4E46-8BD3-3FCCDB10849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4474DC-61D7-40A3-8F66-C28E828AED8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E4FF29-42B9-45C6-90B6-9D3074233D88}"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pitchFamily="34" charset="0"/>
                <a:cs typeface="Arial" pitchFamily="34" charset="0"/>
              </a:defRPr>
            </a:lvl1pPr>
          </a:lstStyle>
          <a:p>
            <a:pPr>
              <a:defRPr/>
            </a:pPr>
            <a:fld id="{41525155-4DB3-425D-B1B5-A3240A585E38}"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40"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narenji.ir/-2008--narenji-sections-68"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hyperlink" Target="https://secure.wikimedia.org/wikipedia/en/wiki/Beijing_National_Aquatics_Center"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secure.wikimedia.org/wikipedia/en/wiki/Michael_Phelps"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9144000" cy="6858000"/>
          </a:xfrm>
        </p:spPr>
        <p:txBody>
          <a:bodyPr/>
          <a:lstStyle/>
          <a:p>
            <a:pPr eaLnBrk="1" hangingPunct="1">
              <a:defRPr/>
            </a:pPr>
            <a:r>
              <a:rPr lang="fa-IR" sz="6600" dirty="0" smtClean="0"/>
              <a:t>بسم الله الرحمن الرحیم</a:t>
            </a:r>
          </a:p>
          <a:p>
            <a:pPr eaLnBrk="1" hangingPunct="1">
              <a:defRPr/>
            </a:pPr>
            <a:endParaRPr lang="fa-IR" sz="6600" dirty="0" smtClean="0"/>
          </a:p>
          <a:p>
            <a:pPr>
              <a:defRPr/>
            </a:pPr>
            <a:r>
              <a:rPr lang="fa-IR" sz="4800" dirty="0" smtClean="0">
                <a:cs typeface="B Titr" pitchFamily="2" charset="-78"/>
              </a:rPr>
              <a:t>ضوابط طراحی استخرها</a:t>
            </a:r>
          </a:p>
          <a:p>
            <a:pPr>
              <a:defRPr/>
            </a:pPr>
            <a:endParaRPr lang="fa-IR" sz="4800" dirty="0" smtClean="0"/>
          </a:p>
          <a:p>
            <a:pPr>
              <a:defRPr/>
            </a:pPr>
            <a:endParaRPr lang="fa-IR" sz="4800" dirty="0" smtClean="0"/>
          </a:p>
          <a:p>
            <a:pPr>
              <a:defRPr/>
            </a:pPr>
            <a:r>
              <a:rPr lang="fa-IR" sz="4000" dirty="0" smtClean="0">
                <a:latin typeface="Arial" pitchFamily="34" charset="0"/>
                <a:cs typeface="Arial" pitchFamily="34" charset="0"/>
              </a:rPr>
              <a:t>وبسایت تخصصی مهندسی عمران</a:t>
            </a:r>
          </a:p>
          <a:p>
            <a:pPr>
              <a:defRPr/>
            </a:pPr>
            <a:r>
              <a:rPr lang="en-US" sz="4000" dirty="0" smtClean="0">
                <a:latin typeface="Arial" pitchFamily="34" charset="0"/>
                <a:cs typeface="Arial" pitchFamily="34" charset="0"/>
              </a:rPr>
              <a:t>www.30vil.net</a:t>
            </a:r>
            <a:endParaRPr lang="fa-IR" sz="6600" dirty="0" smtClean="0">
              <a:latin typeface="Arial" pitchFamily="34" charset="0"/>
              <a:cs typeface="Arial" pitchFamily="34" charset="0"/>
            </a:endParaRPr>
          </a:p>
          <a:p>
            <a:pPr eaLnBrk="1" hangingPunct="1">
              <a:defRPr/>
            </a:pPr>
            <a:endParaRPr lang="fa-IR" sz="6600" dirty="0" smtClean="0"/>
          </a:p>
          <a:p>
            <a:pPr eaLnBrk="1" hangingPunct="1">
              <a:defRPr/>
            </a:pPr>
            <a:endParaRPr lang="fa-IR" sz="6600" dirty="0" smtClean="0"/>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549275"/>
            <a:ext cx="8229600" cy="5470525"/>
          </a:xfrm>
        </p:spPr>
        <p:txBody>
          <a:bodyPr/>
          <a:lstStyle/>
          <a:p>
            <a:pPr algn="just">
              <a:lnSpc>
                <a:spcPct val="90000"/>
              </a:lnSpc>
              <a:defRPr/>
            </a:pPr>
            <a:r>
              <a:rPr lang="ar-SA" sz="3000" dirty="0" smtClean="0"/>
              <a:t>استخرهاي چند منظوره استخر آبگر</a:t>
            </a:r>
            <a:r>
              <a:rPr lang="fa-IR" sz="3000" dirty="0" smtClean="0"/>
              <a:t>م </a:t>
            </a:r>
            <a:r>
              <a:rPr lang="ar-SA" sz="3000" dirty="0" smtClean="0"/>
              <a:t>طبيعي استخر معلولان استخر كف متحرك به استخرهايي اطلاق مي شود كه در آنها با استفاده از يك سيستم هيدروليك كف استخر قادر به بالا آمدن بوده و داراي سيستم خود تميز كننده از طريق پاشش آب مي باشد</a:t>
            </a:r>
            <a:r>
              <a:rPr lang="en-US" sz="3000" dirty="0" smtClean="0"/>
              <a:t>.</a:t>
            </a:r>
            <a:r>
              <a:rPr lang="ar-SA" sz="3000" dirty="0" smtClean="0"/>
              <a:t> اين استخرها عموماً چند منظوره بوده و عموماً براي استفاده افراد معلول بكار مي روند</a:t>
            </a:r>
            <a:r>
              <a:rPr lang="en-US" sz="3000" dirty="0" smtClean="0"/>
              <a:t>.</a:t>
            </a:r>
            <a:r>
              <a:rPr lang="ar-SA" sz="3000" dirty="0" smtClean="0"/>
              <a:t> استخر واترپلو</a:t>
            </a:r>
            <a:r>
              <a:rPr lang="fa-IR" sz="3000" dirty="0" smtClean="0"/>
              <a:t>،</a:t>
            </a:r>
            <a:r>
              <a:rPr lang="ar-SA" sz="3000" dirty="0" smtClean="0"/>
              <a:t> استخر غواصي </a:t>
            </a:r>
            <a:r>
              <a:rPr lang="fa-IR" sz="3000" dirty="0" smtClean="0"/>
              <a:t>،</a:t>
            </a:r>
            <a:r>
              <a:rPr lang="ar-SA" sz="3000" dirty="0" smtClean="0"/>
              <a:t>استخر شناي گروهي </a:t>
            </a:r>
            <a:r>
              <a:rPr lang="fa-IR" sz="3000" dirty="0" smtClean="0"/>
              <a:t>.</a:t>
            </a:r>
            <a:endParaRPr lang="en-US" sz="3000" dirty="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38" y="0"/>
            <a:ext cx="8229600" cy="1928802"/>
          </a:xfrm>
        </p:spPr>
        <p:txBody>
          <a:bodyPr/>
          <a:lstStyle/>
          <a:p>
            <a:pPr algn="just" eaLnBrk="1" hangingPunct="1">
              <a:defRPr/>
            </a:pPr>
            <a:r>
              <a:rPr lang="fa-IR" sz="3000" dirty="0" smtClean="0"/>
              <a:t>هر حباب فیلتری دارد که میزان پراکنده شدن گرما را تنظیم میکند. جنس این حباب ها از یک ماده شبیه تفلون ،موسوم</a:t>
            </a:r>
            <a:r>
              <a:rPr lang="en-US" sz="3000" dirty="0" smtClean="0"/>
              <a:t> </a:t>
            </a:r>
            <a:r>
              <a:rPr lang="en-US" sz="3000" dirty="0" err="1" smtClean="0"/>
              <a:t>etfe</a:t>
            </a:r>
            <a:r>
              <a:rPr lang="fa-IR" sz="3000" dirty="0" smtClean="0"/>
              <a:t> است.بنابراین این ورزشگاه دارای سازه ای سبزوسازگار با محیط زیست است.</a:t>
            </a:r>
          </a:p>
        </p:txBody>
      </p:sp>
      <p:pic>
        <p:nvPicPr>
          <p:cNvPr id="105475" name="Picture 3" descr="es5.jpg"/>
          <p:cNvPicPr>
            <a:picLocks noChangeAspect="1"/>
          </p:cNvPicPr>
          <p:nvPr/>
        </p:nvPicPr>
        <p:blipFill>
          <a:blip r:embed="rId2"/>
          <a:srcRect/>
          <a:stretch>
            <a:fillRect/>
          </a:stretch>
        </p:blipFill>
        <p:spPr bwMode="auto">
          <a:xfrm>
            <a:off x="428625" y="1928813"/>
            <a:ext cx="8215313"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8229600" cy="4114800"/>
          </a:xfrm>
        </p:spPr>
        <p:txBody>
          <a:bodyPr/>
          <a:lstStyle/>
          <a:p>
            <a:pPr algn="just" eaLnBrk="1" hangingPunct="1">
              <a:defRPr/>
            </a:pPr>
            <a:r>
              <a:rPr lang="fa-IR" sz="3000" dirty="0" smtClean="0"/>
              <a:t>این استادیوم از اب بارانی که روی سقفش میبارد بعد از تصفیه ،برای تامین اب ورزشگاه استفاده میکند. 150تا200میلیون دلار هزینه شده است.</a:t>
            </a:r>
          </a:p>
        </p:txBody>
      </p:sp>
      <p:pic>
        <p:nvPicPr>
          <p:cNvPr id="106499" name="Picture 3" descr="پکن2008ورزشهای ابی.jpg"/>
          <p:cNvPicPr>
            <a:picLocks noChangeAspect="1"/>
          </p:cNvPicPr>
          <p:nvPr/>
        </p:nvPicPr>
        <p:blipFill>
          <a:blip r:embed="rId2"/>
          <a:srcRect/>
          <a:stretch>
            <a:fillRect/>
          </a:stretch>
        </p:blipFill>
        <p:spPr bwMode="auto">
          <a:xfrm>
            <a:off x="714375" y="1571625"/>
            <a:ext cx="771525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descr="watercube1.jpg"/>
          <p:cNvPicPr>
            <a:picLocks noChangeAspect="1"/>
          </p:cNvPicPr>
          <p:nvPr/>
        </p:nvPicPr>
        <p:blipFill>
          <a:blip r:embed="rId2"/>
          <a:srcRect/>
          <a:stretch>
            <a:fillRect/>
          </a:stretch>
        </p:blipFill>
        <p:spPr bwMode="auto">
          <a:xfrm>
            <a:off x="0" y="1928802"/>
            <a:ext cx="9144000" cy="4929198"/>
          </a:xfrm>
          <a:prstGeom prst="rect">
            <a:avLst/>
          </a:prstGeom>
          <a:noFill/>
          <a:ln w="9525">
            <a:noFill/>
            <a:miter lim="800000"/>
            <a:headEnd/>
            <a:tailEnd/>
          </a:ln>
        </p:spPr>
      </p:pic>
      <p:sp>
        <p:nvSpPr>
          <p:cNvPr id="3" name="Content Placeholder 2"/>
          <p:cNvSpPr>
            <a:spLocks noGrp="1"/>
          </p:cNvSpPr>
          <p:nvPr>
            <p:ph idx="1"/>
          </p:nvPr>
        </p:nvSpPr>
        <p:spPr>
          <a:xfrm>
            <a:off x="285720" y="0"/>
            <a:ext cx="8643997" cy="4114800"/>
          </a:xfrm>
        </p:spPr>
        <p:txBody>
          <a:bodyPr/>
          <a:lstStyle/>
          <a:p>
            <a:pPr algn="just" eaLnBrk="1" hangingPunct="1">
              <a:defRPr/>
            </a:pPr>
            <a:r>
              <a:rPr lang="fa-IR" sz="3000" dirty="0" smtClean="0"/>
              <a:t>عملیات ان درسای2003شروع شده ودر2008به بهره برداری رسید. این ورزشگاه دارای 6000صندلی ثابت و11000صندلی موقت است وطراحی خوب ان استفاده از این ورزشگاه را تا 30-40سال اینده ممکن میسازد</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6357982"/>
          </a:xfrm>
        </p:spPr>
        <p:txBody>
          <a:bodyPr/>
          <a:lstStyle/>
          <a:p>
            <a:pPr algn="just">
              <a:defRPr/>
            </a:pPr>
            <a:r>
              <a:rPr lang="fa-IR" sz="3000" dirty="0" smtClean="0"/>
              <a:t>محوطه داراي 5 استخر است که در يکي از آنها سيستم امواج ساز نصب شده است. رقابت هاي شنا در المپيک سال 2008اين بار در اين مجموعه ي بي نظير برگزار مي شود و حدود 17 هزار تماشاچي مي توانند از رقابت ها ديدن به عمل آورند.</a:t>
            </a:r>
          </a:p>
          <a:p>
            <a:pPr algn="just">
              <a:buNone/>
              <a:defRPr/>
            </a:pPr>
            <a:r>
              <a:rPr lang="fa-IR" sz="3000" b="1" dirty="0" smtClean="0"/>
              <a:t>طرح ساختماني:</a:t>
            </a:r>
          </a:p>
          <a:p>
            <a:pPr algn="just">
              <a:defRPr/>
            </a:pPr>
            <a:r>
              <a:rPr lang="fa-IR" sz="3000" dirty="0" smtClean="0"/>
              <a:t>در طرح ساختماني از فضاي سه بعدي و طبقه بندي پايه ها و سلول هاي ارگانيک و فرم طبيعي حبابهاي صابون بهره گيري شده است. اين ترتيب طبيعي گرچه ممکن است نسلي از ساختارهاي به نظر برسد اما در حد بالايي از قابليت اجرا بر خوردار است.ساختار و طرح جديد و بي سابقه اين بنا از علم هندسه بهره ي فروان داردو بدين ترتيب است که طبيعت و تکنولوژي را مسخر خود مي سازد.</a:t>
            </a:r>
            <a:endParaRPr lang="fa-IR" sz="30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2D1D_4B77865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229600" cy="6215082"/>
          </a:xfrm>
        </p:spPr>
        <p:txBody>
          <a:bodyPr/>
          <a:lstStyle/>
          <a:p>
            <a:pPr algn="just">
              <a:defRPr/>
            </a:pPr>
            <a:r>
              <a:rPr lang="fa-IR" sz="3000" b="1" dirty="0" smtClean="0"/>
              <a:t>اشکال هندسي:</a:t>
            </a:r>
          </a:p>
          <a:p>
            <a:pPr algn="just">
              <a:buNone/>
              <a:defRPr/>
            </a:pPr>
            <a:r>
              <a:rPr lang="fa-IR" sz="3000" dirty="0" smtClean="0"/>
              <a:t>در اجراي طرح ساختمان از نوعي تکرار واحد بهره گيري مي شود که شامل 2 پلي هيدرون 12 گوشه و6 پلي هيدرون 14 گوشه است. کليه اين واحدها در يک فضاي سه بعدي اجرا مي شود که مي توانند حول محور ساختمان هندسي نهايي برش بخورند. کل ساختمان از نوعي صفحه ضد اصطکاک پوشيده شده است که مي تواند فضاوهوايي همچون محيط گلخانه در خود ايجاد کند. حدود 20% از انرژي خورشيد جذب ساختمان مي شود که به منظور گرم کردن استخر ها و محيط داخل ساختمان مصرف مي شود.</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2"/>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3" descr="500x_waterpark-watercube.jpg"/>
          <p:cNvPicPr>
            <a:picLocks noChangeAspect="1"/>
          </p:cNvPicPr>
          <p:nvPr/>
        </p:nvPicPr>
        <p:blipFill>
          <a:blip r:embed="rId2"/>
          <a:srcRect/>
          <a:stretch>
            <a:fillRect/>
          </a:stretch>
        </p:blipFill>
        <p:spPr bwMode="auto">
          <a:xfrm>
            <a:off x="0" y="2928934"/>
            <a:ext cx="9144000" cy="3929066"/>
          </a:xfrm>
          <a:prstGeom prst="rect">
            <a:avLst/>
          </a:prstGeom>
          <a:noFill/>
          <a:ln w="9525">
            <a:noFill/>
            <a:miter lim="800000"/>
            <a:headEnd/>
            <a:tailEnd/>
          </a:ln>
        </p:spPr>
      </p:pic>
      <p:sp>
        <p:nvSpPr>
          <p:cNvPr id="3" name="Content Placeholder 2"/>
          <p:cNvSpPr>
            <a:spLocks noGrp="1"/>
          </p:cNvSpPr>
          <p:nvPr>
            <p:ph idx="1"/>
          </p:nvPr>
        </p:nvSpPr>
        <p:spPr>
          <a:xfrm>
            <a:off x="571500" y="0"/>
            <a:ext cx="8229600" cy="4114800"/>
          </a:xfrm>
        </p:spPr>
        <p:txBody>
          <a:bodyPr/>
          <a:lstStyle/>
          <a:p>
            <a:pPr algn="just">
              <a:defRPr/>
            </a:pPr>
            <a:r>
              <a:rPr lang="fa-IR" sz="3000" dirty="0" smtClean="0"/>
              <a:t>استادیوم های مسابقات ورزشی به خصوص المپیک، معمولا بعد از اتمام بازی ها به حال خود رها می شوند. دلیل این امر هم هزینه های بالای نگهداری چنین ساختمان های عظیمی است، که چندان صرفه اقتصادی برای ادامه فعالیت ندارند. اما مثل اینکه برخی ورزشگاه های </a:t>
            </a:r>
            <a:r>
              <a:rPr lang="fa-IR" sz="3000" dirty="0" smtClean="0">
                <a:hlinkClick r:id="rId3"/>
              </a:rPr>
              <a:t>المپیک ۲۰۰۸ پکن </a:t>
            </a:r>
            <a:r>
              <a:rPr lang="fa-IR" sz="3000" dirty="0" smtClean="0"/>
              <a:t>قرار نیست چنین سرنوشتی داشته باشند. دولت چین در اولین قدم، استادیوم زیبای </a:t>
            </a:r>
            <a:r>
              <a:rPr lang="fa-IR" sz="3000" dirty="0" smtClean="0">
                <a:hlinkClick r:id="rId4"/>
              </a:rPr>
              <a:t>ورزشهای آبی المپیک ۲۰۰۸ با نام مکعب آب </a:t>
            </a:r>
            <a:r>
              <a:rPr lang="fa-IR" sz="3000" dirty="0" smtClean="0"/>
              <a:t>را تبدیل پارک بازی های آبی کرده است.</a:t>
            </a:r>
          </a:p>
          <a:p>
            <a:pPr algn="just">
              <a:defRPr/>
            </a:pPr>
            <a:endParaRPr lang="fa-IR"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214313"/>
            <a:ext cx="8229600" cy="2071687"/>
          </a:xfrm>
        </p:spPr>
        <p:txBody>
          <a:bodyPr/>
          <a:lstStyle/>
          <a:p>
            <a:pPr algn="just">
              <a:defRPr/>
            </a:pPr>
            <a:r>
              <a:rPr lang="fa-IR" sz="3000" dirty="0" smtClean="0"/>
              <a:t>این ساختمان که برخی هم به آن </a:t>
            </a:r>
            <a:r>
              <a:rPr lang="fa-IR" sz="3000" dirty="0" smtClean="0">
                <a:hlinkClick r:id="rId2"/>
              </a:rPr>
              <a:t>قلمرو پادشاهی مایکل فیلپز </a:t>
            </a:r>
            <a:r>
              <a:rPr lang="fa-IR" sz="3000" dirty="0" smtClean="0"/>
              <a:t>می گویند، با هزینه ۵۰ میلیون دلاری در حال تبدیل به یک پارک آبی زیبا است. تا اینجا بیش از نیمی از فضای این استادیوم به پارک آبی تبدیل شده است و شما با پرداخت ۳۰ دلار می تواند به گشت و گذار و شنا در آن بپردازید</a:t>
            </a:r>
          </a:p>
          <a:p>
            <a:pPr algn="just">
              <a:defRPr/>
            </a:pPr>
            <a:endParaRPr lang="fa-IR" sz="2400" dirty="0"/>
          </a:p>
        </p:txBody>
      </p:sp>
      <p:pic>
        <p:nvPicPr>
          <p:cNvPr id="111619" name="Content Placeholder 3" descr="WaterCubeInt_468x312.jpg"/>
          <p:cNvPicPr>
            <a:picLocks noChangeAspect="1"/>
          </p:cNvPicPr>
          <p:nvPr/>
        </p:nvPicPr>
        <p:blipFill>
          <a:blip r:embed="rId3"/>
          <a:srcRect/>
          <a:stretch>
            <a:fillRect/>
          </a:stretch>
        </p:blipFill>
        <p:spPr bwMode="auto">
          <a:xfrm>
            <a:off x="1071563" y="2643182"/>
            <a:ext cx="7286625" cy="4214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468313" y="188936"/>
            <a:ext cx="8229600" cy="6597650"/>
          </a:xfrm>
        </p:spPr>
        <p:txBody>
          <a:bodyPr/>
          <a:lstStyle/>
          <a:p>
            <a:pPr algn="just" eaLnBrk="1" hangingPunct="1">
              <a:lnSpc>
                <a:spcPct val="90000"/>
              </a:lnSpc>
              <a:defRPr/>
            </a:pPr>
            <a:r>
              <a:rPr lang="fa-IR" sz="2400" dirty="0" smtClean="0"/>
              <a:t>منابع:</a:t>
            </a:r>
          </a:p>
          <a:p>
            <a:pPr algn="just" eaLnBrk="1" hangingPunct="1">
              <a:lnSpc>
                <a:spcPct val="90000"/>
              </a:lnSpc>
              <a:defRPr/>
            </a:pPr>
            <a:r>
              <a:rPr lang="fa-IR" sz="2400" dirty="0" smtClean="0"/>
              <a:t>1. راهنمای مراقبت ونگهداری استخر –راف ال جانسون</a:t>
            </a:r>
          </a:p>
          <a:p>
            <a:pPr algn="just" eaLnBrk="1" hangingPunct="1">
              <a:lnSpc>
                <a:spcPct val="90000"/>
              </a:lnSpc>
              <a:defRPr/>
            </a:pPr>
            <a:r>
              <a:rPr lang="fa-IR" sz="2400" dirty="0" smtClean="0"/>
              <a:t>2.الگوی استخر شنای عمومی-علی پورلطیفی،زهره مشکی</a:t>
            </a:r>
          </a:p>
          <a:p>
            <a:pPr algn="just" eaLnBrk="1" hangingPunct="1">
              <a:lnSpc>
                <a:spcPct val="90000"/>
              </a:lnSpc>
              <a:defRPr/>
            </a:pPr>
            <a:r>
              <a:rPr lang="fa-IR" sz="2400" dirty="0" smtClean="0"/>
              <a:t>3.اطلاعات فنی وتخصصی شنا</a:t>
            </a:r>
            <a:r>
              <a:rPr lang="en-US" sz="2400" dirty="0" smtClean="0"/>
              <a:t>fina2008</a:t>
            </a:r>
          </a:p>
          <a:p>
            <a:pPr algn="just" eaLnBrk="1" hangingPunct="1">
              <a:lnSpc>
                <a:spcPct val="90000"/>
              </a:lnSpc>
              <a:defRPr/>
            </a:pPr>
            <a:r>
              <a:rPr lang="fa-IR" sz="2400" dirty="0" smtClean="0"/>
              <a:t>کتاب مدیریت و ساخت استخر ها،راهنمای حرفه ای-علی پورلطیفی وزهره مشکی باف</a:t>
            </a:r>
            <a:endParaRPr lang="en-US" sz="2400" dirty="0" smtClean="0"/>
          </a:p>
          <a:p>
            <a:pPr algn="just" eaLnBrk="1" hangingPunct="1">
              <a:lnSpc>
                <a:spcPct val="90000"/>
              </a:lnSpc>
              <a:defRPr/>
            </a:pPr>
            <a:r>
              <a:rPr lang="fa-IR" sz="2400" dirty="0" smtClean="0"/>
              <a:t>4.</a:t>
            </a:r>
            <a:r>
              <a:rPr lang="ar-SA" sz="2400" dirty="0" smtClean="0"/>
              <a:t>كتاب راهنماي تصفيه، بهسازي و بهداشت آب استخر-تاليف: مهندس علي اكبر مهر آئين</a:t>
            </a:r>
            <a:endParaRPr lang="fa-IR" sz="2400" dirty="0" smtClean="0"/>
          </a:p>
          <a:p>
            <a:pPr algn="just" eaLnBrk="1" hangingPunct="1">
              <a:lnSpc>
                <a:spcPct val="90000"/>
              </a:lnSpc>
              <a:defRPr/>
            </a:pPr>
            <a:r>
              <a:rPr lang="en-US" sz="2400" dirty="0" smtClean="0"/>
              <a:t>5-New York State Department of </a:t>
            </a:r>
            <a:r>
              <a:rPr lang="en-US" sz="2400" dirty="0" err="1" smtClean="0"/>
              <a:t>Helth</a:t>
            </a:r>
            <a:r>
              <a:rPr lang="en-US" sz="2400" dirty="0" smtClean="0"/>
              <a:t>, Statutory Authority: Public Health Law No.225-2000</a:t>
            </a:r>
          </a:p>
          <a:p>
            <a:pPr algn="just" eaLnBrk="1" hangingPunct="1">
              <a:lnSpc>
                <a:spcPct val="90000"/>
              </a:lnSpc>
              <a:defRPr/>
            </a:pPr>
            <a:r>
              <a:rPr lang="en-US" sz="2400" dirty="0" smtClean="0"/>
              <a:t>6-Alberta Regulations, Public Health Act, 293/2006: Pool Standards- for the Swimming Pool</a:t>
            </a:r>
          </a:p>
          <a:p>
            <a:pPr algn="just" eaLnBrk="1" hangingPunct="1">
              <a:lnSpc>
                <a:spcPct val="90000"/>
              </a:lnSpc>
              <a:defRPr/>
            </a:pPr>
            <a:r>
              <a:rPr lang="en-US" sz="2400" dirty="0" smtClean="0"/>
              <a:t>7.Technical Manual, Swimming Pool- Operation and Maintenance, Headquarter, Department </a:t>
            </a:r>
            <a:r>
              <a:rPr lang="en-US" sz="2400" dirty="0" err="1" smtClean="0"/>
              <a:t>ofArmy</a:t>
            </a:r>
            <a:endParaRPr lang="en-US" sz="2400" dirty="0" smtClean="0"/>
          </a:p>
          <a:p>
            <a:pPr algn="just" eaLnBrk="1" hangingPunct="1">
              <a:lnSpc>
                <a:spcPct val="90000"/>
              </a:lnSpc>
              <a:defRPr/>
            </a:pPr>
            <a:endParaRPr lang="en-US" sz="2400" dirty="0" smtClean="0"/>
          </a:p>
          <a:p>
            <a:pPr algn="just" eaLnBrk="1" hangingPunct="1">
              <a:lnSpc>
                <a:spcPct val="90000"/>
              </a:lnSpc>
              <a:defRPr/>
            </a:pPr>
            <a:r>
              <a:rPr lang="en-US" sz="2400" dirty="0" smtClean="0"/>
              <a:t>8-Sport England, Initial Publication: March 2008, Web: http://www.sportengland.org/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68313" y="620713"/>
            <a:ext cx="8280400" cy="5832475"/>
          </a:xfrm>
        </p:spPr>
        <p:txBody>
          <a:bodyPr/>
          <a:lstStyle/>
          <a:p>
            <a:pPr algn="just">
              <a:lnSpc>
                <a:spcPct val="90000"/>
              </a:lnSpc>
              <a:defRPr/>
            </a:pPr>
            <a:r>
              <a:rPr lang="fa-IR" sz="3000" b="1" dirty="0" smtClean="0"/>
              <a:t>طراحی کاسه استخر:</a:t>
            </a:r>
          </a:p>
          <a:p>
            <a:pPr algn="just">
              <a:lnSpc>
                <a:spcPct val="90000"/>
              </a:lnSpc>
              <a:buFontTx/>
              <a:buChar char="•"/>
              <a:defRPr/>
            </a:pPr>
            <a:endParaRPr lang="fa-IR" sz="3000" dirty="0" smtClean="0"/>
          </a:p>
          <a:p>
            <a:pPr algn="just">
              <a:lnSpc>
                <a:spcPct val="90000"/>
              </a:lnSpc>
              <a:buFontTx/>
              <a:buChar char="•"/>
              <a:defRPr/>
            </a:pPr>
            <a:r>
              <a:rPr lang="fa-IR" sz="3000" dirty="0" smtClean="0"/>
              <a:t>براساس سیستم سازه متناسب باشرایط زمین از نظر خاک تغییرات طبقات زمین سفره ابهای زیرمینی و با ملاحظه کلیه عوامل موضعی وذیربط وبا تاییدمراجع ذیصلاح وازمایشگاهای معتبر ودارای صلاحیت انجام میشود.</a:t>
            </a:r>
          </a:p>
          <a:p>
            <a:pPr algn="just">
              <a:lnSpc>
                <a:spcPct val="90000"/>
              </a:lnSpc>
              <a:defRPr/>
            </a:pPr>
            <a:endParaRPr lang="fa-IR" sz="3000" dirty="0" smtClean="0"/>
          </a:p>
          <a:p>
            <a:pPr algn="just">
              <a:lnSpc>
                <a:spcPct val="90000"/>
              </a:lnSpc>
              <a:defRPr/>
            </a:pPr>
            <a:r>
              <a:rPr lang="fa-IR" sz="3000" dirty="0" smtClean="0"/>
              <a:t> کف وبدنه استخر باید مقاومت لازم را به عنوان پی باتوجه به تغییرات فشاردرداخل وخارج استخر تامین نماییدومصالح به کار رفته نیزبایدمتناسب باشرایط فوق انتخاب واجراشود.</a:t>
            </a:r>
            <a:endParaRPr lang="en-US" sz="3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Grp="1" noChangeAspect="1" noChangeArrowheads="1"/>
          </p:cNvPicPr>
          <p:nvPr>
            <p:ph type="body" idx="1"/>
          </p:nvPr>
        </p:nvPicPr>
        <p:blipFill>
          <a:blip r:embed="rId2"/>
          <a:srcRect/>
          <a:stretch>
            <a:fillRect/>
          </a:stretch>
        </p:blipFill>
        <p:spPr>
          <a:xfrm>
            <a:off x="1258888" y="549275"/>
            <a:ext cx="6626225" cy="1514475"/>
          </a:xfrm>
          <a:noFill/>
        </p:spPr>
      </p:pic>
      <p:pic>
        <p:nvPicPr>
          <p:cNvPr id="15363" name="Picture 12"/>
          <p:cNvPicPr>
            <a:picLocks noChangeAspect="1" noChangeArrowheads="1"/>
          </p:cNvPicPr>
          <p:nvPr/>
        </p:nvPicPr>
        <p:blipFill>
          <a:blip r:embed="rId3"/>
          <a:srcRect/>
          <a:stretch>
            <a:fillRect/>
          </a:stretch>
        </p:blipFill>
        <p:spPr bwMode="auto">
          <a:xfrm>
            <a:off x="1258888" y="2060575"/>
            <a:ext cx="6626225" cy="2160588"/>
          </a:xfrm>
          <a:prstGeom prst="rect">
            <a:avLst/>
          </a:prstGeom>
          <a:noFill/>
          <a:ln w="9525">
            <a:noFill/>
            <a:miter lim="800000"/>
            <a:headEnd/>
            <a:tailEnd/>
          </a:ln>
        </p:spPr>
      </p:pic>
      <p:pic>
        <p:nvPicPr>
          <p:cNvPr id="15364" name="Picture 13"/>
          <p:cNvPicPr>
            <a:picLocks noChangeAspect="1" noChangeArrowheads="1"/>
          </p:cNvPicPr>
          <p:nvPr/>
        </p:nvPicPr>
        <p:blipFill>
          <a:blip r:embed="rId4"/>
          <a:srcRect/>
          <a:stretch>
            <a:fillRect/>
          </a:stretch>
        </p:blipFill>
        <p:spPr bwMode="auto">
          <a:xfrm>
            <a:off x="1258888" y="4221163"/>
            <a:ext cx="6626225" cy="1512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Grp="1"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476250"/>
            <a:ext cx="8229600" cy="5543550"/>
          </a:xfrm>
        </p:spPr>
        <p:txBody>
          <a:bodyPr/>
          <a:lstStyle/>
          <a:p>
            <a:pPr algn="just">
              <a:defRPr/>
            </a:pPr>
            <a:r>
              <a:rPr lang="fa-IR" sz="3000" dirty="0" smtClean="0"/>
              <a:t>دراستخرهای داخل زمین معمولا با صفحات بتن مسلح درجا،بلوک های بتنی مسلح ویا صفحات بتن پیش ساخته باسیمان تیپ 5وعیار350،براساس سیستم سازه ای صفحه ای طراحی میشود،که عایق کاری رطوبتی ازسمت بیرون وروکش محافظتی ازسمت داخل کاسه ضروریست.</a:t>
            </a:r>
          </a:p>
          <a:p>
            <a:pPr algn="just">
              <a:defRPr/>
            </a:pPr>
            <a:endParaRPr lang="fa-IR" sz="3000" dirty="0" smtClean="0"/>
          </a:p>
          <a:p>
            <a:pPr algn="just">
              <a:defRPr/>
            </a:pPr>
            <a:r>
              <a:rPr lang="fa-IR" sz="3000" dirty="0" smtClean="0"/>
              <a:t>پیش بینی درزهای انبساط ودرزهای ساختمان از اهمیت زیادی برخوردار است مگردر استخرهای کوچک بتنی یکپارچه.</a:t>
            </a:r>
          </a:p>
          <a:p>
            <a:pPr algn="just" eaLnBrk="1" hangingPunct="1">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500034" y="1428736"/>
            <a:ext cx="8229600" cy="4114800"/>
          </a:xfrm>
        </p:spPr>
        <p:txBody>
          <a:bodyPr/>
          <a:lstStyle/>
          <a:p>
            <a:pPr algn="just">
              <a:lnSpc>
                <a:spcPct val="90000"/>
              </a:lnSpc>
              <a:defRPr/>
            </a:pPr>
            <a:r>
              <a:rPr lang="fa-IR" sz="2800" b="1" dirty="0" smtClean="0"/>
              <a:t>نازک کاری داخل استخر:</a:t>
            </a:r>
          </a:p>
          <a:p>
            <a:pPr algn="just">
              <a:lnSpc>
                <a:spcPct val="90000"/>
              </a:lnSpc>
              <a:buNone/>
              <a:defRPr/>
            </a:pPr>
            <a:endParaRPr lang="fa-IR" sz="3000" b="1" dirty="0" smtClean="0"/>
          </a:p>
          <a:p>
            <a:pPr algn="just">
              <a:lnSpc>
                <a:spcPct val="90000"/>
              </a:lnSpc>
              <a:defRPr/>
            </a:pPr>
            <a:r>
              <a:rPr lang="fa-IR" sz="3000" dirty="0" smtClean="0"/>
              <a:t>سطوح داخلی کاسه استخرباید بامصالح مقاوم،نسبتا نرم وکاملا صاف پوشیده شود،به گونه ای که باتماس با کلروسایر موادضدعفونی کننده موجود در اب اسیب نبیند،به سهولت تمییز شودودر تماس بابدن شناگران ایمنی لازم فراهم باشد.</a:t>
            </a:r>
          </a:p>
          <a:p>
            <a:pPr algn="just">
              <a:lnSpc>
                <a:spcPct val="90000"/>
              </a:lnSpc>
              <a:defRPr/>
            </a:pPr>
            <a:endParaRPr lang="fa-IR" sz="3000" dirty="0" smtClean="0"/>
          </a:p>
          <a:p>
            <a:pPr algn="just">
              <a:lnSpc>
                <a:spcPct val="90000"/>
              </a:lnSpc>
              <a:defRPr/>
            </a:pPr>
            <a:r>
              <a:rPr lang="fa-IR" sz="3000" dirty="0" smtClean="0"/>
              <a:t>سطوح باید بدون شکستگی و فرورفتگی باشدواز ایجاد گوشه ولبه های تیز اجتناب شود.</a:t>
            </a:r>
          </a:p>
          <a:p>
            <a:pPr algn="just"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type="body" idx="1"/>
          </p:nvPr>
        </p:nvPicPr>
        <p:blipFill>
          <a:blip r:embed="rId2"/>
          <a:srcRect/>
          <a:stretch>
            <a:fillRect/>
          </a:stretch>
        </p:blipFill>
        <p:spPr>
          <a:xfrm>
            <a:off x="0" y="0"/>
            <a:ext cx="9144000" cy="3529013"/>
          </a:xfrm>
          <a:noFill/>
        </p:spPr>
      </p:pic>
      <p:pic>
        <p:nvPicPr>
          <p:cNvPr id="19459" name="Picture 6"/>
          <p:cNvPicPr>
            <a:picLocks noChangeAspect="1" noChangeArrowheads="1"/>
          </p:cNvPicPr>
          <p:nvPr/>
        </p:nvPicPr>
        <p:blipFill>
          <a:blip r:embed="rId3"/>
          <a:srcRect/>
          <a:stretch>
            <a:fillRect/>
          </a:stretch>
        </p:blipFill>
        <p:spPr bwMode="auto">
          <a:xfrm>
            <a:off x="0" y="3500438"/>
            <a:ext cx="9144000"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type="body" idx="1"/>
          </p:nvPr>
        </p:nvPicPr>
        <p:blipFill>
          <a:blip r:embed="rId2"/>
          <a:srcRect/>
          <a:stretch>
            <a:fillRect/>
          </a:stretch>
        </p:blipFill>
        <p:spPr>
          <a:xfrm>
            <a:off x="0" y="0"/>
            <a:ext cx="9144000" cy="3313113"/>
          </a:xfrm>
          <a:noFill/>
        </p:spPr>
      </p:pic>
      <p:pic>
        <p:nvPicPr>
          <p:cNvPr id="20483" name="Picture 5"/>
          <p:cNvPicPr>
            <a:picLocks noChangeAspect="1" noChangeArrowheads="1"/>
          </p:cNvPicPr>
          <p:nvPr/>
        </p:nvPicPr>
        <p:blipFill>
          <a:blip r:embed="rId3"/>
          <a:srcRect/>
          <a:stretch>
            <a:fillRect/>
          </a:stretch>
        </p:blipFill>
        <p:spPr bwMode="auto">
          <a:xfrm>
            <a:off x="0" y="3284538"/>
            <a:ext cx="9144000" cy="357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type="body" idx="1"/>
          </p:nvPr>
        </p:nvPicPr>
        <p:blipFill>
          <a:blip r:embed="rId2"/>
          <a:srcRect/>
          <a:stretch>
            <a:fillRect/>
          </a:stretch>
        </p:blipFill>
        <p:spPr>
          <a:xfrm>
            <a:off x="0" y="0"/>
            <a:ext cx="9144000" cy="3875088"/>
          </a:xfrm>
          <a:noFill/>
        </p:spPr>
      </p:pic>
      <p:pic>
        <p:nvPicPr>
          <p:cNvPr id="21507" name="Picture 5"/>
          <p:cNvPicPr>
            <a:picLocks noChangeAspect="1" noChangeArrowheads="1"/>
          </p:cNvPicPr>
          <p:nvPr/>
        </p:nvPicPr>
        <p:blipFill>
          <a:blip r:embed="rId3"/>
          <a:srcRect/>
          <a:stretch>
            <a:fillRect/>
          </a:stretch>
        </p:blipFill>
        <p:spPr bwMode="auto">
          <a:xfrm>
            <a:off x="0" y="3832225"/>
            <a:ext cx="9144000"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981075"/>
            <a:ext cx="8229600" cy="5876925"/>
          </a:xfrm>
        </p:spPr>
        <p:txBody>
          <a:bodyPr/>
          <a:lstStyle/>
          <a:p>
            <a:pPr algn="just">
              <a:defRPr/>
            </a:pPr>
            <a:r>
              <a:rPr lang="ar-SA" sz="3000" b="1" dirty="0" smtClean="0"/>
              <a:t>رنگ آميزي</a:t>
            </a:r>
            <a:r>
              <a:rPr lang="fa-IR" sz="3000" b="1" dirty="0" smtClean="0"/>
              <a:t>: </a:t>
            </a:r>
            <a:r>
              <a:rPr lang="ar-SA" sz="3000" dirty="0" smtClean="0"/>
              <a:t>رنگ آميزي يكي از نازك</a:t>
            </a:r>
            <a:r>
              <a:rPr lang="en-US" sz="3000" dirty="0" smtClean="0"/>
              <a:t> </a:t>
            </a:r>
            <a:r>
              <a:rPr lang="ar-SA" sz="3000" dirty="0" smtClean="0"/>
              <a:t>كاري هاي مهم در استخرها است</a:t>
            </a:r>
            <a:r>
              <a:rPr lang="en-US" sz="3000" dirty="0" smtClean="0"/>
              <a:t>. </a:t>
            </a:r>
            <a:r>
              <a:rPr lang="ar-SA" sz="3000" dirty="0" smtClean="0"/>
              <a:t>انتخاب رنگ بندي مناسب و اجراي دقيق آن</a:t>
            </a:r>
            <a:r>
              <a:rPr lang="en-US" sz="3000" dirty="0" smtClean="0"/>
              <a:t> </a:t>
            </a:r>
            <a:r>
              <a:rPr lang="ar-SA" sz="3000" dirty="0" smtClean="0"/>
              <a:t>مطابق مشخصات فني خاص، نماي مطلوب و دلخواه را تامين خواهد كرد</a:t>
            </a:r>
            <a:r>
              <a:rPr lang="en-US" sz="3000" dirty="0" smtClean="0"/>
              <a:t>. </a:t>
            </a:r>
            <a:r>
              <a:rPr lang="ar-SA" sz="3000" dirty="0" smtClean="0"/>
              <a:t>بهترين رنگ مورد استفاده دراستخرها به ويژه در استخرهاي سرپوشيده رنگ سفيد است</a:t>
            </a:r>
            <a:r>
              <a:rPr lang="en-US" sz="3000" dirty="0" smtClean="0"/>
              <a:t>. </a:t>
            </a:r>
            <a:r>
              <a:rPr lang="ar-SA" sz="3000" dirty="0" smtClean="0"/>
              <a:t>در استخرهاي روباز رنگ سفيد به علت تابش</a:t>
            </a:r>
            <a:r>
              <a:rPr lang="fa-IR" sz="3000" dirty="0" smtClean="0"/>
              <a:t> </a:t>
            </a:r>
            <a:r>
              <a:rPr lang="ar-SA" sz="3000" dirty="0" smtClean="0"/>
              <a:t>آفتاب و انواع روغن هاي محافظ پوست و همچنين خالي ماندن احتمالي استخ</a:t>
            </a:r>
            <a:r>
              <a:rPr lang="fa-IR" sz="3000" dirty="0" smtClean="0"/>
              <a:t>ر،</a:t>
            </a:r>
            <a:r>
              <a:rPr lang="ar-SA" sz="3000" dirty="0" smtClean="0"/>
              <a:t>تر و خشك شدن سطح</a:t>
            </a:r>
            <a:r>
              <a:rPr lang="fa-IR" sz="3000" dirty="0" smtClean="0"/>
              <a:t> </a:t>
            </a:r>
            <a:r>
              <a:rPr lang="ar-SA" sz="3000" dirty="0" smtClean="0"/>
              <a:t>رنگ</a:t>
            </a:r>
            <a:r>
              <a:rPr lang="en-US" sz="3000" dirty="0" smtClean="0"/>
              <a:t>) </a:t>
            </a:r>
            <a:r>
              <a:rPr lang="ar-SA" sz="3000" dirty="0" smtClean="0"/>
              <a:t>ممكن است پس از مدت كوتاهي رنگ سفيد تبديل به رنگ كرم و يا سفيد چرك بشود</a:t>
            </a:r>
            <a:r>
              <a:rPr lang="fa-IR" sz="3000" dirty="0" smtClean="0"/>
              <a:t>)</a:t>
            </a:r>
            <a:endParaRPr lang="en-US" sz="3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dirty="0" smtClean="0"/>
          </a:p>
        </p:txBody>
      </p:sp>
      <p:pic>
        <p:nvPicPr>
          <p:cNvPr id="5124" name="Picture 4" descr="aquaticcomplexlehavrebyjeannouvelsqupiscine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Rectangle 5"/>
          <p:cNvSpPr>
            <a:spLocks noChangeArrowheads="1"/>
          </p:cNvSpPr>
          <p:nvPr/>
        </p:nvSpPr>
        <p:spPr bwMode="auto">
          <a:xfrm>
            <a:off x="0" y="108402"/>
            <a:ext cx="9144000" cy="2677656"/>
          </a:xfrm>
          <a:prstGeom prst="rect">
            <a:avLst/>
          </a:prstGeom>
          <a:noFill/>
          <a:ln w="9525">
            <a:noFill/>
            <a:miter lim="800000"/>
            <a:headEnd/>
            <a:tailEnd/>
          </a:ln>
        </p:spPr>
        <p:txBody>
          <a:bodyPr anchor="ctr">
            <a:spAutoFit/>
          </a:bodyPr>
          <a:lstStyle/>
          <a:p>
            <a:pPr algn="just"/>
            <a:r>
              <a:rPr lang="ar-SA" sz="1800" dirty="0">
                <a:latin typeface="Arial" charset="0"/>
              </a:rPr>
              <a:t>.</a:t>
            </a:r>
            <a:r>
              <a:rPr lang="ar-SA" sz="1800" b="1" dirty="0">
                <a:latin typeface="Arial" charset="0"/>
              </a:rPr>
              <a:t> </a:t>
            </a:r>
            <a:r>
              <a:rPr lang="ar-SA" sz="2400" b="1" dirty="0">
                <a:solidFill>
                  <a:schemeClr val="bg1"/>
                </a:solidFill>
                <a:latin typeface="Arial" charset="0"/>
              </a:rPr>
              <a:t>استخر </a:t>
            </a:r>
            <a:r>
              <a:rPr lang="ar-SA" sz="2400" dirty="0">
                <a:solidFill>
                  <a:schemeClr val="bg1"/>
                </a:solidFill>
                <a:latin typeface="Arial" charset="0"/>
              </a:rPr>
              <a:t>به مجموعه اي از ابنيه، لوازم، تجهيزات و امكانات اطلاق مي شود كه با هدف</a:t>
            </a:r>
            <a:r>
              <a:rPr lang="en-US" sz="2400" dirty="0">
                <a:solidFill>
                  <a:schemeClr val="bg1"/>
                </a:solidFill>
                <a:latin typeface="Arial" charset="0"/>
              </a:rPr>
              <a:t> : </a:t>
            </a:r>
            <a:r>
              <a:rPr lang="ar-SA" sz="2400" dirty="0">
                <a:solidFill>
                  <a:schemeClr val="bg1"/>
                </a:solidFill>
                <a:latin typeface="Arial" charset="0"/>
              </a:rPr>
              <a:t>آبتني كردن، شنا كردن،شيرجه زدن، آموزش شنا و ديگر مقاصد تفريحي ايجاد شده است</a:t>
            </a:r>
            <a:r>
              <a:rPr lang="en-US" sz="2400" dirty="0">
                <a:solidFill>
                  <a:schemeClr val="bg1"/>
                </a:solidFill>
                <a:latin typeface="Arial" charset="0"/>
              </a:rPr>
              <a:t> . </a:t>
            </a:r>
            <a:r>
              <a:rPr lang="ar-SA" sz="2400" dirty="0">
                <a:solidFill>
                  <a:schemeClr val="bg1"/>
                </a:solidFill>
                <a:latin typeface="Arial" charset="0"/>
              </a:rPr>
              <a:t>ابنيه اين مجموعه ، از وسايل و مواد معمول بنايي نظير</a:t>
            </a:r>
            <a:r>
              <a:rPr lang="en-US" sz="2400" dirty="0">
                <a:solidFill>
                  <a:schemeClr val="bg1"/>
                </a:solidFill>
                <a:latin typeface="Arial" charset="0"/>
              </a:rPr>
              <a:t> : </a:t>
            </a:r>
            <a:r>
              <a:rPr lang="ar-SA" sz="2400" dirty="0">
                <a:solidFill>
                  <a:schemeClr val="bg1"/>
                </a:solidFill>
                <a:latin typeface="Arial" charset="0"/>
              </a:rPr>
              <a:t>سيمان، آجر، فلز و ساير مواد غير قابل نفوذ و مقاوم ساخته شده است كه مي توان آن را به صورت خصوص</a:t>
            </a:r>
            <a:r>
              <a:rPr lang="fa-IR" sz="2400" dirty="0">
                <a:solidFill>
                  <a:schemeClr val="bg1"/>
                </a:solidFill>
                <a:latin typeface="Arial" charset="0"/>
              </a:rPr>
              <a:t>ی </a:t>
            </a:r>
            <a:r>
              <a:rPr lang="ar-SA" sz="2400" dirty="0">
                <a:solidFill>
                  <a:schemeClr val="bg1"/>
                </a:solidFill>
                <a:latin typeface="Arial" charset="0"/>
              </a:rPr>
              <a:t>مسكوني</a:t>
            </a:r>
            <a:r>
              <a:rPr lang="en-US" sz="2400" dirty="0">
                <a:solidFill>
                  <a:schemeClr val="bg1"/>
                </a:solidFill>
                <a:latin typeface="Arial" charset="0"/>
              </a:rPr>
              <a:t> </a:t>
            </a:r>
            <a:r>
              <a:rPr lang="ar-SA" sz="2400" dirty="0">
                <a:solidFill>
                  <a:schemeClr val="bg1"/>
                </a:solidFill>
                <a:latin typeface="Arial" charset="0"/>
              </a:rPr>
              <a:t>و يا عمومي طراحي و اجرا نمود استخرهاي شنا برحسب نوع فعاليت</a:t>
            </a:r>
            <a:r>
              <a:rPr lang="en-US" sz="2400" dirty="0">
                <a:solidFill>
                  <a:schemeClr val="bg1"/>
                </a:solidFill>
                <a:latin typeface="Arial" charset="0"/>
              </a:rPr>
              <a:t> </a:t>
            </a:r>
            <a:r>
              <a:rPr lang="ar-SA" sz="2400" dirty="0">
                <a:solidFill>
                  <a:schemeClr val="bg1"/>
                </a:solidFill>
                <a:latin typeface="Arial" charset="0"/>
              </a:rPr>
              <a:t>آموزشي، تمريني، مسابقه اي، تفريحي و يا درماني</a:t>
            </a:r>
            <a:r>
              <a:rPr lang="en-US" sz="2400" dirty="0">
                <a:solidFill>
                  <a:schemeClr val="bg1"/>
                </a:solidFill>
                <a:latin typeface="Arial" charset="0"/>
              </a:rPr>
              <a:t>) </a:t>
            </a:r>
            <a:r>
              <a:rPr lang="ar-SA" sz="2400" dirty="0">
                <a:solidFill>
                  <a:schemeClr val="bg1"/>
                </a:solidFill>
                <a:latin typeface="Arial" charset="0"/>
              </a:rPr>
              <a:t>تقسيم بندي شده و بر همين اساس داراي ويژگي</a:t>
            </a:r>
            <a:r>
              <a:rPr lang="en-US" sz="2400" dirty="0">
                <a:solidFill>
                  <a:schemeClr val="bg1"/>
                </a:solidFill>
                <a:latin typeface="Arial" charset="0"/>
              </a:rPr>
              <a:t> </a:t>
            </a:r>
            <a:r>
              <a:rPr lang="ar-SA" sz="2400" dirty="0">
                <a:solidFill>
                  <a:schemeClr val="bg1"/>
                </a:solidFill>
                <a:latin typeface="Arial" charset="0"/>
              </a:rPr>
              <a:t>هايي خواهند بود كه بايد از ابتداي برنامه</a:t>
            </a:r>
            <a:r>
              <a:rPr lang="en-US" sz="2400" dirty="0">
                <a:solidFill>
                  <a:schemeClr val="bg1"/>
                </a:solidFill>
                <a:latin typeface="Arial" charset="0"/>
              </a:rPr>
              <a:t> </a:t>
            </a:r>
            <a:r>
              <a:rPr lang="ar-SA" sz="2400" dirty="0">
                <a:solidFill>
                  <a:schemeClr val="bg1"/>
                </a:solidFill>
                <a:latin typeface="Arial" charset="0"/>
              </a:rPr>
              <a:t>ريزي و طراحي مدنظر قرار گيرد</a:t>
            </a:r>
            <a:r>
              <a:rPr lang="en-US" sz="2400" dirty="0">
                <a:solidFill>
                  <a:schemeClr val="bg1"/>
                </a:solidFill>
                <a:latin typeface="Arial"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457200" y="357167"/>
            <a:ext cx="8229600" cy="3143272"/>
          </a:xfrm>
        </p:spPr>
        <p:txBody>
          <a:bodyPr/>
          <a:lstStyle/>
          <a:p>
            <a:pPr algn="just">
              <a:defRPr/>
            </a:pPr>
            <a:r>
              <a:rPr lang="ar-SA" sz="3000" dirty="0" smtClean="0"/>
              <a:t>با توجه به اينكه آب زلال و تميز نيز ظاهراً داراي رنگ آبي است، ر</a:t>
            </a:r>
            <a:r>
              <a:rPr lang="fa-IR" sz="3000" dirty="0" smtClean="0"/>
              <a:t>ن</a:t>
            </a:r>
            <a:r>
              <a:rPr lang="ar-SA" sz="3000" dirty="0" smtClean="0"/>
              <a:t>گ آميزي استخر به رنگ آبي، شفافيت و جلاي بيشتري به آب و فضاي استخر خواهد بخشيد</a:t>
            </a:r>
            <a:r>
              <a:rPr lang="en-US" sz="3000" dirty="0" smtClean="0"/>
              <a:t>. </a:t>
            </a:r>
            <a:r>
              <a:rPr lang="ar-SA" sz="3000" dirty="0" smtClean="0"/>
              <a:t>از اين رو رنگ سفيد متمايل به آبي يا آبي كم رنگ به طوركلي براي كليه استخرها ترجيح داده مي شود و از رنگهاي تيره و ساير رنگها مانند سبزوزر</a:t>
            </a:r>
            <a:r>
              <a:rPr lang="fa-IR" sz="3000" dirty="0" smtClean="0"/>
              <a:t>د</a:t>
            </a:r>
            <a:r>
              <a:rPr lang="ar-SA" sz="3000" dirty="0" smtClean="0"/>
              <a:t> و قهوه اي بايد پرهيز كرد</a:t>
            </a:r>
            <a:r>
              <a:rPr lang="en-US" sz="3000" dirty="0" smtClean="0"/>
              <a:t>. </a:t>
            </a:r>
          </a:p>
          <a:p>
            <a:pPr algn="just" eaLnBrk="1" hangingPunct="1">
              <a:defRPr/>
            </a:pPr>
            <a:endParaRPr lang="en-US" dirty="0" smtClean="0"/>
          </a:p>
        </p:txBody>
      </p:sp>
      <p:pic>
        <p:nvPicPr>
          <p:cNvPr id="23555" name="Picture 5" descr="Pools-185x185.jpg"/>
          <p:cNvPicPr>
            <a:picLocks noChangeAspect="1"/>
          </p:cNvPicPr>
          <p:nvPr/>
        </p:nvPicPr>
        <p:blipFill>
          <a:blip r:embed="rId3"/>
          <a:srcRect/>
          <a:stretch>
            <a:fillRect/>
          </a:stretch>
        </p:blipFill>
        <p:spPr bwMode="auto">
          <a:xfrm>
            <a:off x="1285852" y="3357562"/>
            <a:ext cx="678661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142844" y="785794"/>
            <a:ext cx="8785225" cy="5478423"/>
          </a:xfrm>
          <a:prstGeom prst="rect">
            <a:avLst/>
          </a:prstGeom>
          <a:noFill/>
          <a:ln w="9525">
            <a:noFill/>
            <a:miter lim="800000"/>
            <a:headEnd/>
            <a:tailEnd/>
          </a:ln>
        </p:spPr>
        <p:txBody>
          <a:bodyPr anchor="ctr">
            <a:spAutoFit/>
          </a:bodyPr>
          <a:lstStyle/>
          <a:p>
            <a:pPr marL="342900" indent="-342900" algn="just">
              <a:spcBef>
                <a:spcPct val="20000"/>
              </a:spcBef>
              <a:buClr>
                <a:schemeClr val="hlink"/>
              </a:buClr>
              <a:buSzPct val="120000"/>
              <a:buFontTx/>
              <a:buChar char="•"/>
              <a:defRPr/>
            </a:pPr>
            <a:r>
              <a:rPr lang="ar-SA" sz="3000" b="1" dirty="0" smtClean="0">
                <a:effectLst>
                  <a:outerShdw blurRad="38100" dist="38100" dir="2700000" algn="tl">
                    <a:srgbClr val="000000"/>
                  </a:outerShdw>
                </a:effectLst>
                <a:latin typeface="+mn-lt"/>
                <a:cs typeface="+mn-cs"/>
              </a:rPr>
              <a:t>سيستم هاي سرريزآب كاسه استخر</a:t>
            </a:r>
            <a:r>
              <a:rPr lang="en-US" sz="3000" b="1" dirty="0" smtClean="0">
                <a:effectLst>
                  <a:outerShdw blurRad="38100" dist="38100" dir="2700000" algn="tl">
                    <a:srgbClr val="000000"/>
                  </a:outerShdw>
                </a:effectLst>
                <a:latin typeface="+mn-lt"/>
                <a:cs typeface="+mn-cs"/>
              </a:rPr>
              <a:t> </a:t>
            </a:r>
            <a:r>
              <a:rPr lang="fa-IR" sz="3000" b="1" dirty="0" smtClean="0">
                <a:effectLst>
                  <a:outerShdw blurRad="38100" dist="38100" dir="2700000" algn="tl">
                    <a:srgbClr val="000000"/>
                  </a:outerShdw>
                </a:effectLst>
                <a:latin typeface="+mn-lt"/>
                <a:cs typeface="+mn-cs"/>
              </a:rPr>
              <a:t>:</a:t>
            </a: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defRPr/>
            </a:pPr>
            <a:endParaRPr lang="fa-IR" sz="3000"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defRPr/>
            </a:pPr>
            <a:r>
              <a:rPr lang="ar-SA" sz="3000" dirty="0" smtClean="0">
                <a:effectLst>
                  <a:outerShdw blurRad="38100" dist="38100" dir="2700000" algn="tl">
                    <a:srgbClr val="000000"/>
                  </a:outerShdw>
                </a:effectLst>
                <a:latin typeface="+mn-lt"/>
                <a:cs typeface="+mn-cs"/>
              </a:rPr>
              <a:t>از </a:t>
            </a:r>
            <a:r>
              <a:rPr lang="ar-SA" sz="3000" dirty="0">
                <a:effectLst>
                  <a:outerShdw blurRad="38100" dist="38100" dir="2700000" algn="tl">
                    <a:srgbClr val="000000"/>
                  </a:outerShdw>
                </a:effectLst>
                <a:latin typeface="+mn-lt"/>
                <a:cs typeface="+mn-cs"/>
              </a:rPr>
              <a:t>اهداف مهم تعبيه سرريز آب استخر جمع </a:t>
            </a:r>
            <a:r>
              <a:rPr lang="ar-SA" sz="3000" dirty="0" smtClean="0">
                <a:effectLst>
                  <a:outerShdw blurRad="38100" dist="38100" dir="2700000" algn="tl">
                    <a:srgbClr val="000000"/>
                  </a:outerShdw>
                </a:effectLst>
                <a:latin typeface="+mn-lt"/>
                <a:cs typeface="+mn-cs"/>
              </a:rPr>
              <a:t>آوري</a:t>
            </a:r>
            <a:r>
              <a:rPr lang="ar-SA" sz="3000" dirty="0">
                <a:effectLst>
                  <a:outerShdw blurRad="38100" dist="38100" dir="2700000" algn="tl">
                    <a:srgbClr val="000000"/>
                  </a:outerShdw>
                </a:effectLst>
                <a:latin typeface="+mn-lt"/>
                <a:cs typeface="+mn-cs"/>
              </a:rPr>
              <a:t> مداوم اجسام معلق و نيز كف هاي ايجاد شده بر سطح آب مي باشد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همچنين حذف و يا كاهش قابل ملاحظه موج يا تلاطم ايجاد شده بر روي سطح آب از ديگراهداف اصلي تعبيه سرريزهاي آب مي باشد كه در تمامي سرريزهايي كه در اطراف كاسه استخر، طراحي وساخته مي شود بايد نكات مذكور مد نظر قرار داده شود</a:t>
            </a:r>
            <a:r>
              <a:rPr lang="en-US" sz="3000" dirty="0">
                <a:effectLst>
                  <a:outerShdw blurRad="38100" dist="38100" dir="2700000" algn="tl">
                    <a:srgbClr val="000000"/>
                  </a:outerShdw>
                </a:effectLst>
                <a:latin typeface="+mn-lt"/>
                <a:cs typeface="+mn-cs"/>
              </a:rPr>
              <a:t>. </a:t>
            </a:r>
            <a:endParaRPr lang="fa-IR" sz="3000" dirty="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defRPr/>
            </a:pPr>
            <a:r>
              <a:rPr lang="ar-SA" sz="3000" dirty="0">
                <a:effectLst>
                  <a:outerShdw blurRad="38100" dist="38100" dir="2700000" algn="tl">
                    <a:srgbClr val="000000"/>
                  </a:outerShdw>
                </a:effectLst>
                <a:latin typeface="+mn-lt"/>
                <a:cs typeface="+mn-cs"/>
              </a:rPr>
              <a:t>از نكات مهم ديگر كه در طراحي و ساخت سرريزهاي پيرامون استخر بايد حتماً مورد توجه قرار گيرد، نوع طراحي سرريز مي باشد كه به هيچ وجه نبايد دست يا پاي شناگران در آن گيركند</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85720" y="642918"/>
            <a:ext cx="8713788" cy="5392245"/>
          </a:xfrm>
          <a:prstGeom prst="rect">
            <a:avLst/>
          </a:prstGeom>
          <a:noFill/>
          <a:ln w="9525">
            <a:noFill/>
            <a:miter lim="800000"/>
            <a:headEnd/>
            <a:tailEnd/>
          </a:ln>
        </p:spPr>
        <p:txBody>
          <a:bodyPr anchor="ctr">
            <a:spAutoFit/>
          </a:bodyPr>
          <a:lstStyle/>
          <a:p>
            <a:pPr marL="342900" indent="-342900" algn="just">
              <a:spcBef>
                <a:spcPct val="20000"/>
              </a:spcBef>
              <a:buClr>
                <a:schemeClr val="hlink"/>
              </a:buClr>
              <a:buSzPct val="120000"/>
              <a:buChar char="•"/>
              <a:defRPr/>
            </a:pPr>
            <a:endParaRPr lang="fa-IR" sz="3000"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FontTx/>
              <a:buChar char="•"/>
              <a:defRPr/>
            </a:pPr>
            <a:r>
              <a:rPr lang="ar-SA" sz="3000" b="1" dirty="0" smtClean="0">
                <a:effectLst>
                  <a:outerShdw blurRad="38100" dist="38100" dir="2700000" algn="tl">
                    <a:srgbClr val="000000"/>
                  </a:outerShdw>
                </a:effectLst>
                <a:latin typeface="+mn-lt"/>
                <a:cs typeface="+mn-cs"/>
              </a:rPr>
              <a:t>سرريز توكار</a:t>
            </a:r>
            <a:r>
              <a:rPr lang="en-US" sz="3000" b="1" dirty="0" smtClean="0">
                <a:effectLst>
                  <a:outerShdw blurRad="38100" dist="38100" dir="2700000" algn="tl">
                    <a:srgbClr val="000000"/>
                  </a:outerShdw>
                </a:effectLst>
                <a:latin typeface="+mn-lt"/>
                <a:cs typeface="+mn-cs"/>
              </a:rPr>
              <a:t> :</a:t>
            </a:r>
          </a:p>
          <a:p>
            <a:pPr marL="342900" indent="-342900" algn="just">
              <a:spcBef>
                <a:spcPct val="20000"/>
              </a:spcBef>
              <a:buClr>
                <a:schemeClr val="hlink"/>
              </a:buClr>
              <a:buSzPct val="120000"/>
              <a:buChar char="•"/>
              <a:defRPr/>
            </a:pPr>
            <a:r>
              <a:rPr lang="ar-SA" sz="3000" dirty="0" smtClean="0">
                <a:effectLst>
                  <a:outerShdw blurRad="38100" dist="38100" dir="2700000" algn="tl">
                    <a:srgbClr val="000000"/>
                  </a:outerShdw>
                </a:effectLst>
                <a:latin typeface="+mn-lt"/>
                <a:cs typeface="+mn-cs"/>
              </a:rPr>
              <a:t>سرريزهاي </a:t>
            </a:r>
            <a:r>
              <a:rPr lang="ar-SA" sz="3000" dirty="0">
                <a:effectLst>
                  <a:outerShdw blurRad="38100" dist="38100" dir="2700000" algn="tl">
                    <a:srgbClr val="000000"/>
                  </a:outerShdw>
                </a:effectLst>
                <a:latin typeface="+mn-lt"/>
                <a:cs typeface="+mn-cs"/>
              </a:rPr>
              <a:t>توكار مشابه شكل</a:t>
            </a:r>
            <a:r>
              <a:rPr lang="en-US" sz="3000" dirty="0">
                <a:effectLst>
                  <a:outerShdw blurRad="38100" dist="38100" dir="2700000" algn="tl">
                    <a:srgbClr val="000000"/>
                  </a:outerShdw>
                </a:effectLst>
                <a:latin typeface="+mn-lt"/>
                <a:cs typeface="+mn-cs"/>
              </a:rPr>
              <a:t> 5 </a:t>
            </a:r>
            <a:r>
              <a:rPr lang="ar-SA" sz="3000" dirty="0">
                <a:effectLst>
                  <a:outerShdw blurRad="38100" dist="38100" dir="2700000" algn="tl">
                    <a:srgbClr val="000000"/>
                  </a:outerShdw>
                </a:effectLst>
                <a:latin typeface="+mn-lt"/>
                <a:cs typeface="+mn-cs"/>
              </a:rPr>
              <a:t>طراحي و به صورت درجا و معمولاً از بتن، دور تا دور كاسه استخر اجرامي شود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 طراحي اين نوع سرريزها، براي راحتي و ايمني شناگران توصيه مي شود كه فاصله لبه استخر تاسطح</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آب به حداقل ممكن كاهش يابد، از اين رو، عرض و عمق كانال سرريز بايد به بيشترين اندازه ممكن</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افزايش يابد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اجراي چنين سرريزي نياز به نظارت و دقت بيشتر و مستلزم هزينه نسبتاً زيادي خواهد بودايجاد سطح آب ساكن و بدون موج در استخرهاي مسابقه از اهميت بسياري برخوردار است</a:t>
            </a:r>
            <a:r>
              <a:rPr lang="en-US" sz="3000" dirty="0">
                <a:effectLst>
                  <a:outerShdw blurRad="38100" dist="38100" dir="2700000" algn="tl">
                    <a:srgbClr val="000000"/>
                  </a:outerShdw>
                </a:effectLst>
                <a:latin typeface="+mn-lt"/>
                <a:cs typeface="+mn-cs"/>
              </a:rPr>
              <a:t>.</a:t>
            </a:r>
          </a:p>
          <a:p>
            <a:pPr algn="just" rtl="0" eaLnBrk="0" hangingPunct="0"/>
            <a:endParaRPr lang="en-US" sz="3000"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srcRect/>
          <a:stretch>
            <a:fillRect/>
          </a:stretch>
        </p:blipFill>
        <p:spPr bwMode="auto">
          <a:xfrm>
            <a:off x="1198041" y="769957"/>
            <a:ext cx="6302918" cy="2759503"/>
          </a:xfrm>
          <a:prstGeom prst="rect">
            <a:avLst/>
          </a:prstGeom>
          <a:noFill/>
          <a:ln w="9525">
            <a:noFill/>
            <a:miter lim="800000"/>
            <a:headEnd/>
            <a:tailEnd/>
          </a:ln>
        </p:spPr>
      </p:pic>
      <p:pic>
        <p:nvPicPr>
          <p:cNvPr id="26627" name="Picture 8"/>
          <p:cNvPicPr>
            <a:picLocks noChangeAspect="1" noChangeArrowheads="1"/>
          </p:cNvPicPr>
          <p:nvPr/>
        </p:nvPicPr>
        <p:blipFill>
          <a:blip r:embed="rId3"/>
          <a:srcRect/>
          <a:stretch>
            <a:fillRect/>
          </a:stretch>
        </p:blipFill>
        <p:spPr bwMode="auto">
          <a:xfrm>
            <a:off x="1689026" y="3335357"/>
            <a:ext cx="5811932" cy="3094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476250"/>
            <a:ext cx="8229600" cy="5543550"/>
          </a:xfrm>
        </p:spPr>
        <p:txBody>
          <a:bodyPr/>
          <a:lstStyle/>
          <a:p>
            <a:pPr algn="just">
              <a:defRPr/>
            </a:pPr>
            <a:r>
              <a:rPr lang="ar-SA" sz="3000" dirty="0" smtClean="0"/>
              <a:t>در استخرهايي كه در آنها سرريزهايي از نوع سرريز توكار نصب مي گردد، مطابق شكل</a:t>
            </a:r>
            <a:r>
              <a:rPr lang="en-US" sz="3000" dirty="0" smtClean="0"/>
              <a:t> 6 </a:t>
            </a:r>
            <a:r>
              <a:rPr lang="ar-SA" sz="3000" dirty="0" smtClean="0"/>
              <a:t>بايد علاوه بركانال انتقال سرريز آب استخر به سيستم تصفيه، يك كانال ديگر نيز در حاشيه و كنار لبه استخر با درپوش</a:t>
            </a:r>
            <a:r>
              <a:rPr lang="en-US" sz="3000" dirty="0" smtClean="0"/>
              <a:t> </a:t>
            </a:r>
            <a:r>
              <a:rPr lang="ar-SA" sz="3000" dirty="0" smtClean="0"/>
              <a:t>پلاستيكي مناسب ايجاد نمود تا آب هاي ناشي از خروج شناگران و يا شيرجه آنها و نيز آب حاصل ازشستشوي حاشيه استخر از طريق آن وارد سيستم تصفيه شده تا از ورود مجدد آب به داخل كاسه استخرجلوگيري گردد</a:t>
            </a:r>
            <a:r>
              <a:rPr lang="en-US" sz="3000" dirty="0" smtClean="0"/>
              <a:t>.</a:t>
            </a:r>
            <a:r>
              <a:rPr lang="ar-SA" sz="3000" dirty="0" smtClean="0"/>
              <a:t> </a:t>
            </a:r>
            <a:endParaRPr lang="en-US" sz="3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type="body" idx="1"/>
          </p:nvPr>
        </p:nvPicPr>
        <p:blipFill>
          <a:blip r:embed="rId2"/>
          <a:srcRect/>
          <a:stretch>
            <a:fillRect/>
          </a:stretch>
        </p:blipFill>
        <p:spPr>
          <a:xfrm>
            <a:off x="1357290" y="527068"/>
            <a:ext cx="6624638" cy="2470150"/>
          </a:xfrm>
          <a:noFill/>
        </p:spPr>
      </p:pic>
      <p:pic>
        <p:nvPicPr>
          <p:cNvPr id="28675" name="Picture 5"/>
          <p:cNvPicPr>
            <a:picLocks noChangeAspect="1" noChangeArrowheads="1"/>
          </p:cNvPicPr>
          <p:nvPr/>
        </p:nvPicPr>
        <p:blipFill>
          <a:blip r:embed="rId3"/>
          <a:srcRect/>
          <a:stretch>
            <a:fillRect/>
          </a:stretch>
        </p:blipFill>
        <p:spPr bwMode="auto">
          <a:xfrm>
            <a:off x="1357290" y="2974993"/>
            <a:ext cx="6624638"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500034" y="1428736"/>
            <a:ext cx="8245475" cy="3447098"/>
          </a:xfrm>
          <a:prstGeom prst="rect">
            <a:avLst/>
          </a:prstGeom>
          <a:noFill/>
          <a:ln w="9525">
            <a:noFill/>
            <a:miter lim="800000"/>
            <a:headEnd/>
            <a:tailEnd/>
          </a:ln>
        </p:spPr>
        <p:txBody>
          <a:bodyPr anchor="ctr">
            <a:spAutoFit/>
          </a:bodyPr>
          <a:lstStyle/>
          <a:p>
            <a:pPr marL="342900" indent="-342900" algn="just">
              <a:spcBef>
                <a:spcPct val="20000"/>
              </a:spcBef>
              <a:buClr>
                <a:schemeClr val="hlink"/>
              </a:buClr>
              <a:buSzPct val="120000"/>
              <a:buFontTx/>
              <a:buChar char="•"/>
            </a:pPr>
            <a:r>
              <a:rPr lang="ar-SA" sz="3000" b="1" dirty="0" smtClean="0">
                <a:effectLst>
                  <a:outerShdw blurRad="38100" dist="38100" dir="2700000" algn="tl">
                    <a:srgbClr val="000000"/>
                  </a:outerShdw>
                </a:effectLst>
                <a:latin typeface="+mn-lt"/>
                <a:cs typeface="+mn-cs"/>
              </a:rPr>
              <a:t> سيستم سرريز</a:t>
            </a:r>
            <a:r>
              <a:rPr lang="fa-IR" sz="3000" b="1" dirty="0" smtClean="0">
                <a:effectLst>
                  <a:outerShdw blurRad="38100" dist="38100" dir="2700000" algn="tl">
                    <a:srgbClr val="000000"/>
                  </a:outerShdw>
                </a:effectLst>
                <a:latin typeface="+mn-lt"/>
                <a:cs typeface="+mn-cs"/>
              </a:rPr>
              <a:t>هم سطح:</a:t>
            </a:r>
            <a:r>
              <a:rPr lang="ar-SA" sz="3000" b="1" dirty="0" smtClean="0">
                <a:effectLst>
                  <a:outerShdw blurRad="38100" dist="38100" dir="2700000" algn="tl">
                    <a:srgbClr val="000000"/>
                  </a:outerShdw>
                </a:effectLst>
                <a:latin typeface="+mn-lt"/>
                <a:cs typeface="+mn-cs"/>
              </a:rPr>
              <a:t> </a:t>
            </a: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سيستم </a:t>
            </a:r>
            <a:r>
              <a:rPr lang="ar-SA" sz="3000" dirty="0">
                <a:effectLst>
                  <a:outerShdw blurRad="38100" dist="38100" dir="2700000" algn="tl">
                    <a:srgbClr val="000000"/>
                  </a:outerShdw>
                </a:effectLst>
                <a:latin typeface="+mn-lt"/>
                <a:cs typeface="+mn-cs"/>
              </a:rPr>
              <a:t>سرريز هم سطح كه مشابه شكل</a:t>
            </a:r>
            <a:r>
              <a:rPr lang="en-US" sz="3000" dirty="0">
                <a:effectLst>
                  <a:outerShdw blurRad="38100" dist="38100" dir="2700000" algn="tl">
                    <a:srgbClr val="000000"/>
                  </a:outerShdw>
                </a:effectLst>
                <a:latin typeface="+mn-lt"/>
                <a:cs typeface="+mn-cs"/>
              </a:rPr>
              <a:t> 7 </a:t>
            </a:r>
            <a:r>
              <a:rPr lang="ar-SA" sz="3000" dirty="0">
                <a:effectLst>
                  <a:outerShdw blurRad="38100" dist="38100" dir="2700000" algn="tl">
                    <a:srgbClr val="000000"/>
                  </a:outerShdw>
                </a:effectLst>
                <a:latin typeface="+mn-lt"/>
                <a:cs typeface="+mn-cs"/>
              </a:rPr>
              <a:t>طراحي مي شود ابتدا در استخرهاي تفريحي و آموزشي مورداستفاده قرار مي گرفت در صورتي كه در حال حاضر با استفاده از سيستم هاي بارزسازي خط پايان اين نوع استخرها ضمن اينكه مناسب آموزش، تمرين و تفريح شناگران ميباشد، برگزاري مسابقات در آن نيز به نحوبسيار مطلوبي امكان پذير شده است</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type="body" idx="1"/>
          </p:nvPr>
        </p:nvPicPr>
        <p:blipFill>
          <a:blip r:embed="rId2"/>
          <a:srcRect/>
          <a:stretch>
            <a:fillRect/>
          </a:stretch>
        </p:blipFill>
        <p:spPr>
          <a:xfrm>
            <a:off x="900113" y="455631"/>
            <a:ext cx="7632700" cy="2806700"/>
          </a:xfrm>
          <a:noFill/>
        </p:spPr>
      </p:pic>
      <p:pic>
        <p:nvPicPr>
          <p:cNvPr id="30723" name="Picture 5"/>
          <p:cNvPicPr>
            <a:picLocks noChangeAspect="1" noChangeArrowheads="1"/>
          </p:cNvPicPr>
          <p:nvPr/>
        </p:nvPicPr>
        <p:blipFill>
          <a:blip r:embed="rId3"/>
          <a:srcRect/>
          <a:stretch>
            <a:fillRect/>
          </a:stretch>
        </p:blipFill>
        <p:spPr bwMode="auto">
          <a:xfrm>
            <a:off x="900113" y="3190894"/>
            <a:ext cx="76327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549275"/>
            <a:ext cx="8229600" cy="5470525"/>
          </a:xfrm>
        </p:spPr>
        <p:txBody>
          <a:bodyPr/>
          <a:lstStyle/>
          <a:p>
            <a:pPr algn="just">
              <a:defRPr/>
            </a:pPr>
            <a:r>
              <a:rPr lang="ar-SA" sz="3000" dirty="0" smtClean="0"/>
              <a:t>سيستم سرريز هم سطح با كانال سرتاسري و پر ظرفيت، جذب موج و تلاطم آب استخر را به راحتيامكان پذير ميكند، كه از امتيازات مهم اين سيستم بايد به حساب آور</a:t>
            </a:r>
            <a:r>
              <a:rPr lang="fa-IR" sz="3000" dirty="0" smtClean="0"/>
              <a:t>د</a:t>
            </a:r>
            <a:r>
              <a:rPr lang="en-US" sz="3000" dirty="0" smtClean="0"/>
              <a:t>.</a:t>
            </a:r>
          </a:p>
          <a:p>
            <a:pPr algn="just">
              <a:defRPr/>
            </a:pPr>
            <a:endParaRPr lang="en-US" sz="3000" dirty="0" smtClean="0"/>
          </a:p>
          <a:p>
            <a:pPr algn="just">
              <a:defRPr/>
            </a:pPr>
            <a:endParaRPr lang="fa-IR" sz="3000" dirty="0" smtClean="0"/>
          </a:p>
          <a:p>
            <a:pPr algn="just">
              <a:defRPr/>
            </a:pPr>
            <a:r>
              <a:rPr lang="ar-SA" sz="3000" dirty="0" smtClean="0"/>
              <a:t>سيستم سرريز هم سطح مناسب  استخرهاي سرپوشيده مي باشد</a:t>
            </a:r>
            <a:r>
              <a:rPr lang="en-US" sz="3000" dirty="0" smtClean="0"/>
              <a:t>.</a:t>
            </a:r>
            <a:r>
              <a:rPr lang="ar-SA" sz="3000" dirty="0" smtClean="0"/>
              <a:t> از طرف ديگر توسط اين سيستم امكان جمع آوري آب هاي سطحي حاشيه استخر نيز به راحتي وجود داشته و از برگشت آن به كاسه استخر جلوگيري مي شود</a:t>
            </a:r>
            <a:r>
              <a:rPr lang="fa-IR" sz="3000" dirty="0" smtClean="0"/>
              <a:t>.</a:t>
            </a:r>
            <a:endParaRPr lang="en-US" sz="3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357166"/>
            <a:ext cx="8229600" cy="6143668"/>
          </a:xfrm>
        </p:spPr>
        <p:txBody>
          <a:bodyPr/>
          <a:lstStyle/>
          <a:p>
            <a:pPr algn="just">
              <a:lnSpc>
                <a:spcPct val="90000"/>
              </a:lnSpc>
              <a:defRPr/>
            </a:pPr>
            <a:r>
              <a:rPr lang="ar-SA" sz="3000" b="1" dirty="0" smtClean="0"/>
              <a:t>سرريزهاي </a:t>
            </a:r>
            <a:r>
              <a:rPr lang="fa-IR" sz="3000" b="1" dirty="0" smtClean="0"/>
              <a:t>نقطه ای(</a:t>
            </a:r>
            <a:r>
              <a:rPr lang="ar-SA" sz="3000" b="1" dirty="0" smtClean="0"/>
              <a:t>كف گير</a:t>
            </a:r>
            <a:r>
              <a:rPr lang="fa-IR" sz="3000" b="1" dirty="0" smtClean="0"/>
              <a:t>)</a:t>
            </a:r>
            <a:r>
              <a:rPr lang="en-US" sz="3000" b="1" dirty="0" smtClean="0"/>
              <a:t>:</a:t>
            </a:r>
            <a:r>
              <a:rPr lang="ar-SA" sz="3000" dirty="0" smtClean="0"/>
              <a:t>معمولاً در استخرهاي كوچك و ياخانگي به صورت مستقل كار گذاشته مي شوداين نوع سرريزها ويژگي جذب موج ندارد و داراي ظرفيت</a:t>
            </a:r>
            <a:r>
              <a:rPr lang="fa-IR" sz="3000" dirty="0" smtClean="0"/>
              <a:t> </a:t>
            </a:r>
            <a:r>
              <a:rPr lang="ar-SA" sz="3000" dirty="0" smtClean="0"/>
              <a:t>محدود ميباشد</a:t>
            </a:r>
            <a:r>
              <a:rPr lang="fa-IR" sz="3000" dirty="0" smtClean="0"/>
              <a:t>.</a:t>
            </a:r>
          </a:p>
          <a:p>
            <a:pPr algn="just">
              <a:lnSpc>
                <a:spcPct val="90000"/>
              </a:lnSpc>
              <a:defRPr/>
            </a:pPr>
            <a:endParaRPr lang="fa-IR" sz="3000" dirty="0" smtClean="0"/>
          </a:p>
          <a:p>
            <a:pPr algn="just">
              <a:lnSpc>
                <a:spcPct val="90000"/>
              </a:lnSpc>
              <a:defRPr/>
            </a:pPr>
            <a:r>
              <a:rPr lang="ar-SA" sz="3000" b="1" dirty="0" smtClean="0"/>
              <a:t>تعداد كف گيرها</a:t>
            </a:r>
            <a:r>
              <a:rPr lang="fa-IR" sz="3000" b="1" dirty="0" smtClean="0"/>
              <a:t>:</a:t>
            </a:r>
            <a:r>
              <a:rPr lang="ar-SA" sz="3000" b="1" dirty="0" smtClean="0"/>
              <a:t> </a:t>
            </a:r>
            <a:r>
              <a:rPr lang="ar-SA" sz="3000" dirty="0" smtClean="0"/>
              <a:t>در استخرهايي كه از سر ريز هاي نقطه اي يا كف گيرها استفاده مي شود، به ا زاء هر</a:t>
            </a:r>
            <a:r>
              <a:rPr lang="en-US" sz="3000" dirty="0" smtClean="0"/>
              <a:t> 36 </a:t>
            </a:r>
            <a:r>
              <a:rPr lang="ar-SA" sz="3000" dirty="0" smtClean="0"/>
              <a:t>متر مربع يك كف گير مورد نياز است</a:t>
            </a:r>
            <a:r>
              <a:rPr lang="en-US" sz="3000" dirty="0" smtClean="0"/>
              <a:t> . </a:t>
            </a:r>
            <a:r>
              <a:rPr lang="ar-SA" sz="3000" dirty="0" smtClean="0"/>
              <a:t>گاهي اوقات ممكن است به تناسب نوع طراحي استخر و يا نحوه استفاده از آن به يك كف گير اضافي به منظور انجام مطلوب عمليات كف گيري نياز باش</a:t>
            </a:r>
            <a:r>
              <a:rPr lang="fa-IR" sz="3000" dirty="0" smtClean="0"/>
              <a:t>د</a:t>
            </a:r>
          </a:p>
          <a:p>
            <a:pPr algn="just">
              <a:lnSpc>
                <a:spcPct val="90000"/>
              </a:lnSpc>
              <a:defRPr/>
            </a:pPr>
            <a:endParaRPr lang="en-US" sz="3000" dirty="0" smtClean="0"/>
          </a:p>
          <a:p>
            <a:pPr algn="just">
              <a:lnSpc>
                <a:spcPct val="90000"/>
              </a:lnSpc>
              <a:defRPr/>
            </a:pPr>
            <a:r>
              <a:rPr lang="en-US" sz="3000" dirty="0" smtClean="0"/>
              <a:t> </a:t>
            </a:r>
            <a:r>
              <a:rPr lang="ar-SA" sz="3000" dirty="0" smtClean="0"/>
              <a:t>كف گيرها بايد در محلي قرار داده شود كه بطور موثري تمامي سطح آب را بدون تداخل و يا حداقل گردش، كف زدايي كند</a:t>
            </a:r>
            <a:r>
              <a:rPr lang="fa-IR" sz="3000" dirty="0" smtClean="0"/>
              <a:t>.</a:t>
            </a:r>
            <a:endParaRPr lang="en-US" sz="3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549275"/>
            <a:ext cx="8229600" cy="5470525"/>
          </a:xfrm>
        </p:spPr>
        <p:txBody>
          <a:bodyPr/>
          <a:lstStyle/>
          <a:p>
            <a:pPr algn="just">
              <a:defRPr/>
            </a:pPr>
            <a:r>
              <a:rPr lang="ar-SA" sz="3000" dirty="0" smtClean="0"/>
              <a:t>استخرها ممكن است يك منظوره</a:t>
            </a:r>
            <a:r>
              <a:rPr lang="en-US" sz="3000" dirty="0" smtClean="0"/>
              <a:t> </a:t>
            </a:r>
            <a:r>
              <a:rPr lang="ar-SA" sz="3000" dirty="0" smtClean="0"/>
              <a:t>ويژه يك نوع فعاليت</a:t>
            </a:r>
            <a:r>
              <a:rPr lang="en-US" sz="3000" dirty="0" smtClean="0"/>
              <a:t> </a:t>
            </a:r>
            <a:r>
              <a:rPr lang="ar-SA" sz="3000" dirty="0" smtClean="0"/>
              <a:t>ويا چند منظوره كه امكان فعاليتهاي مختلف را فراهم مي كند، در نظر گرفته شود</a:t>
            </a:r>
            <a:r>
              <a:rPr lang="en-US" sz="3000" dirty="0" smtClean="0"/>
              <a:t>. </a:t>
            </a:r>
            <a:r>
              <a:rPr lang="ar-SA" sz="3000" dirty="0" smtClean="0"/>
              <a:t>استخرها همچنين ممكن است به</a:t>
            </a:r>
            <a:r>
              <a:rPr lang="en-US" sz="3000" dirty="0" smtClean="0"/>
              <a:t> </a:t>
            </a:r>
            <a:r>
              <a:rPr lang="ar-SA" sz="3000" dirty="0" smtClean="0"/>
              <a:t>صورت مجموعه پيوسته وناپيوسته طراحي شود به گونه اي كه استخرهاي پيوسته در شكل هايي مانند</a:t>
            </a:r>
            <a:r>
              <a:rPr lang="en-US" sz="3000" dirty="0" smtClean="0"/>
              <a:t> T </a:t>
            </a:r>
            <a:r>
              <a:rPr lang="ar-SA" sz="3000" dirty="0" smtClean="0"/>
              <a:t>و </a:t>
            </a:r>
            <a:r>
              <a:rPr lang="en-US" sz="3000" dirty="0" smtClean="0"/>
              <a:t>z </a:t>
            </a:r>
            <a:r>
              <a:rPr lang="ar-SA" sz="3000" dirty="0" smtClean="0"/>
              <a:t>و </a:t>
            </a:r>
            <a:r>
              <a:rPr lang="en-US" sz="3000" dirty="0" smtClean="0"/>
              <a:t>L</a:t>
            </a:r>
            <a:r>
              <a:rPr lang="ar-SA" sz="3000" dirty="0" smtClean="0"/>
              <a:t> و يا مشابه و استخرهاي ناپيوسته به صورت مجموعه اي از چند استخر يك منظوره در جوارهم در نظر گرفته مي شود</a:t>
            </a:r>
            <a:r>
              <a:rPr lang="en-US" sz="3000" dirty="0" smtClean="0"/>
              <a:t>.</a:t>
            </a:r>
            <a:r>
              <a:rPr lang="ar-SA" sz="3000" dirty="0" smtClean="0"/>
              <a:t> </a:t>
            </a:r>
            <a:endParaRPr lang="en-US" sz="30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type="body" idx="1"/>
          </p:nvPr>
        </p:nvPicPr>
        <p:blipFill>
          <a:blip r:embed="rId2"/>
          <a:srcRect/>
          <a:stretch>
            <a:fillRect/>
          </a:stretch>
        </p:blipFill>
        <p:spPr>
          <a:xfrm>
            <a:off x="1116013" y="908050"/>
            <a:ext cx="7127875" cy="561657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8" descr="18005_2619_693"/>
          <p:cNvPicPr>
            <a:picLocks noChangeAspect="1" noChangeArrowheads="1"/>
          </p:cNvPicPr>
          <p:nvPr/>
        </p:nvPicPr>
        <p:blipFill>
          <a:blip r:embed="rId2"/>
          <a:srcRect/>
          <a:stretch>
            <a:fillRect/>
          </a:stretch>
        </p:blipFill>
        <p:spPr bwMode="auto">
          <a:xfrm>
            <a:off x="1116013" y="2928934"/>
            <a:ext cx="7127875" cy="3929066"/>
          </a:xfrm>
          <a:prstGeom prst="rect">
            <a:avLst/>
          </a:prstGeom>
          <a:noFill/>
          <a:ln w="9525">
            <a:noFill/>
            <a:miter lim="800000"/>
            <a:headEnd/>
            <a:tailEnd/>
          </a:ln>
        </p:spPr>
      </p:pic>
      <p:sp>
        <p:nvSpPr>
          <p:cNvPr id="34819" name="Rectangle 5"/>
          <p:cNvSpPr>
            <a:spLocks noChangeArrowheads="1"/>
          </p:cNvSpPr>
          <p:nvPr/>
        </p:nvSpPr>
        <p:spPr bwMode="auto">
          <a:xfrm>
            <a:off x="285721" y="-71462"/>
            <a:ext cx="8786874" cy="3447098"/>
          </a:xfrm>
          <a:prstGeom prst="rect">
            <a:avLst/>
          </a:prstGeom>
          <a:noFill/>
          <a:ln w="9525">
            <a:noFill/>
            <a:miter lim="800000"/>
            <a:headEnd/>
            <a:tailEnd/>
          </a:ln>
        </p:spPr>
        <p:txBody>
          <a:bodyPr wrap="square" anchor="ctr">
            <a:spAutoFit/>
          </a:bodyPr>
          <a:lstStyle/>
          <a:p>
            <a:pPr marL="342900" indent="-342900" algn="just">
              <a:spcBef>
                <a:spcPct val="20000"/>
              </a:spcBef>
              <a:buClr>
                <a:schemeClr val="hlink"/>
              </a:buClr>
              <a:buSzPct val="120000"/>
              <a:buFontTx/>
              <a:buChar char="•"/>
            </a:pPr>
            <a:r>
              <a:rPr lang="ar-SA" sz="3000" b="1" dirty="0" smtClean="0">
                <a:effectLst>
                  <a:outerShdw blurRad="38100" dist="38100" dir="2700000" algn="tl">
                    <a:srgbClr val="000000"/>
                  </a:outerShdw>
                </a:effectLst>
                <a:latin typeface="+mn-lt"/>
                <a:cs typeface="+mn-cs"/>
              </a:rPr>
              <a:t>حاشيه</a:t>
            </a:r>
            <a:r>
              <a:rPr lang="en-US" sz="3000" b="1" dirty="0" smtClean="0">
                <a:effectLst>
                  <a:outerShdw blurRad="38100" dist="38100" dir="2700000" algn="tl">
                    <a:srgbClr val="000000"/>
                  </a:outerShdw>
                </a:effectLst>
                <a:latin typeface="+mn-lt"/>
                <a:cs typeface="+mn-cs"/>
              </a:rPr>
              <a:t>) </a:t>
            </a:r>
            <a:r>
              <a:rPr lang="ar-SA" sz="3000" b="1" dirty="0" smtClean="0">
                <a:effectLst>
                  <a:outerShdw blurRad="38100" dist="38100" dir="2700000" algn="tl">
                    <a:srgbClr val="000000"/>
                  </a:outerShdw>
                </a:effectLst>
                <a:latin typeface="+mn-lt"/>
                <a:cs typeface="+mn-cs"/>
              </a:rPr>
              <a:t>محوطه</a:t>
            </a:r>
            <a:r>
              <a:rPr lang="en-US" sz="3000" b="1" dirty="0" smtClean="0">
                <a:effectLst>
                  <a:outerShdw blurRad="38100" dist="38100" dir="2700000" algn="tl">
                    <a:srgbClr val="000000"/>
                  </a:outerShdw>
                </a:effectLst>
                <a:latin typeface="+mn-lt"/>
                <a:cs typeface="+mn-cs"/>
              </a:rPr>
              <a:t>( </a:t>
            </a:r>
            <a:r>
              <a:rPr lang="ar-SA" sz="3000" b="1" dirty="0" smtClean="0">
                <a:effectLst>
                  <a:outerShdw blurRad="38100" dist="38100" dir="2700000" algn="tl">
                    <a:srgbClr val="000000"/>
                  </a:outerShdw>
                </a:effectLst>
                <a:latin typeface="+mn-lt"/>
                <a:cs typeface="+mn-cs"/>
              </a:rPr>
              <a:t>استخر</a:t>
            </a:r>
            <a:r>
              <a:rPr lang="en-US" sz="3000" b="1" dirty="0" smtClean="0">
                <a:effectLst>
                  <a:outerShdw blurRad="38100" dist="38100" dir="2700000" algn="tl">
                    <a:srgbClr val="000000"/>
                  </a:outerShdw>
                </a:effectLst>
                <a:latin typeface="+mn-lt"/>
                <a:cs typeface="+mn-cs"/>
              </a:rPr>
              <a:t>:</a:t>
            </a:r>
            <a:r>
              <a:rPr lang="ar-SA" sz="3000" b="1" dirty="0" smtClean="0">
                <a:effectLst>
                  <a:outerShdw blurRad="38100" dist="38100" dir="2700000" algn="tl">
                    <a:srgbClr val="000000"/>
                  </a:outerShdw>
                </a:effectLst>
                <a:latin typeface="+mn-lt"/>
                <a:cs typeface="+mn-cs"/>
              </a:rPr>
              <a:t> </a:t>
            </a: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مساحت </a:t>
            </a:r>
            <a:r>
              <a:rPr lang="ar-SA" sz="3000" dirty="0">
                <a:effectLst>
                  <a:outerShdw blurRad="38100" dist="38100" dir="2700000" algn="tl">
                    <a:srgbClr val="000000"/>
                  </a:outerShdw>
                </a:effectLst>
                <a:latin typeface="+mn-lt"/>
                <a:cs typeface="+mn-cs"/>
              </a:rPr>
              <a:t>حاشيه استخرهاي روباز بيشتر از استخرهاي سرپوشيده است</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 استخرهاي روباز نسبت مساحت حاشيه به مساحت استخر از</a:t>
            </a:r>
            <a:r>
              <a:rPr lang="en-US" sz="3000" dirty="0">
                <a:effectLst>
                  <a:outerShdw blurRad="38100" dist="38100" dir="2700000" algn="tl">
                    <a:srgbClr val="000000"/>
                  </a:outerShdw>
                </a:effectLst>
                <a:latin typeface="+mn-lt"/>
                <a:cs typeface="+mn-cs"/>
              </a:rPr>
              <a:t> 3:1 </a:t>
            </a:r>
            <a:r>
              <a:rPr lang="ar-SA" sz="3000" dirty="0">
                <a:effectLst>
                  <a:outerShdw blurRad="38100" dist="38100" dir="2700000" algn="tl">
                    <a:srgbClr val="000000"/>
                  </a:outerShdw>
                </a:effectLst>
                <a:latin typeface="+mn-lt"/>
                <a:cs typeface="+mn-cs"/>
              </a:rPr>
              <a:t>تا</a:t>
            </a:r>
            <a:r>
              <a:rPr lang="en-US" sz="3000" dirty="0">
                <a:effectLst>
                  <a:outerShdw blurRad="38100" dist="38100" dir="2700000" algn="tl">
                    <a:srgbClr val="000000"/>
                  </a:outerShdw>
                </a:effectLst>
                <a:latin typeface="+mn-lt"/>
                <a:cs typeface="+mn-cs"/>
              </a:rPr>
              <a:t> 4:1 </a:t>
            </a:r>
            <a:r>
              <a:rPr lang="ar-SA" sz="3000" dirty="0">
                <a:effectLst>
                  <a:outerShdw blurRad="38100" dist="38100" dir="2700000" algn="tl">
                    <a:srgbClr val="000000"/>
                  </a:outerShdw>
                </a:effectLst>
                <a:latin typeface="+mn-lt"/>
                <a:cs typeface="+mn-cs"/>
              </a:rPr>
              <a:t>برحسب ميزان تراكم جمعيت شناگر تغيير مي كند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دراستخرهاي روباز حداقل عرض حاشيه</a:t>
            </a:r>
            <a:r>
              <a:rPr lang="en-US" sz="3000" dirty="0">
                <a:effectLst>
                  <a:outerShdw blurRad="38100" dist="38100" dir="2700000" algn="tl">
                    <a:srgbClr val="000000"/>
                  </a:outerShdw>
                </a:effectLst>
                <a:latin typeface="+mn-lt"/>
                <a:cs typeface="+mn-cs"/>
              </a:rPr>
              <a:t> 4 </a:t>
            </a:r>
            <a:r>
              <a:rPr lang="ar-SA" sz="3000" dirty="0">
                <a:effectLst>
                  <a:outerShdw blurRad="38100" dist="38100" dir="2700000" algn="tl">
                    <a:srgbClr val="000000"/>
                  </a:outerShdw>
                </a:effectLst>
                <a:latin typeface="+mn-lt"/>
                <a:cs typeface="+mn-cs"/>
              </a:rPr>
              <a:t>متر است كه در استخرهاي سرپوشيده اين مقدار تا</a:t>
            </a:r>
            <a:r>
              <a:rPr lang="en-US" sz="3000" dirty="0">
                <a:effectLst>
                  <a:outerShdw blurRad="38100" dist="38100" dir="2700000" algn="tl">
                    <a:srgbClr val="000000"/>
                  </a:outerShdw>
                </a:effectLst>
                <a:latin typeface="+mn-lt"/>
                <a:cs typeface="+mn-cs"/>
              </a:rPr>
              <a:t> 50 </a:t>
            </a:r>
            <a:r>
              <a:rPr lang="ar-SA" sz="3000" dirty="0">
                <a:effectLst>
                  <a:outerShdw blurRad="38100" dist="38100" dir="2700000" algn="tl">
                    <a:srgbClr val="000000"/>
                  </a:outerShdw>
                </a:effectLst>
                <a:latin typeface="+mn-lt"/>
                <a:cs typeface="+mn-cs"/>
              </a:rPr>
              <a:t>درصد قابل كاهش است يعني</a:t>
            </a:r>
            <a:r>
              <a:rPr lang="en-US" sz="3000" dirty="0">
                <a:effectLst>
                  <a:outerShdw blurRad="38100" dist="38100" dir="2700000" algn="tl">
                    <a:srgbClr val="000000"/>
                  </a:outerShdw>
                </a:effectLst>
                <a:latin typeface="+mn-lt"/>
                <a:cs typeface="+mn-cs"/>
              </a:rPr>
              <a:t> 2 </a:t>
            </a:r>
            <a:r>
              <a:rPr lang="ar-SA" sz="3000" dirty="0">
                <a:effectLst>
                  <a:outerShdw blurRad="38100" dist="38100" dir="2700000" algn="tl">
                    <a:srgbClr val="000000"/>
                  </a:outerShdw>
                </a:effectLst>
                <a:latin typeface="+mn-lt"/>
                <a:cs typeface="+mn-cs"/>
              </a:rPr>
              <a:t>متر</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755650" y="260350"/>
            <a:ext cx="8229600" cy="4114800"/>
          </a:xfrm>
        </p:spPr>
        <p:txBody>
          <a:bodyPr/>
          <a:lstStyle/>
          <a:p>
            <a:pPr algn="just">
              <a:defRPr/>
            </a:pPr>
            <a:r>
              <a:rPr lang="ar-SA" sz="3000" dirty="0" smtClean="0"/>
              <a:t>حاشيه استخرهاي روباز بايد آفتاب گير و مشرف به آب باشد</a:t>
            </a:r>
            <a:r>
              <a:rPr lang="en-US" sz="3000" dirty="0" smtClean="0"/>
              <a:t>. </a:t>
            </a:r>
            <a:r>
              <a:rPr lang="ar-SA" sz="3000" dirty="0" smtClean="0"/>
              <a:t>تخته شيرجه ها بايددر حاشيه استخر و در سمتي كه پشت به آفتاب قرار مي گيرد نصب شود و در پشت آنها بايد حداقل</a:t>
            </a:r>
            <a:r>
              <a:rPr lang="en-US" sz="3000" dirty="0" smtClean="0"/>
              <a:t> 2 </a:t>
            </a:r>
            <a:r>
              <a:rPr lang="ar-SA" sz="3000" dirty="0" smtClean="0"/>
              <a:t>و</a:t>
            </a:r>
            <a:r>
              <a:rPr lang="en-US" sz="3000" dirty="0" smtClean="0"/>
              <a:t>4</a:t>
            </a:r>
            <a:r>
              <a:rPr lang="ar-SA" sz="3000" dirty="0" smtClean="0"/>
              <a:t>متر فضا به ترتيب براي استخرهاي روباز و سرپوشيده در نظر گرفته شود</a:t>
            </a:r>
            <a:r>
              <a:rPr lang="en-US" sz="3000" dirty="0" smtClean="0"/>
              <a:t> .</a:t>
            </a:r>
          </a:p>
        </p:txBody>
      </p:sp>
      <p:pic>
        <p:nvPicPr>
          <p:cNvPr id="35843" name="Picture 4" descr="picture_pool_outdoor"/>
          <p:cNvPicPr>
            <a:picLocks noChangeAspect="1" noChangeArrowheads="1"/>
          </p:cNvPicPr>
          <p:nvPr/>
        </p:nvPicPr>
        <p:blipFill>
          <a:blip r:embed="rId2"/>
          <a:srcRect/>
          <a:stretch>
            <a:fillRect/>
          </a:stretch>
        </p:blipFill>
        <p:spPr bwMode="auto">
          <a:xfrm>
            <a:off x="714348" y="2708275"/>
            <a:ext cx="7889902"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body" idx="1"/>
          </p:nvPr>
        </p:nvSpPr>
        <p:spPr>
          <a:xfrm>
            <a:off x="611188" y="188913"/>
            <a:ext cx="8229600" cy="3455987"/>
          </a:xfrm>
        </p:spPr>
        <p:txBody>
          <a:bodyPr/>
          <a:lstStyle/>
          <a:p>
            <a:pPr algn="just" eaLnBrk="1" hangingPunct="1">
              <a:defRPr/>
            </a:pPr>
            <a:r>
              <a:rPr lang="ar-SA" sz="3000" dirty="0" smtClean="0"/>
              <a:t>در جايي كه سرسره نصب شده است، عرض حاشيه از پشت سرسره بايد حداقل</a:t>
            </a:r>
            <a:r>
              <a:rPr lang="en-US" sz="3000" dirty="0" smtClean="0"/>
              <a:t> 2</a:t>
            </a:r>
            <a:r>
              <a:rPr lang="ar-SA" sz="3000" dirty="0" smtClean="0"/>
              <a:t>متر باشد</a:t>
            </a:r>
            <a:r>
              <a:rPr lang="en-US" sz="3000" dirty="0" smtClean="0"/>
              <a:t>. </a:t>
            </a:r>
            <a:r>
              <a:rPr lang="ar-SA" sz="3000" dirty="0" smtClean="0"/>
              <a:t>در استخرهاي مسابقه</a:t>
            </a:r>
            <a:r>
              <a:rPr lang="en-US" sz="3000" dirty="0" smtClean="0"/>
              <a:t> </a:t>
            </a:r>
            <a:r>
              <a:rPr lang="ar-SA" sz="3000" dirty="0" smtClean="0"/>
              <a:t>ملي يا بين المللي</a:t>
            </a:r>
            <a:r>
              <a:rPr lang="en-US" sz="3000" dirty="0" smtClean="0"/>
              <a:t> </a:t>
            </a:r>
            <a:r>
              <a:rPr lang="ar-SA" sz="3000" dirty="0" smtClean="0"/>
              <a:t>به تناسب تجهيزات و ابعاد استخر ميزان حاشيه استخر بيشتر از مقادير فوق مي باشد، به طورمثال حداقل حاشيه پيشنهادي براي استخرهاي طراحي شده براي مسابقات بين المللي</a:t>
            </a:r>
            <a:r>
              <a:rPr lang="en-US" sz="3000" dirty="0" smtClean="0"/>
              <a:t> 4 </a:t>
            </a:r>
            <a:r>
              <a:rPr lang="ar-SA" sz="3000" dirty="0" smtClean="0"/>
              <a:t>تا</a:t>
            </a:r>
            <a:r>
              <a:rPr lang="en-US" sz="3000" dirty="0" smtClean="0"/>
              <a:t> 6 </a:t>
            </a:r>
            <a:r>
              <a:rPr lang="ar-SA" sz="3000" dirty="0" smtClean="0"/>
              <a:t>متر مي باشد</a:t>
            </a:r>
            <a:r>
              <a:rPr lang="en-US" sz="3000" dirty="0" smtClean="0"/>
              <a:t> .</a:t>
            </a:r>
          </a:p>
        </p:txBody>
      </p:sp>
      <p:pic>
        <p:nvPicPr>
          <p:cNvPr id="36867" name="Picture 6" descr="1273668860_amozesh_shena"/>
          <p:cNvPicPr>
            <a:picLocks noChangeAspect="1" noChangeArrowheads="1"/>
          </p:cNvPicPr>
          <p:nvPr/>
        </p:nvPicPr>
        <p:blipFill>
          <a:blip r:embed="rId2"/>
          <a:srcRect/>
          <a:stretch>
            <a:fillRect/>
          </a:stretch>
        </p:blipFill>
        <p:spPr bwMode="auto">
          <a:xfrm>
            <a:off x="1116013" y="3141663"/>
            <a:ext cx="7058025"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ChangeArrowheads="1"/>
          </p:cNvSpPr>
          <p:nvPr/>
        </p:nvSpPr>
        <p:spPr bwMode="auto">
          <a:xfrm>
            <a:off x="0" y="0"/>
            <a:ext cx="9144000" cy="6555641"/>
          </a:xfrm>
          <a:prstGeom prst="rect">
            <a:avLst/>
          </a:prstGeom>
          <a:noFill/>
          <a:ln w="9525">
            <a:noFill/>
            <a:miter lim="800000"/>
            <a:headEnd/>
            <a:tailEnd/>
          </a:ln>
        </p:spPr>
        <p:txBody>
          <a:bodyPr wrap="square" anchor="ctr">
            <a:spAutoFit/>
          </a:bodyPr>
          <a:lstStyle/>
          <a:p>
            <a:pPr marL="342900" indent="-342900" algn="just">
              <a:spcBef>
                <a:spcPct val="20000"/>
              </a:spcBef>
              <a:buClr>
                <a:schemeClr val="hlink"/>
              </a:buClr>
              <a:buSzPct val="120000"/>
              <a:buFontTx/>
              <a:buChar char="•"/>
            </a:pPr>
            <a:r>
              <a:rPr lang="ar-SA" sz="3000" b="1" dirty="0" smtClean="0">
                <a:effectLst>
                  <a:outerShdw blurRad="38100" dist="38100" dir="2700000" algn="tl">
                    <a:srgbClr val="000000"/>
                  </a:outerShdw>
                </a:effectLst>
                <a:latin typeface="+mn-lt"/>
                <a:cs typeface="+mn-cs"/>
              </a:rPr>
              <a:t>مجراي تخليه آب </a:t>
            </a:r>
            <a:r>
              <a:rPr lang="en-US" sz="3000" b="1" dirty="0" smtClean="0">
                <a:effectLst>
                  <a:outerShdw blurRad="38100" dist="38100" dir="2700000" algn="tl">
                    <a:srgbClr val="000000"/>
                  </a:outerShdw>
                </a:effectLst>
                <a:latin typeface="+mn-lt"/>
                <a:cs typeface="+mn-cs"/>
              </a:rPr>
              <a:t>:</a:t>
            </a:r>
            <a:endParaRPr lang="fa-IR"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pPr>
            <a:endParaRPr lang="en-US" sz="3000" b="1" dirty="0" smtClean="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مجراي </a:t>
            </a:r>
            <a:r>
              <a:rPr lang="ar-SA" sz="3000" dirty="0">
                <a:effectLst>
                  <a:outerShdw blurRad="38100" dist="38100" dir="2700000" algn="tl">
                    <a:srgbClr val="000000"/>
                  </a:outerShdw>
                </a:effectLst>
                <a:latin typeface="+mn-lt"/>
                <a:cs typeface="+mn-cs"/>
              </a:rPr>
              <a:t>تخليه آب حاشيه استخر بايد به گونه اي تعبيه شود كه هر مجرا يك مساحت </a:t>
            </a:r>
            <a:r>
              <a:rPr lang="en-US" sz="3000" dirty="0">
                <a:effectLst>
                  <a:outerShdw blurRad="38100" dist="38100" dir="2700000" algn="tl">
                    <a:srgbClr val="000000"/>
                  </a:outerShdw>
                </a:effectLst>
                <a:latin typeface="+mn-lt"/>
                <a:cs typeface="+mn-cs"/>
              </a:rPr>
              <a:t>237 </a:t>
            </a:r>
            <a:r>
              <a:rPr lang="ar-SA" sz="3000" dirty="0">
                <a:effectLst>
                  <a:outerShdw blurRad="38100" dist="38100" dir="2700000" algn="tl">
                    <a:srgbClr val="000000"/>
                  </a:outerShdw>
                </a:effectLst>
                <a:latin typeface="+mn-lt"/>
                <a:cs typeface="+mn-cs"/>
              </a:rPr>
              <a:t>را پوشش دهد و مجراها نبايد بيشتر از</a:t>
            </a:r>
            <a:r>
              <a:rPr lang="en-US" sz="3000" dirty="0">
                <a:effectLst>
                  <a:outerShdw blurRad="38100" dist="38100" dir="2700000" algn="tl">
                    <a:srgbClr val="000000"/>
                  </a:outerShdw>
                </a:effectLst>
                <a:latin typeface="+mn-lt"/>
                <a:cs typeface="+mn-cs"/>
              </a:rPr>
              <a:t> 8 </a:t>
            </a:r>
            <a:r>
              <a:rPr lang="ar-SA" sz="3000" dirty="0">
                <a:effectLst>
                  <a:outerShdw blurRad="38100" dist="38100" dir="2700000" algn="tl">
                    <a:srgbClr val="000000"/>
                  </a:outerShdw>
                </a:effectLst>
                <a:latin typeface="+mn-lt"/>
                <a:cs typeface="+mn-cs"/>
              </a:rPr>
              <a:t>متر از هم فاصله داشته باشند</a:t>
            </a:r>
            <a:r>
              <a:rPr lang="en-US" sz="3000" dirty="0">
                <a:effectLst>
                  <a:outerShdw blurRad="38100" dist="38100" dir="2700000" algn="tl">
                    <a:srgbClr val="000000"/>
                  </a:outerShdw>
                </a:effectLst>
                <a:latin typeface="+mn-lt"/>
                <a:cs typeface="+mn-cs"/>
              </a:rPr>
              <a:t>.</a:t>
            </a:r>
          </a:p>
          <a:p>
            <a:pPr marL="342900" indent="-342900" algn="just">
              <a:spcBef>
                <a:spcPct val="20000"/>
              </a:spcBef>
              <a:buClr>
                <a:schemeClr val="hlink"/>
              </a:buClr>
              <a:buSzPct val="120000"/>
              <a:buChar char="•"/>
            </a:pPr>
            <a:r>
              <a:rPr lang="ar-SA" sz="3000" dirty="0">
                <a:effectLst>
                  <a:outerShdw blurRad="38100" dist="38100" dir="2700000" algn="tl">
                    <a:srgbClr val="000000"/>
                  </a:outerShdw>
                </a:effectLst>
                <a:latin typeface="+mn-lt"/>
                <a:cs typeface="+mn-cs"/>
              </a:rPr>
              <a:t>مجراي خروج آب محوطه استخر با مجراي خروجي آب آشاميدني و يا سيستم گردش آب استخر نبايد به هم وصل باشند</a:t>
            </a:r>
            <a:r>
              <a:rPr lang="en-US" sz="3000" dirty="0">
                <a:effectLst>
                  <a:outerShdw blurRad="38100" dist="38100" dir="2700000" algn="tl">
                    <a:srgbClr val="000000"/>
                  </a:outerShdw>
                </a:effectLst>
                <a:latin typeface="+mn-lt"/>
                <a:cs typeface="+mn-cs"/>
              </a:rPr>
              <a:t>.</a:t>
            </a:r>
          </a:p>
          <a:p>
            <a:pPr marL="342900" indent="-342900" algn="just">
              <a:spcBef>
                <a:spcPct val="20000"/>
              </a:spcBef>
              <a:buClr>
                <a:schemeClr val="hlink"/>
              </a:buClr>
              <a:buSzPct val="120000"/>
              <a:buChar char="•"/>
            </a:pPr>
            <a:r>
              <a:rPr lang="ar-SA" sz="3000" dirty="0" smtClean="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در محوطه استخر بايد يك شيلنگ آب وجود داشته باشد تا بوسيله آن بتوان در صورت نياز اطراف استخر را شست</a:t>
            </a:r>
            <a:r>
              <a:rPr lang="en-US" sz="3000" dirty="0" smtClean="0">
                <a:effectLst>
                  <a:outerShdw blurRad="38100" dist="38100" dir="2700000" algn="tl">
                    <a:srgbClr val="000000"/>
                  </a:outerShdw>
                </a:effectLst>
                <a:latin typeface="+mn-lt"/>
                <a:cs typeface="+mn-cs"/>
              </a:rPr>
              <a:t>.</a:t>
            </a:r>
            <a:endParaRPr lang="en-US" sz="3000" dirty="0">
              <a:effectLst>
                <a:outerShdw blurRad="38100" dist="38100" dir="2700000" algn="tl">
                  <a:srgbClr val="000000"/>
                </a:outerShdw>
              </a:effectLst>
              <a:latin typeface="+mn-lt"/>
              <a:cs typeface="+mn-cs"/>
            </a:endParaRPr>
          </a:p>
          <a:p>
            <a:pPr marL="342900" indent="-342900" algn="just">
              <a:spcBef>
                <a:spcPct val="20000"/>
              </a:spcBef>
              <a:buClr>
                <a:schemeClr val="hlink"/>
              </a:buClr>
              <a:buSzPct val="120000"/>
              <a:buChar char="•"/>
            </a:pPr>
            <a:r>
              <a:rPr lang="ar-SA" sz="3000" dirty="0">
                <a:effectLst>
                  <a:outerShdw blurRad="38100" dist="38100" dir="2700000" algn="tl">
                    <a:srgbClr val="000000"/>
                  </a:outerShdw>
                </a:effectLst>
                <a:latin typeface="+mn-lt"/>
                <a:cs typeface="+mn-cs"/>
              </a:rPr>
              <a:t> حاشيه استخر نياز به شيب ملايم حدود</a:t>
            </a:r>
            <a:r>
              <a:rPr lang="en-US" sz="3000" dirty="0">
                <a:effectLst>
                  <a:outerShdw blurRad="38100" dist="38100" dir="2700000" algn="tl">
                    <a:srgbClr val="000000"/>
                  </a:outerShdw>
                </a:effectLst>
                <a:latin typeface="+mn-lt"/>
                <a:cs typeface="+mn-cs"/>
              </a:rPr>
              <a:t> 2 </a:t>
            </a:r>
            <a:r>
              <a:rPr lang="ar-SA" sz="3000" dirty="0">
                <a:effectLst>
                  <a:outerShdw blurRad="38100" dist="38100" dir="2700000" algn="tl">
                    <a:srgbClr val="000000"/>
                  </a:outerShdw>
                </a:effectLst>
                <a:latin typeface="+mn-lt"/>
                <a:cs typeface="+mn-cs"/>
              </a:rPr>
              <a:t>درصد به سمت خارج استخر دارد و پوشش نهايي آن بايد</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غير لغزنده و مناسب براي راه رفتن با پاي برهنه و مطابق با الزامات </a:t>
            </a:r>
            <a:r>
              <a:rPr lang="en-US" sz="3000" dirty="0">
                <a:effectLst>
                  <a:outerShdw blurRad="38100" dist="38100" dir="2700000" algn="tl">
                    <a:srgbClr val="000000"/>
                  </a:outerShdw>
                </a:effectLst>
                <a:latin typeface="+mn-lt"/>
                <a:cs typeface="+mn-cs"/>
              </a:rPr>
              <a:t>- </a:t>
            </a:r>
            <a:r>
              <a:rPr lang="ar-SA" sz="3000" dirty="0">
                <a:effectLst>
                  <a:outerShdw blurRad="38100" dist="38100" dir="2700000" algn="tl">
                    <a:srgbClr val="000000"/>
                  </a:outerShdw>
                </a:effectLst>
                <a:latin typeface="+mn-lt"/>
                <a:cs typeface="+mn-cs"/>
              </a:rPr>
              <a:t>استاندارد ملي ايران به شماره</a:t>
            </a:r>
            <a:r>
              <a:rPr lang="en-US" sz="3000" dirty="0">
                <a:effectLst>
                  <a:outerShdw blurRad="38100" dist="38100" dir="2700000" algn="tl">
                    <a:srgbClr val="000000"/>
                  </a:outerShdw>
                </a:effectLst>
                <a:latin typeface="+mn-lt"/>
                <a:cs typeface="+mn-cs"/>
              </a:rPr>
              <a:t> 111202 </a:t>
            </a:r>
            <a:r>
              <a:rPr lang="ar-SA" sz="3000" dirty="0">
                <a:effectLst>
                  <a:outerShdw blurRad="38100" dist="38100" dir="2700000" algn="tl">
                    <a:srgbClr val="000000"/>
                  </a:outerShdw>
                </a:effectLst>
                <a:latin typeface="+mn-lt"/>
                <a:cs typeface="+mn-cs"/>
              </a:rPr>
              <a:t>سال</a:t>
            </a:r>
            <a:r>
              <a:rPr lang="en-US" sz="3000" dirty="0">
                <a:effectLst>
                  <a:outerShdw blurRad="38100" dist="38100" dir="2700000" algn="tl">
                    <a:srgbClr val="000000"/>
                  </a:outerShdw>
                </a:effectLst>
                <a:latin typeface="+mn-lt"/>
                <a:cs typeface="+mn-cs"/>
              </a:rPr>
              <a:t> 1388 </a:t>
            </a:r>
            <a:r>
              <a:rPr lang="ar-SA" sz="3000" dirty="0">
                <a:effectLst>
                  <a:outerShdw blurRad="38100" dist="38100" dir="2700000" algn="tl">
                    <a:srgbClr val="000000"/>
                  </a:outerShdw>
                </a:effectLst>
                <a:latin typeface="+mn-lt"/>
                <a:cs typeface="+mn-cs"/>
              </a:rPr>
              <a:t>باشد</a:t>
            </a:r>
            <a:r>
              <a:rPr lang="en-US" sz="3000" dirty="0">
                <a:effectLst>
                  <a:outerShdw blurRad="38100" dist="38100" dir="2700000" algn="tl">
                    <a:srgbClr val="000000"/>
                  </a:outerShdw>
                </a:effectLst>
                <a:latin typeface="+mn-lt"/>
                <a:cs typeface="+mn-cs"/>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404813"/>
            <a:ext cx="8229600" cy="5614987"/>
          </a:xfrm>
        </p:spPr>
        <p:txBody>
          <a:bodyPr/>
          <a:lstStyle/>
          <a:p>
            <a:pPr algn="just">
              <a:defRPr/>
            </a:pPr>
            <a:r>
              <a:rPr lang="ar-SA" sz="3000" dirty="0" smtClean="0"/>
              <a:t>حاشيه استخرها بايد قابل شستشو با محلول هاي ضدعفوني كننده مجاز به طور روزانه باشد</a:t>
            </a:r>
            <a:r>
              <a:rPr lang="en-US" sz="3000" dirty="0" smtClean="0"/>
              <a:t>.</a:t>
            </a:r>
          </a:p>
          <a:p>
            <a:pPr algn="just">
              <a:defRPr/>
            </a:pPr>
            <a:endParaRPr lang="en-US" sz="3000" dirty="0" smtClean="0"/>
          </a:p>
          <a:p>
            <a:pPr algn="just">
              <a:defRPr/>
            </a:pPr>
            <a:r>
              <a:rPr lang="ar-SA" sz="3000" dirty="0" smtClean="0"/>
              <a:t>روكش هاي جديد مانند پلي پروپيلن، وينيل و يا پوشش هايي از نوع لاستيك براي پوشش حاشيه استخرها به خصوص استخرهاي سرپوشيده علاوه بر تامين خصوصيت هاي مورد نياز از نظر آكوستيك، تنوع رنگ و مرمت داراي امتياز برتر است</a:t>
            </a:r>
            <a:r>
              <a:rPr lang="en-US" sz="3000"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picture_pool_indoor.jpg"/>
          <p:cNvPicPr>
            <a:picLocks noChangeAspect="1"/>
          </p:cNvPicPr>
          <p:nvPr/>
        </p:nvPicPr>
        <p:blipFill>
          <a:blip r:embed="rId2"/>
          <a:srcRect/>
          <a:stretch>
            <a:fillRect/>
          </a:stretch>
        </p:blipFill>
        <p:spPr bwMode="auto">
          <a:xfrm>
            <a:off x="0" y="2071678"/>
            <a:ext cx="9144000" cy="4786322"/>
          </a:xfrm>
          <a:prstGeom prst="rect">
            <a:avLst/>
          </a:prstGeom>
          <a:noFill/>
          <a:ln w="9525">
            <a:noFill/>
            <a:miter lim="800000"/>
            <a:headEnd/>
            <a:tailEnd/>
          </a:ln>
        </p:spPr>
      </p:pic>
      <p:sp>
        <p:nvSpPr>
          <p:cNvPr id="70659" name="Rectangle 3"/>
          <p:cNvSpPr>
            <a:spLocks noGrp="1" noChangeArrowheads="1"/>
          </p:cNvSpPr>
          <p:nvPr>
            <p:ph type="body" idx="1"/>
          </p:nvPr>
        </p:nvSpPr>
        <p:spPr>
          <a:xfrm>
            <a:off x="457200" y="404813"/>
            <a:ext cx="8229600" cy="5976937"/>
          </a:xfrm>
        </p:spPr>
        <p:txBody>
          <a:bodyPr/>
          <a:lstStyle/>
          <a:p>
            <a:pPr algn="just">
              <a:defRPr/>
            </a:pPr>
            <a:r>
              <a:rPr lang="ar-SA" sz="3000" b="1" dirty="0" smtClean="0"/>
              <a:t>لبه استخر: </a:t>
            </a:r>
            <a:r>
              <a:rPr lang="ar-SA" sz="3000" dirty="0" smtClean="0"/>
              <a:t>لبه استخر بايد از مصالح بسيار محكم و با دوام به صورت پيوسته و بدون شكاف و يا گوشه هاي تيز ساخته شود</a:t>
            </a:r>
            <a:endParaRPr lang="en-US" sz="3000" dirty="0" smtClean="0"/>
          </a:p>
          <a:p>
            <a:pPr algn="just">
              <a:defRPr/>
            </a:pPr>
            <a:r>
              <a:rPr lang="ar-SA" sz="3000" dirty="0" smtClean="0"/>
              <a:t>لبه استخرها بايد غير لغزنده و در استخرهاي روباز مقاوم دربرابر يخبندان باشد</a:t>
            </a:r>
            <a:r>
              <a:rPr lang="en-US" sz="3000"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642938"/>
            <a:ext cx="8229600" cy="4114800"/>
          </a:xfrm>
        </p:spPr>
        <p:txBody>
          <a:bodyPr/>
          <a:lstStyle/>
          <a:p>
            <a:pPr algn="just">
              <a:defRPr/>
            </a:pPr>
            <a:r>
              <a:rPr lang="ar-SA" sz="3000" dirty="0" smtClean="0"/>
              <a:t>سازه اصلي لبه استخرمعمولا از بتن درجا يا قطعات پيش ساخته بتني و يا گاهي مصالح سنگي است</a:t>
            </a:r>
            <a:endParaRPr lang="en-US" sz="3000" dirty="0" smtClean="0"/>
          </a:p>
          <a:p>
            <a:pPr algn="just">
              <a:defRPr/>
            </a:pPr>
            <a:r>
              <a:rPr lang="ar-SA" sz="3000" dirty="0" smtClean="0"/>
              <a:t>مصالح پوششي لبه هاي استخر ممكن است از جنس وينيل، فايبركلاس، كاشي و يا سنگ پلاك باشد كه هر يك برحسب مشخصات خاص خود در شرايط محيطي و كاربردي مناسب قابل انتخاب مي باشد</a:t>
            </a:r>
            <a:r>
              <a:rPr lang="en-US" sz="3000" dirty="0" smtClean="0"/>
              <a:t>. </a:t>
            </a:r>
          </a:p>
          <a:p>
            <a:pPr algn="just" eaLnBrk="1" hangingPunct="1">
              <a:defRPr/>
            </a:pPr>
            <a:endParaRPr lang="fa-I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395288" y="333375"/>
            <a:ext cx="8229600" cy="4114800"/>
          </a:xfrm>
        </p:spPr>
        <p:txBody>
          <a:bodyPr/>
          <a:lstStyle/>
          <a:p>
            <a:pPr algn="just">
              <a:defRPr/>
            </a:pPr>
            <a:r>
              <a:rPr lang="en-US" sz="3000" b="1" dirty="0" smtClean="0"/>
              <a:t> </a:t>
            </a:r>
            <a:r>
              <a:rPr lang="ar-SA" sz="3000" b="1" dirty="0" smtClean="0"/>
              <a:t>لبه استراحت پا: </a:t>
            </a:r>
            <a:endParaRPr lang="en-US" sz="3000" b="1" dirty="0" smtClean="0"/>
          </a:p>
          <a:p>
            <a:pPr algn="just">
              <a:defRPr/>
            </a:pPr>
            <a:r>
              <a:rPr lang="ar-SA" sz="3000" dirty="0" smtClean="0"/>
              <a:t>توصيه مي شود در قسمت هايي از استخر كه عمق آب بيشتر از1.8متر است لبه اي ايجاد گردد تا امكان قرار دادن پاي شناگران بر روي آن و ايستادن وجود داشته باشد</a:t>
            </a:r>
            <a:r>
              <a:rPr lang="en-US" sz="3000" dirty="0" smtClean="0"/>
              <a:t>.</a:t>
            </a:r>
          </a:p>
          <a:p>
            <a:pPr algn="just">
              <a:defRPr/>
            </a:pPr>
            <a:endParaRPr lang="en-US" sz="3000" dirty="0" smtClean="0"/>
          </a:p>
          <a:p>
            <a:pPr algn="just">
              <a:defRPr/>
            </a:pPr>
            <a:r>
              <a:rPr lang="en-US" sz="3000" dirty="0" smtClean="0"/>
              <a:t> </a:t>
            </a:r>
            <a:r>
              <a:rPr lang="ar-SA" sz="3000" dirty="0" smtClean="0"/>
              <a:t>در صورت تعبيه اين لبه فاصله آن از سطح آب نبايد كمتر 1.2</a:t>
            </a:r>
            <a:r>
              <a:rPr lang="fa-IR" sz="3000" dirty="0" smtClean="0"/>
              <a:t>متر</a:t>
            </a:r>
            <a:r>
              <a:rPr lang="ar-SA" sz="3000" dirty="0" smtClean="0"/>
              <a:t>با</a:t>
            </a:r>
            <a:r>
              <a:rPr lang="fa-IR" sz="3000" dirty="0" smtClean="0"/>
              <a:t>شد.</a:t>
            </a:r>
            <a:endParaRPr lang="en-US" sz="3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Img214250602.jpg"/>
          <p:cNvPicPr>
            <a:picLocks noChangeAspect="1"/>
          </p:cNvPicPr>
          <p:nvPr/>
        </p:nvPicPr>
        <p:blipFill>
          <a:blip r:embed="rId2"/>
          <a:srcRect/>
          <a:stretch>
            <a:fillRect/>
          </a:stretch>
        </p:blipFill>
        <p:spPr bwMode="auto">
          <a:xfrm>
            <a:off x="1" y="2428868"/>
            <a:ext cx="9144000" cy="4429132"/>
          </a:xfrm>
          <a:prstGeom prst="rect">
            <a:avLst/>
          </a:prstGeom>
          <a:noFill/>
          <a:ln w="9525">
            <a:noFill/>
            <a:miter lim="800000"/>
            <a:headEnd/>
            <a:tailEnd/>
          </a:ln>
        </p:spPr>
      </p:pic>
      <p:sp>
        <p:nvSpPr>
          <p:cNvPr id="72707" name="Rectangle 3"/>
          <p:cNvSpPr>
            <a:spLocks noGrp="1" noChangeArrowheads="1"/>
          </p:cNvSpPr>
          <p:nvPr>
            <p:ph type="body" idx="1"/>
          </p:nvPr>
        </p:nvSpPr>
        <p:spPr>
          <a:xfrm>
            <a:off x="357158" y="1"/>
            <a:ext cx="8786842" cy="3214686"/>
          </a:xfrm>
        </p:spPr>
        <p:txBody>
          <a:bodyPr/>
          <a:lstStyle/>
          <a:p>
            <a:pPr algn="just">
              <a:defRPr/>
            </a:pPr>
            <a:r>
              <a:rPr lang="ar-SA" sz="3000" dirty="0" smtClean="0"/>
              <a:t>تجهيزات و لوازم دور استخر: در استخرهاي شنا لوازم و تجهيزات متنوعي مانند نرده و پله استخر، سكوهاي استارت، تخته يا برج هاي شيرجه، طناب هاي شناور و تجهيزات واترپلو و ساير وسايل مورد نياز وجود دارد كه نحوه چيدمان، شرايط ساخت و شيوه استفاده از آنها در ايمني شناگران، كاربري وسايل و زيبايي استخر اهميت زيادي دارد</a:t>
            </a:r>
            <a:r>
              <a:rPr lang="en-US" sz="3000" dirty="0" smtClean="0"/>
              <a:t>.</a:t>
            </a:r>
            <a:endParaRPr lang="fa-IR"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57200" y="404813"/>
            <a:ext cx="8229600" cy="5614987"/>
          </a:xfrm>
        </p:spPr>
        <p:txBody>
          <a:bodyPr/>
          <a:lstStyle/>
          <a:p>
            <a:pPr algn="just">
              <a:defRPr/>
            </a:pPr>
            <a:r>
              <a:rPr lang="ar-SA" sz="3000" dirty="0" smtClean="0"/>
              <a:t>استخرهاي پيوسته با وجود ظاهر يك پارچه امكان تفكيك را به راحتي فراهم مي كند ود</a:t>
            </a:r>
            <a:r>
              <a:rPr lang="fa-IR" sz="3000" dirty="0" smtClean="0"/>
              <a:t>ر</a:t>
            </a:r>
            <a:r>
              <a:rPr lang="ar-SA" sz="3000" dirty="0" smtClean="0"/>
              <a:t>صورت نيازهربخش، عملكرد استخر يك منظوره را نيز ارايه مي نمايد</a:t>
            </a:r>
            <a:r>
              <a:rPr lang="fa-IR" sz="3000" dirty="0" smtClean="0"/>
              <a:t>.</a:t>
            </a:r>
            <a:endParaRPr lang="en-US" sz="3000" dirty="0" smtClean="0"/>
          </a:p>
          <a:p>
            <a:pPr eaLnBrk="1" hangingPunct="1">
              <a:defRPr/>
            </a:pPr>
            <a:endParaRPr lang="en-US" dirty="0" smtClean="0"/>
          </a:p>
        </p:txBody>
      </p:sp>
      <p:pic>
        <p:nvPicPr>
          <p:cNvPr id="7171" name="Picture 4" descr="cinsinati-(4)"/>
          <p:cNvPicPr>
            <a:picLocks noChangeAspect="1" noChangeArrowheads="1"/>
          </p:cNvPicPr>
          <p:nvPr/>
        </p:nvPicPr>
        <p:blipFill>
          <a:blip r:embed="rId2"/>
          <a:srcRect/>
          <a:stretch>
            <a:fillRect/>
          </a:stretch>
        </p:blipFill>
        <p:spPr bwMode="auto">
          <a:xfrm>
            <a:off x="1116013" y="2349500"/>
            <a:ext cx="6911975"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214313"/>
            <a:ext cx="8229600" cy="4114800"/>
          </a:xfrm>
        </p:spPr>
        <p:txBody>
          <a:bodyPr/>
          <a:lstStyle/>
          <a:p>
            <a:pPr algn="just" eaLnBrk="1" hangingPunct="1">
              <a:defRPr/>
            </a:pPr>
            <a:r>
              <a:rPr lang="ar-SA" sz="3000" dirty="0" smtClean="0"/>
              <a:t> در استخرهاي شنا كليه لوازم و تجهيزات مانند نرده و پله استخر، سكوهاي استارت، طناب هاي شناور وتجهيزات واترپلو نياز به سيستم اتصال دارند</a:t>
            </a:r>
            <a:r>
              <a:rPr lang="en-US" sz="3000" dirty="0" smtClean="0"/>
              <a:t>.</a:t>
            </a:r>
            <a:r>
              <a:rPr lang="ar-SA" sz="3000" dirty="0" smtClean="0"/>
              <a:t> شكل</a:t>
            </a:r>
            <a:r>
              <a:rPr lang="en-US" sz="3000" dirty="0" smtClean="0"/>
              <a:t> 9 </a:t>
            </a:r>
            <a:r>
              <a:rPr lang="ar-SA" sz="3000" dirty="0" smtClean="0"/>
              <a:t>نمونه اي از اين نوع اتصالات را نشان مي دهد</a:t>
            </a:r>
            <a:r>
              <a:rPr lang="en-US" sz="3000" dirty="0" smtClean="0"/>
              <a:t>.</a:t>
            </a:r>
            <a:r>
              <a:rPr lang="ar-SA" sz="3000" dirty="0" smtClean="0"/>
              <a:t> </a:t>
            </a:r>
            <a:endParaRPr lang="en-US" sz="3000" dirty="0" smtClean="0"/>
          </a:p>
          <a:p>
            <a:pPr algn="just" eaLnBrk="1" hangingPunct="1">
              <a:defRPr/>
            </a:pPr>
            <a:endParaRPr lang="fa-IR" dirty="0" smtClean="0"/>
          </a:p>
        </p:txBody>
      </p:sp>
      <p:pic>
        <p:nvPicPr>
          <p:cNvPr id="44035" name="Picture 4"/>
          <p:cNvPicPr>
            <a:picLocks noChangeAspect="1" noChangeArrowheads="1"/>
          </p:cNvPicPr>
          <p:nvPr/>
        </p:nvPicPr>
        <p:blipFill>
          <a:blip r:embed="rId2"/>
          <a:srcRect/>
          <a:stretch>
            <a:fillRect/>
          </a:stretch>
        </p:blipFill>
        <p:spPr bwMode="auto">
          <a:xfrm>
            <a:off x="1143000" y="2098675"/>
            <a:ext cx="7200900" cy="475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COPY"/>
          <p:cNvPicPr>
            <a:picLocks noChangeAspect="1" noChangeArrowheads="1"/>
          </p:cNvPicPr>
          <p:nvPr/>
        </p:nvPicPr>
        <p:blipFill>
          <a:blip r:embed="rId2"/>
          <a:srcRect/>
          <a:stretch>
            <a:fillRect/>
          </a:stretch>
        </p:blipFill>
        <p:spPr bwMode="auto">
          <a:xfrm>
            <a:off x="0" y="2000240"/>
            <a:ext cx="9144000" cy="4857761"/>
          </a:xfrm>
          <a:prstGeom prst="rect">
            <a:avLst/>
          </a:prstGeom>
          <a:noFill/>
          <a:ln w="9525">
            <a:noFill/>
            <a:miter lim="800000"/>
            <a:headEnd/>
            <a:tailEnd/>
          </a:ln>
        </p:spPr>
      </p:pic>
      <p:sp>
        <p:nvSpPr>
          <p:cNvPr id="74755" name="Rectangle 3"/>
          <p:cNvSpPr>
            <a:spLocks noGrp="1" noChangeArrowheads="1"/>
          </p:cNvSpPr>
          <p:nvPr>
            <p:ph type="body" idx="1"/>
          </p:nvPr>
        </p:nvSpPr>
        <p:spPr>
          <a:xfrm>
            <a:off x="395288" y="0"/>
            <a:ext cx="8229600" cy="5686425"/>
          </a:xfrm>
        </p:spPr>
        <p:txBody>
          <a:bodyPr/>
          <a:lstStyle/>
          <a:p>
            <a:pPr algn="just">
              <a:defRPr/>
            </a:pPr>
            <a:r>
              <a:rPr lang="ar-SA" sz="3000" b="1" dirty="0" smtClean="0"/>
              <a:t>نشانه گذاري استخر</a:t>
            </a:r>
            <a:r>
              <a:rPr lang="fa-IR" sz="3000" b="1" dirty="0" smtClean="0"/>
              <a:t>:</a:t>
            </a:r>
            <a:r>
              <a:rPr lang="ar-SA" sz="3000" b="1" dirty="0" smtClean="0"/>
              <a:t> </a:t>
            </a:r>
            <a:r>
              <a:rPr lang="ar-SA" sz="3000" dirty="0" smtClean="0"/>
              <a:t>كليه نشانه هاي مورد نياز بر روي حاشيه، ديوار و كف استخرها بايد با ذكر جزئيات مربوط به شكل و اندازه و همچنين مشخصات مربوط به جنس و روش نصب آن بصورت نقشه در كتابچه راهنماي استخر ارائه شود</a:t>
            </a:r>
            <a:r>
              <a:rPr lang="en-US" sz="3000" dirty="0" smtClean="0"/>
              <a:t>.</a:t>
            </a:r>
          </a:p>
          <a:p>
            <a:pPr algn="just">
              <a:defRPr/>
            </a:pPr>
            <a:r>
              <a:rPr lang="ar-SA" sz="3000" dirty="0" smtClean="0"/>
              <a:t> توصيه مي شود رنگ نشانه ها با توجه به رنگ روشن استخرها سياه رنگ باشد</a:t>
            </a:r>
            <a:r>
              <a:rPr lang="en-US" sz="30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upvc(4).jpg"/>
          <p:cNvPicPr>
            <a:picLocks noChangeAspect="1"/>
          </p:cNvPicPr>
          <p:nvPr/>
        </p:nvPicPr>
        <p:blipFill>
          <a:blip r:embed="rId2"/>
          <a:srcRect/>
          <a:stretch>
            <a:fillRect/>
          </a:stretch>
        </p:blipFill>
        <p:spPr bwMode="auto">
          <a:xfrm>
            <a:off x="1" y="2000250"/>
            <a:ext cx="9144000" cy="4857750"/>
          </a:xfrm>
          <a:prstGeom prst="rect">
            <a:avLst/>
          </a:prstGeom>
          <a:noFill/>
          <a:ln w="9525">
            <a:noFill/>
            <a:miter lim="800000"/>
            <a:headEnd/>
            <a:tailEnd/>
          </a:ln>
        </p:spPr>
      </p:pic>
      <p:sp>
        <p:nvSpPr>
          <p:cNvPr id="75779" name="Rectangle 3"/>
          <p:cNvSpPr>
            <a:spLocks noGrp="1" noChangeArrowheads="1"/>
          </p:cNvSpPr>
          <p:nvPr>
            <p:ph type="body" idx="1"/>
          </p:nvPr>
        </p:nvSpPr>
        <p:spPr>
          <a:xfrm>
            <a:off x="500063" y="0"/>
            <a:ext cx="8229600" cy="2071688"/>
          </a:xfrm>
        </p:spPr>
        <p:txBody>
          <a:bodyPr/>
          <a:lstStyle/>
          <a:p>
            <a:pPr algn="just">
              <a:defRPr/>
            </a:pPr>
            <a:r>
              <a:rPr lang="ar-SA" sz="3000" dirty="0" smtClean="0"/>
              <a:t>درها و پنجر هها در سالن هاي شنا: الف</a:t>
            </a:r>
            <a:r>
              <a:rPr lang="en-US" sz="3000" dirty="0" smtClean="0"/>
              <a:t>- </a:t>
            </a:r>
            <a:r>
              <a:rPr lang="ar-SA" sz="3000" dirty="0" smtClean="0"/>
              <a:t>دما</a:t>
            </a:r>
            <a:r>
              <a:rPr lang="en-US" sz="3000" dirty="0" smtClean="0"/>
              <a:t>: </a:t>
            </a:r>
            <a:r>
              <a:rPr lang="ar-SA" sz="3000" dirty="0" smtClean="0"/>
              <a:t>گرمايش فضاهاي داخلي و اختلاف دما بين فضاهاي داخل و خارج استخر باعث تنش هايي درساختمان، درها و پنجره ها مي شود كه بايد به هنگام ساخت پيش بيني تامين مقاومت لازم صورت گيرد</a:t>
            </a:r>
            <a:r>
              <a:rPr lang="en-US" sz="3000"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68313" y="692150"/>
            <a:ext cx="8229600" cy="4114800"/>
          </a:xfrm>
        </p:spPr>
        <p:txBody>
          <a:bodyPr/>
          <a:lstStyle/>
          <a:p>
            <a:pPr algn="just">
              <a:defRPr/>
            </a:pPr>
            <a:r>
              <a:rPr lang="ar-SA" sz="3000" b="1" dirty="0" smtClean="0"/>
              <a:t>رطوبت</a:t>
            </a:r>
            <a:r>
              <a:rPr lang="en-US" sz="3000" b="1" dirty="0" smtClean="0"/>
              <a:t>: </a:t>
            </a:r>
            <a:r>
              <a:rPr lang="ar-SA" sz="3000" dirty="0" smtClean="0"/>
              <a:t>رطوبت بيش از اندازه فضاهاي داخلي به خصوص در سالن استخر و دو شها عامل بسيار مهمي در انتخاب مصالح و طرح و اجراي جزئيات مي باشد</a:t>
            </a:r>
            <a:endParaRPr lang="en-US" sz="3000" dirty="0" smtClean="0"/>
          </a:p>
          <a:p>
            <a:pPr algn="just">
              <a:defRPr/>
            </a:pPr>
            <a:r>
              <a:rPr lang="ar-SA" sz="3000" b="1" dirty="0" smtClean="0"/>
              <a:t>آب</a:t>
            </a:r>
            <a:r>
              <a:rPr lang="en-US" sz="3000" b="1" dirty="0" smtClean="0"/>
              <a:t>: </a:t>
            </a:r>
            <a:r>
              <a:rPr lang="ar-SA" sz="3000" dirty="0" smtClean="0"/>
              <a:t>سالن هاي استخر و فضاهاي جنبي مانند دوش ها و توال تها در زمره فضاهاي تر به حساب مي آيد واز اين رو كليه درها و پنجره ها بايد در برابر آب مقاوم باشد</a:t>
            </a:r>
            <a:r>
              <a:rPr lang="en-US" sz="3000" dirty="0" smtClean="0"/>
              <a:t> </a:t>
            </a:r>
          </a:p>
        </p:txBody>
      </p:sp>
      <p:sp>
        <p:nvSpPr>
          <p:cNvPr id="47107" name="Rectangle 5"/>
          <p:cNvSpPr>
            <a:spLocks noChangeArrowheads="1"/>
          </p:cNvSpPr>
          <p:nvPr/>
        </p:nvSpPr>
        <p:spPr bwMode="auto">
          <a:xfrm>
            <a:off x="1619250" y="4860925"/>
            <a:ext cx="6840538" cy="579438"/>
          </a:xfrm>
          <a:prstGeom prst="rect">
            <a:avLst/>
          </a:prstGeom>
          <a:noFill/>
          <a:ln w="9525">
            <a:noFill/>
            <a:miter lim="800000"/>
            <a:headEnd/>
            <a:tailEnd/>
          </a:ln>
        </p:spPr>
        <p:txBody>
          <a:bodyPr anchor="ctr">
            <a:spAutoFit/>
          </a:bodyPr>
          <a:lstStyle/>
          <a:p>
            <a:endParaRPr lang="en-US" sz="3200"/>
          </a:p>
        </p:txBody>
      </p:sp>
      <p:pic>
        <p:nvPicPr>
          <p:cNvPr id="47108" name="Picture 7" descr="22"/>
          <p:cNvPicPr>
            <a:picLocks noChangeAspect="1" noChangeArrowheads="1"/>
          </p:cNvPicPr>
          <p:nvPr/>
        </p:nvPicPr>
        <p:blipFill>
          <a:blip r:embed="rId2"/>
          <a:srcRect/>
          <a:stretch>
            <a:fillRect/>
          </a:stretch>
        </p:blipFill>
        <p:spPr bwMode="auto">
          <a:xfrm>
            <a:off x="1547813" y="3933825"/>
            <a:ext cx="60483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68313" y="404813"/>
            <a:ext cx="8229600" cy="4114800"/>
          </a:xfrm>
        </p:spPr>
        <p:txBody>
          <a:bodyPr/>
          <a:lstStyle/>
          <a:p>
            <a:pPr algn="just"/>
            <a:r>
              <a:rPr lang="ar-SA" sz="3000" b="1" dirty="0" smtClean="0"/>
              <a:t>مواد شيميايي</a:t>
            </a:r>
            <a:r>
              <a:rPr lang="en-US" sz="3000" b="1" dirty="0" smtClean="0"/>
              <a:t>: </a:t>
            </a:r>
            <a:r>
              <a:rPr lang="fa-IR" sz="3000" b="1" dirty="0" smtClean="0"/>
              <a:t> </a:t>
            </a:r>
            <a:r>
              <a:rPr lang="ar-SA" sz="3000" dirty="0" smtClean="0"/>
              <a:t>در سالن هاي شنا و فضاهاي جنبي آن به علت وجود مواد ضدعفوني كننده مانند تركيبات</a:t>
            </a:r>
            <a:r>
              <a:rPr lang="en-US" sz="3000" dirty="0" smtClean="0"/>
              <a:t> </a:t>
            </a:r>
            <a:r>
              <a:rPr lang="ar-SA" sz="3000" dirty="0" smtClean="0"/>
              <a:t>كلر و مشابه آن، بايد كليه درها و پنجره ها در برابر خورندگي ناشي از اين نوع مواد شيميايي مقاوم باشد</a:t>
            </a:r>
            <a:r>
              <a:rPr lang="en-US" sz="3000"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333375"/>
            <a:ext cx="8229600" cy="5686425"/>
          </a:xfrm>
        </p:spPr>
        <p:txBody>
          <a:bodyPr/>
          <a:lstStyle/>
          <a:p>
            <a:pPr algn="just">
              <a:defRPr/>
            </a:pPr>
            <a:r>
              <a:rPr lang="ar-SA" sz="3000" b="1" dirty="0" smtClean="0"/>
              <a:t>شرايط بهداشتي: </a:t>
            </a:r>
            <a:r>
              <a:rPr lang="ar-SA" sz="3000" dirty="0" smtClean="0"/>
              <a:t>امكان شستشو با آب تحت فشار و نظافت درها و پنجر هها در فضاهاي تر بايد به طور كامل فراهم باشد جزئيات درها و پنجره ها و مقاطع آن بايد به گونه</a:t>
            </a:r>
            <a:r>
              <a:rPr lang="en-US" sz="3000" dirty="0" smtClean="0"/>
              <a:t> </a:t>
            </a:r>
            <a:r>
              <a:rPr lang="ar-SA" sz="3000" dirty="0" smtClean="0"/>
              <a:t>اي انتخاب و اجرا شود كه محل تجمع گرد و غبار وكثافت نباشد</a:t>
            </a:r>
            <a:r>
              <a:rPr lang="en-US" sz="3000" dirty="0" smtClean="0"/>
              <a:t>.</a:t>
            </a:r>
          </a:p>
          <a:p>
            <a:pPr algn="just">
              <a:defRPr/>
            </a:pPr>
            <a:endParaRPr lang="en-US" sz="3000" dirty="0" smtClean="0"/>
          </a:p>
          <a:p>
            <a:pPr algn="just">
              <a:defRPr/>
            </a:pPr>
            <a:r>
              <a:rPr lang="ar-SA" sz="3000" dirty="0" smtClean="0"/>
              <a:t> روكش ها و رنگهاي مصرفي از نوع مرغوب، غير سمي و از نظر بهداشتي تائيد شده باشد، به گونه</a:t>
            </a:r>
            <a:r>
              <a:rPr lang="en-US" sz="3000" dirty="0" smtClean="0"/>
              <a:t> </a:t>
            </a:r>
            <a:r>
              <a:rPr lang="ar-SA" sz="3000" dirty="0" smtClean="0"/>
              <a:t>اي كه در اثر دما و رطوبت تركيبات تجزيه نشود</a:t>
            </a:r>
            <a:r>
              <a:rPr lang="en-US" sz="30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57200" y="476250"/>
            <a:ext cx="8229600" cy="6192838"/>
          </a:xfrm>
        </p:spPr>
        <p:txBody>
          <a:bodyPr/>
          <a:lstStyle/>
          <a:p>
            <a:pPr algn="just">
              <a:lnSpc>
                <a:spcPct val="90000"/>
              </a:lnSpc>
              <a:defRPr/>
            </a:pPr>
            <a:r>
              <a:rPr lang="ar-SA" sz="3000" b="1" dirty="0" smtClean="0"/>
              <a:t>شرايط فني و اجرايي :</a:t>
            </a:r>
            <a:endParaRPr lang="en-US" sz="3000" b="1" dirty="0" smtClean="0"/>
          </a:p>
          <a:p>
            <a:pPr algn="just">
              <a:lnSpc>
                <a:spcPct val="90000"/>
              </a:lnSpc>
              <a:defRPr/>
            </a:pPr>
            <a:r>
              <a:rPr lang="ar-SA" sz="3000" dirty="0" smtClean="0"/>
              <a:t> در فضاهاي تر و مرطوب بايد كليه رنگها و روكشهاي پيش بيني شده در برابر تغييرات درجه حرارت و رطوبت مقاوم بوده و قابل شستشو باشد</a:t>
            </a:r>
            <a:endParaRPr lang="en-US" sz="3000" dirty="0" smtClean="0"/>
          </a:p>
          <a:p>
            <a:pPr algn="just">
              <a:lnSpc>
                <a:spcPct val="90000"/>
              </a:lnSpc>
              <a:defRPr/>
            </a:pPr>
            <a:r>
              <a:rPr lang="ar-SA" sz="3000" dirty="0" smtClean="0"/>
              <a:t> در مصالح چوبي، چسب هاي مورد استفاده بايد در برابر تغييرات درجه حرارت و رطوبت مقاوم باشددر فضاهاي تر و مرطوب بايد كليه درها داراي حفاظ مضاعف در زير در باشد</a:t>
            </a:r>
            <a:endParaRPr lang="en-US" sz="3000" dirty="0" smtClean="0"/>
          </a:p>
          <a:p>
            <a:pPr algn="just">
              <a:lnSpc>
                <a:spcPct val="90000"/>
              </a:lnSpc>
              <a:defRPr/>
            </a:pPr>
            <a:r>
              <a:rPr lang="ar-SA" sz="3000" dirty="0" smtClean="0"/>
              <a:t>در فضاهاي مرطوب و بخار آلود توصيه مي شود براي جلوگيري از تعريق، شيشه هاي دوجداره به كاربرده شود و يك جريان هواي گرم و يا حداقل كوران هوا روي سطوح شيشه ها وجود داشته باشد</a:t>
            </a:r>
            <a:r>
              <a:rPr lang="en-US" sz="30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476250"/>
            <a:ext cx="8229600" cy="5543550"/>
          </a:xfrm>
        </p:spPr>
        <p:txBody>
          <a:bodyPr/>
          <a:lstStyle/>
          <a:p>
            <a:pPr algn="just" eaLnBrk="1" hangingPunct="1">
              <a:defRPr/>
            </a:pPr>
            <a:r>
              <a:rPr lang="ar-SA" sz="2800" b="1" dirty="0" smtClean="0"/>
              <a:t>شرايط انتخاب مصالح:</a:t>
            </a:r>
            <a:endParaRPr lang="en-US" sz="2800" b="1" dirty="0" smtClean="0"/>
          </a:p>
          <a:p>
            <a:pPr algn="just" eaLnBrk="1" hangingPunct="1">
              <a:defRPr/>
            </a:pPr>
            <a:r>
              <a:rPr lang="ar-SA" sz="2800" b="1" dirty="0" smtClean="0"/>
              <a:t> فولاد ضدزنگ</a:t>
            </a:r>
            <a:r>
              <a:rPr lang="en-US" sz="2800" b="1" dirty="0" smtClean="0"/>
              <a:t>: </a:t>
            </a:r>
          </a:p>
          <a:p>
            <a:pPr algn="just" eaLnBrk="1" hangingPunct="1">
              <a:defRPr/>
            </a:pPr>
            <a:r>
              <a:rPr lang="ar-SA" sz="2800" dirty="0" smtClean="0"/>
              <a:t>فولاد ضدزنگ تائيد شده از مناسب ترين مصالح براي استخرها است</a:t>
            </a:r>
            <a:r>
              <a:rPr lang="en-US" sz="2800" dirty="0" smtClean="0"/>
              <a:t>. </a:t>
            </a:r>
            <a:r>
              <a:rPr lang="ar-SA" sz="2800" dirty="0" smtClean="0"/>
              <a:t>حداقل هزينه نگهداري و عمر طولاني اين مصالح را با وجود هزينه اوليه زياد قابل توجيه مي كندمصالح چوبي مضافاً نياز به پوشش و روك شهاي مقاوم رطوبت دارد كه به صورت دوره اي بايد تكرار</a:t>
            </a:r>
            <a:r>
              <a:rPr lang="fa-IR" sz="2800" dirty="0" smtClean="0"/>
              <a:t>شود.</a:t>
            </a:r>
            <a:endParaRPr lang="en-US" sz="2800" dirty="0" smtClean="0"/>
          </a:p>
          <a:p>
            <a:pPr algn="just" eaLnBrk="1" hangingPunct="1">
              <a:defRPr/>
            </a:pPr>
            <a:r>
              <a:rPr lang="ar-SA" sz="2800" b="1" dirty="0" smtClean="0"/>
              <a:t>آلومينيم</a:t>
            </a:r>
            <a:r>
              <a:rPr lang="en-US" sz="2800" b="1" dirty="0" smtClean="0"/>
              <a:t>: </a:t>
            </a:r>
            <a:r>
              <a:rPr lang="ar-SA" sz="2800" dirty="0" smtClean="0"/>
              <a:t>آلومينيم به صورت ساده و رنگي</a:t>
            </a:r>
            <a:r>
              <a:rPr lang="en-US" sz="2800" dirty="0" smtClean="0"/>
              <a:t> </a:t>
            </a:r>
            <a:r>
              <a:rPr lang="ar-SA" sz="2800" dirty="0" smtClean="0"/>
              <a:t>در زمره مصالح مناسب براي پنجر ههاي اين نوع فضاهااست</a:t>
            </a:r>
            <a:r>
              <a:rPr lang="en-US" sz="2800" dirty="0" smtClean="0"/>
              <a:t>. </a:t>
            </a:r>
            <a:r>
              <a:rPr lang="ar-SA" sz="2800" dirty="0" smtClean="0"/>
              <a:t>نقطه ضعف آلومينيم در تعريق سريع</a:t>
            </a:r>
            <a:r>
              <a:rPr lang="en-US" sz="2800" dirty="0" smtClean="0"/>
              <a:t>) </a:t>
            </a:r>
            <a:r>
              <a:rPr lang="ar-SA" sz="2800" dirty="0" smtClean="0"/>
              <a:t>به علت ضريب تبادل حرارت زياد</a:t>
            </a:r>
            <a:r>
              <a:rPr lang="en-US" sz="2800" dirty="0" smtClean="0"/>
              <a:t> ( </a:t>
            </a:r>
            <a:r>
              <a:rPr lang="ar-SA" sz="2800" dirty="0" smtClean="0"/>
              <a:t>و كثيف شدن آن است كه با نظافت مرتب و رعايت شرايط محيطي قابل اغماض مي باش</a:t>
            </a:r>
            <a:r>
              <a:rPr lang="fa-IR" sz="2800" dirty="0" smtClean="0"/>
              <a:t>د</a:t>
            </a:r>
            <a:r>
              <a:rPr lang="en-US" sz="2800"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68313" y="0"/>
            <a:ext cx="8229600" cy="6308725"/>
          </a:xfrm>
        </p:spPr>
        <p:txBody>
          <a:bodyPr/>
          <a:lstStyle/>
          <a:p>
            <a:pPr algn="just" eaLnBrk="1" hangingPunct="1">
              <a:lnSpc>
                <a:spcPct val="80000"/>
              </a:lnSpc>
              <a:buFontTx/>
              <a:buNone/>
              <a:defRPr/>
            </a:pPr>
            <a:endParaRPr lang="en-US" sz="3000" b="1" dirty="0" smtClean="0"/>
          </a:p>
          <a:p>
            <a:pPr algn="just" eaLnBrk="1" hangingPunct="1">
              <a:lnSpc>
                <a:spcPct val="80000"/>
              </a:lnSpc>
              <a:buFontTx/>
              <a:buNone/>
              <a:defRPr/>
            </a:pPr>
            <a:r>
              <a:rPr lang="ar-SA" sz="3000" b="1" dirty="0" smtClean="0"/>
              <a:t>سقف و ديوارهاي سالن هاي شنا</a:t>
            </a:r>
            <a:r>
              <a:rPr lang="ar-SA" sz="3000" dirty="0" smtClean="0"/>
              <a:t>:</a:t>
            </a:r>
            <a:endParaRPr lang="en-US" sz="3000" dirty="0" smtClean="0"/>
          </a:p>
          <a:p>
            <a:pPr algn="just" eaLnBrk="1" hangingPunct="1">
              <a:lnSpc>
                <a:spcPct val="80000"/>
              </a:lnSpc>
              <a:buFontTx/>
              <a:buNone/>
              <a:defRPr/>
            </a:pPr>
            <a:r>
              <a:rPr lang="ar-SA" sz="3000" dirty="0" smtClean="0"/>
              <a:t> سقف سالن هاي استخر مانند سالن هاي ورزشي به دو صورت، نمايان</a:t>
            </a:r>
            <a:r>
              <a:rPr lang="en-US" sz="3000" dirty="0" smtClean="0"/>
              <a:t>)</a:t>
            </a:r>
            <a:r>
              <a:rPr lang="ar-SA" sz="3000" dirty="0" smtClean="0"/>
              <a:t>بدون سقف كاذب</a:t>
            </a:r>
            <a:r>
              <a:rPr lang="en-US" sz="3000" dirty="0" smtClean="0"/>
              <a:t>(</a:t>
            </a:r>
            <a:r>
              <a:rPr lang="ar-SA" sz="3000" dirty="0" smtClean="0"/>
              <a:t>و با سقف كاذب</a:t>
            </a:r>
            <a:endParaRPr lang="en-US" sz="3000" dirty="0" smtClean="0"/>
          </a:p>
          <a:p>
            <a:pPr algn="just" eaLnBrk="1" hangingPunct="1">
              <a:lnSpc>
                <a:spcPct val="80000"/>
              </a:lnSpc>
              <a:defRPr/>
            </a:pPr>
            <a:r>
              <a:rPr lang="ar-SA" sz="3000" dirty="0" smtClean="0"/>
              <a:t>الف</a:t>
            </a:r>
            <a:r>
              <a:rPr lang="en-US" sz="3000" dirty="0" smtClean="0"/>
              <a:t>- </a:t>
            </a:r>
            <a:r>
              <a:rPr lang="ar-SA" sz="3000" dirty="0" smtClean="0"/>
              <a:t>سقف هاي كاذب، با دارا بودن ويژگي هاي مطلوب زير</a:t>
            </a:r>
            <a:r>
              <a:rPr lang="en-US" sz="3000" dirty="0" smtClean="0"/>
              <a:t>: </a:t>
            </a:r>
            <a:r>
              <a:rPr lang="ar-SA" sz="3000" dirty="0" smtClean="0"/>
              <a:t>در نصب و استقرار تجهيزات و كانال هاي تاسيساتي در محافظت و پوشش سازه بام</a:t>
            </a:r>
            <a:r>
              <a:rPr lang="en-US" sz="3000" dirty="0" smtClean="0"/>
              <a:t>.</a:t>
            </a:r>
            <a:r>
              <a:rPr lang="ar-SA" sz="3000" dirty="0" smtClean="0"/>
              <a:t> در حفاظت گرمايش سالن</a:t>
            </a:r>
            <a:r>
              <a:rPr lang="en-US" sz="3000" dirty="0" smtClean="0"/>
              <a:t>.</a:t>
            </a:r>
            <a:r>
              <a:rPr lang="ar-SA" sz="3000" dirty="0" smtClean="0"/>
              <a:t> در ايجاد نماي زيبا براي زير سقف</a:t>
            </a:r>
            <a:r>
              <a:rPr lang="en-US" sz="3000" dirty="0" smtClean="0"/>
              <a:t>.</a:t>
            </a:r>
            <a:r>
              <a:rPr lang="ar-SA" sz="3000" dirty="0" smtClean="0"/>
              <a:t> در جذب سر و صدا، نيازمند توجه ويژه است</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امكان بازرسي و كنترل مرتب داخل سقف كاذب، تهويه و تخليه مطلوب و امكان تنظيم درجه حرارت از عوامل اصلي مقابله با اين پديده است </a:t>
            </a:r>
            <a:endParaRPr lang="en-US" sz="3000" dirty="0" smtClean="0"/>
          </a:p>
          <a:p>
            <a:pPr algn="just" eaLnBrk="1" hangingPunct="1">
              <a:lnSpc>
                <a:spcPct val="80000"/>
              </a:lnSpc>
              <a:defRPr/>
            </a:pPr>
            <a:r>
              <a:rPr lang="ar-SA" sz="3000" dirty="0" smtClean="0"/>
              <a:t>به طور مثال، دميدن هواي خشك و گرم با فشار زياد به داخل سقف</a:t>
            </a:r>
            <a:r>
              <a:rPr lang="en-US" sz="3000" dirty="0" smtClean="0"/>
              <a:t> </a:t>
            </a:r>
            <a:r>
              <a:rPr lang="ar-SA" sz="3000" dirty="0" smtClean="0"/>
              <a:t>ازروش هاي بسيار مناسبي است كه مانع ورود بخار آب و در نتيجه مانع تعريق و شبنم مي شود</a:t>
            </a:r>
            <a:r>
              <a:rPr lang="en-US" sz="3000"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Grp="1" noChangeAspect="1" noChangeArrowheads="1"/>
          </p:cNvPicPr>
          <p:nvPr>
            <p:ph type="body" idx="1"/>
          </p:nvPr>
        </p:nvPicPr>
        <p:blipFill>
          <a:blip r:embed="rId2"/>
          <a:srcRect/>
          <a:stretch>
            <a:fillRect/>
          </a:stretch>
        </p:blipFill>
        <p:spPr>
          <a:xfrm>
            <a:off x="457200" y="1700213"/>
            <a:ext cx="8229600" cy="460851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00034" y="785794"/>
            <a:ext cx="8229600" cy="4951413"/>
          </a:xfrm>
        </p:spPr>
        <p:txBody>
          <a:bodyPr/>
          <a:lstStyle/>
          <a:p>
            <a:pPr algn="just" eaLnBrk="1" hangingPunct="1">
              <a:defRPr/>
            </a:pPr>
            <a:r>
              <a:rPr lang="ar-SA" sz="3000" dirty="0" smtClean="0"/>
              <a:t>با توجه به شرح فوق استخرهاي شنا ممكن است سرپوشيده ويا روباز نيز ساخته شود كه در هر دو حالت شامل ويژگي هاي فوق نيز مي گردد استخرهاي روباز با وجود هزينه كمتر ساخت و نگهداري نسبت به استخرهاي سرپوشيده و با وجود بهره برداري از طبيعت آزاد، گل </a:t>
            </a:r>
            <a:r>
              <a:rPr lang="fa-IR" sz="3000" dirty="0" smtClean="0"/>
              <a:t>در</a:t>
            </a:r>
            <a:r>
              <a:rPr lang="ar-SA" sz="3000" dirty="0" smtClean="0"/>
              <a:t>عمل كارايي لازم را در مقايسه با استخرهاي سرپوشيده ندارد، به گونه</a:t>
            </a:r>
            <a:r>
              <a:rPr lang="fa-IR" sz="3000" dirty="0" smtClean="0"/>
              <a:t> </a:t>
            </a:r>
            <a:r>
              <a:rPr lang="ar-SA" sz="3000" dirty="0" smtClean="0"/>
              <a:t>اي كه دوره كوتاه  بهره برداري در طول سال سبب پيامدهاي زير مي شود</a:t>
            </a:r>
            <a:r>
              <a:rPr lang="fa-IR" sz="3000" dirty="0" smtClean="0"/>
              <a:t>:</a:t>
            </a:r>
            <a:endParaRPr lang="en-US" sz="30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260350"/>
            <a:ext cx="8229600" cy="6192838"/>
          </a:xfrm>
        </p:spPr>
        <p:txBody>
          <a:bodyPr/>
          <a:lstStyle/>
          <a:p>
            <a:pPr algn="just" eaLnBrk="1" hangingPunct="1">
              <a:lnSpc>
                <a:spcPct val="80000"/>
              </a:lnSpc>
              <a:defRPr/>
            </a:pPr>
            <a:r>
              <a:rPr lang="ar-SA" sz="3000" dirty="0" smtClean="0"/>
              <a:t>به طور كلي در كليه انواع سقف هاي استخر بايد موارد زير مورد توجه قرار گيرد</a:t>
            </a:r>
            <a:r>
              <a:rPr lang="en-US" sz="3000" dirty="0" smtClean="0"/>
              <a:t>:</a:t>
            </a:r>
          </a:p>
          <a:p>
            <a:pPr algn="just" eaLnBrk="1" hangingPunct="1">
              <a:lnSpc>
                <a:spcPct val="80000"/>
              </a:lnSpc>
              <a:defRPr/>
            </a:pPr>
            <a:r>
              <a:rPr lang="ar-SA" sz="3000" dirty="0" smtClean="0"/>
              <a:t>پيش بيني سد بخار در سمت گرم سقف</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 ممانعت از ورود آب باران و رطوبت فضاي خارج و امكان تخليه بخار آب به بيرون</a:t>
            </a:r>
            <a:endParaRPr lang="en-US" sz="3000" dirty="0" smtClean="0"/>
          </a:p>
          <a:p>
            <a:pPr algn="just" eaLnBrk="1" hangingPunct="1">
              <a:lnSpc>
                <a:spcPct val="80000"/>
              </a:lnSpc>
              <a:buFontTx/>
              <a:buNone/>
              <a:defRPr/>
            </a:pPr>
            <a:r>
              <a:rPr lang="ar-SA" sz="3000" dirty="0" smtClean="0"/>
              <a:t> </a:t>
            </a:r>
            <a:endParaRPr lang="en-US" sz="3000" dirty="0" smtClean="0"/>
          </a:p>
          <a:p>
            <a:pPr algn="just" eaLnBrk="1" hangingPunct="1">
              <a:lnSpc>
                <a:spcPct val="80000"/>
              </a:lnSpc>
              <a:defRPr/>
            </a:pPr>
            <a:r>
              <a:rPr lang="ar-SA" sz="3000" dirty="0" smtClean="0"/>
              <a:t>تهويه داخل سقف</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 دميدن هواي گرم و خشك و تحت فشار به سمت سقف و ممانعت از ورود هواي مرطوب به داخل آن</a:t>
            </a:r>
            <a:endParaRPr lang="en-US" sz="3000" dirty="0" smtClean="0"/>
          </a:p>
          <a:p>
            <a:pPr algn="just" eaLnBrk="1" hangingPunct="1">
              <a:lnSpc>
                <a:spcPct val="80000"/>
              </a:lnSpc>
              <a:defRPr/>
            </a:pPr>
            <a:endParaRPr lang="en-US" sz="3000" dirty="0" smtClean="0"/>
          </a:p>
          <a:p>
            <a:pPr algn="just" eaLnBrk="1" hangingPunct="1">
              <a:lnSpc>
                <a:spcPct val="80000"/>
              </a:lnSpc>
              <a:defRPr/>
            </a:pPr>
            <a:r>
              <a:rPr lang="ar-SA" sz="3000" dirty="0" smtClean="0"/>
              <a:t> رنگ آميزي زير سقف با توجه به انعكاس آن به داخل آب استخر بايد روشن و شفاف باشد</a:t>
            </a:r>
            <a:r>
              <a:rPr lang="en-US" sz="3000"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611188" y="188913"/>
            <a:ext cx="8229600" cy="3527425"/>
          </a:xfrm>
        </p:spPr>
        <p:txBody>
          <a:bodyPr/>
          <a:lstStyle/>
          <a:p>
            <a:pPr algn="just">
              <a:lnSpc>
                <a:spcPct val="90000"/>
              </a:lnSpc>
              <a:defRPr/>
            </a:pPr>
            <a:r>
              <a:rPr lang="ar-SA" sz="3000" b="1" dirty="0" smtClean="0"/>
              <a:t>سكوهاي شروع: </a:t>
            </a:r>
            <a:r>
              <a:rPr lang="ar-SA" sz="3000" dirty="0" smtClean="0"/>
              <a:t>سكوهاي شروع بايد محكم بوده و حالت فنري نداشته باشد</a:t>
            </a:r>
            <a:r>
              <a:rPr lang="en-US" sz="3000" dirty="0" smtClean="0"/>
              <a:t>. </a:t>
            </a:r>
          </a:p>
          <a:p>
            <a:pPr algn="just">
              <a:lnSpc>
                <a:spcPct val="90000"/>
              </a:lnSpc>
              <a:defRPr/>
            </a:pPr>
            <a:r>
              <a:rPr lang="ar-SA" sz="3000" dirty="0" smtClean="0"/>
              <a:t>بلندي سكو از سطح آب بايد از</a:t>
            </a:r>
            <a:r>
              <a:rPr lang="en-US" sz="3000" dirty="0" smtClean="0"/>
              <a:t> 50 </a:t>
            </a:r>
            <a:r>
              <a:rPr lang="ar-SA" sz="3000" dirty="0" smtClean="0"/>
              <a:t>تا</a:t>
            </a:r>
            <a:r>
              <a:rPr lang="en-US" sz="3000" dirty="0" smtClean="0"/>
              <a:t>75</a:t>
            </a:r>
            <a:r>
              <a:rPr lang="ar-SA" sz="3000" dirty="0" smtClean="0"/>
              <a:t>سانتيمتر باشد</a:t>
            </a:r>
            <a:endParaRPr lang="en-US" sz="3000" dirty="0" smtClean="0"/>
          </a:p>
          <a:p>
            <a:pPr algn="just">
              <a:lnSpc>
                <a:spcPct val="90000"/>
              </a:lnSpc>
              <a:defRPr/>
            </a:pPr>
            <a:r>
              <a:rPr lang="en-US" sz="3000" dirty="0" smtClean="0"/>
              <a:t>.</a:t>
            </a:r>
            <a:r>
              <a:rPr lang="ar-SA" sz="3000" dirty="0" smtClean="0"/>
              <a:t>سطح سكو بايد حداقل 50*50سانتيمترمربع بوده و با ماده غير لغزنده اي پوشيده شده باشد </a:t>
            </a:r>
            <a:endParaRPr lang="en-US" sz="3000" dirty="0" smtClean="0"/>
          </a:p>
          <a:p>
            <a:pPr algn="just" eaLnBrk="1" hangingPunct="1">
              <a:lnSpc>
                <a:spcPct val="90000"/>
              </a:lnSpc>
              <a:defRPr/>
            </a:pPr>
            <a:r>
              <a:rPr lang="ar-SA" sz="3000" dirty="0" smtClean="0"/>
              <a:t>سكو بايد چنان ساخته شده باشد كه شناگر بتواند در هنگام استارت رو به جلو، قسمت جلو يا كنار آن رابگيرد</a:t>
            </a:r>
            <a:r>
              <a:rPr lang="en-US" sz="3000" dirty="0" smtClean="0"/>
              <a:t> </a:t>
            </a:r>
          </a:p>
        </p:txBody>
      </p:sp>
      <p:pic>
        <p:nvPicPr>
          <p:cNvPr id="55299" name="Picture 4" descr="estakh"/>
          <p:cNvPicPr>
            <a:picLocks noChangeAspect="1" noChangeArrowheads="1"/>
          </p:cNvPicPr>
          <p:nvPr/>
        </p:nvPicPr>
        <p:blipFill>
          <a:blip r:embed="rId2"/>
          <a:srcRect/>
          <a:stretch>
            <a:fillRect/>
          </a:stretch>
        </p:blipFill>
        <p:spPr bwMode="auto">
          <a:xfrm>
            <a:off x="1187450" y="3644900"/>
            <a:ext cx="6697663"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57200" y="404813"/>
            <a:ext cx="8229600" cy="5614987"/>
          </a:xfrm>
        </p:spPr>
        <p:txBody>
          <a:bodyPr/>
          <a:lstStyle/>
          <a:p>
            <a:pPr algn="just" eaLnBrk="1" hangingPunct="1">
              <a:defRPr/>
            </a:pPr>
            <a:r>
              <a:rPr lang="ar-SA" sz="3000" b="1" dirty="0" smtClean="0"/>
              <a:t>نردبان ها و پلكان هاي استخر: </a:t>
            </a:r>
            <a:r>
              <a:rPr lang="ar-SA" sz="3000" dirty="0" smtClean="0"/>
              <a:t>براي تامين اتصالات موقت بايد پيش ازبتن ريزي، غلاف يا پايه فلزي ضدزنگ در محل مورد نظر كار گذاشته شود به گونه اي كه با بتن ريزي و انجام نازك كاري غلاف و يا پايه هم سطح و تراز اطراف خود قرار گيرد</a:t>
            </a:r>
            <a:endParaRPr lang="en-US" sz="3000" dirty="0" smtClean="0"/>
          </a:p>
        </p:txBody>
      </p:sp>
      <p:pic>
        <p:nvPicPr>
          <p:cNvPr id="56323" name="Picture 4" descr="COPY"/>
          <p:cNvPicPr>
            <a:picLocks noChangeAspect="1" noChangeArrowheads="1"/>
          </p:cNvPicPr>
          <p:nvPr/>
        </p:nvPicPr>
        <p:blipFill>
          <a:blip r:embed="rId2"/>
          <a:srcRect/>
          <a:stretch>
            <a:fillRect/>
          </a:stretch>
        </p:blipFill>
        <p:spPr bwMode="auto">
          <a:xfrm>
            <a:off x="1258888" y="2852738"/>
            <a:ext cx="6626225" cy="400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468313" y="260350"/>
            <a:ext cx="8229600" cy="4114800"/>
          </a:xfrm>
        </p:spPr>
        <p:txBody>
          <a:bodyPr/>
          <a:lstStyle/>
          <a:p>
            <a:pPr algn="just" eaLnBrk="1" hangingPunct="1">
              <a:defRPr/>
            </a:pPr>
            <a:r>
              <a:rPr lang="ar-SA" sz="3000" b="1" dirty="0" smtClean="0"/>
              <a:t>پله هاي خروج از آب: </a:t>
            </a:r>
            <a:r>
              <a:rPr lang="ar-SA" sz="3000" dirty="0" smtClean="0"/>
              <a:t>در استخرهايي كه خارج شدن شناگران توسط پله هايي كه در ديواره هاي استخربه صورت تورفتگي ايجاد شده است انجام مي شود، پله ها بايد به گونه اي طراحي شده باشند كه به وضوح وروشني قابل رويت باشند</a:t>
            </a:r>
            <a:r>
              <a:rPr lang="en-US" sz="3000" dirty="0" smtClean="0"/>
              <a:t>.</a:t>
            </a:r>
            <a:r>
              <a:rPr lang="ar-SA" sz="3000" dirty="0" smtClean="0"/>
              <a:t>گام هر پله بايد حداقل</a:t>
            </a:r>
            <a:r>
              <a:rPr lang="en-US" sz="3000" dirty="0" smtClean="0"/>
              <a:t> 125 </a:t>
            </a:r>
            <a:r>
              <a:rPr lang="ar-SA" sz="3000" dirty="0" smtClean="0"/>
              <a:t>ميلي متر و حداقل عرض پله</a:t>
            </a:r>
            <a:r>
              <a:rPr lang="en-US" sz="3000" dirty="0" smtClean="0"/>
              <a:t> 350 </a:t>
            </a:r>
            <a:r>
              <a:rPr lang="ar-SA" sz="3000" dirty="0" smtClean="0"/>
              <a:t>ميلي متر باشد</a:t>
            </a:r>
            <a:endParaRPr lang="en-US" sz="3000" dirty="0" smtClean="0"/>
          </a:p>
        </p:txBody>
      </p:sp>
      <p:pic>
        <p:nvPicPr>
          <p:cNvPr id="57347" name="Picture 2" descr="large_mechpool.jpg"/>
          <p:cNvPicPr>
            <a:picLocks noChangeAspect="1"/>
          </p:cNvPicPr>
          <p:nvPr/>
        </p:nvPicPr>
        <p:blipFill>
          <a:blip r:embed="rId2"/>
          <a:srcRect/>
          <a:stretch>
            <a:fillRect/>
          </a:stretch>
        </p:blipFill>
        <p:spPr bwMode="auto">
          <a:xfrm>
            <a:off x="2143125" y="3357563"/>
            <a:ext cx="51435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57200" y="333375"/>
            <a:ext cx="8229600" cy="5686425"/>
          </a:xfrm>
        </p:spPr>
        <p:txBody>
          <a:bodyPr/>
          <a:lstStyle/>
          <a:p>
            <a:pPr algn="just" eaLnBrk="1" hangingPunct="1">
              <a:defRPr/>
            </a:pPr>
            <a:r>
              <a:rPr lang="ar-SA" sz="3000" b="1" dirty="0" smtClean="0"/>
              <a:t>دستگيره</a:t>
            </a:r>
            <a:r>
              <a:rPr lang="en-US" sz="3000" b="1" dirty="0" smtClean="0"/>
              <a:t> </a:t>
            </a:r>
            <a:r>
              <a:rPr lang="en-US" sz="3000" dirty="0" smtClean="0"/>
              <a:t>: </a:t>
            </a:r>
            <a:r>
              <a:rPr lang="ar-SA" sz="3000" dirty="0" smtClean="0"/>
              <a:t>در حالتي كه نردبان يا پله تعبيه شده باشد هركدام از آنها بايد داراي يك دستگيره باشند كه اين دستگيره تا بيرون استخر امتداد يافته باشد</a:t>
            </a:r>
            <a:r>
              <a:rPr lang="en-US" sz="3000" dirty="0" smtClean="0"/>
              <a:t> . </a:t>
            </a:r>
            <a:r>
              <a:rPr lang="ar-SA" sz="3000" dirty="0" smtClean="0"/>
              <a:t>دستگيره ها بايد ارتفاعي بين</a:t>
            </a:r>
            <a:r>
              <a:rPr lang="en-US" sz="3000" dirty="0" smtClean="0"/>
              <a:t> 750 </a:t>
            </a:r>
            <a:r>
              <a:rPr lang="ar-SA" sz="3000" dirty="0" smtClean="0"/>
              <a:t>تا</a:t>
            </a:r>
            <a:r>
              <a:rPr lang="en-US" sz="3000" dirty="0" smtClean="0"/>
              <a:t> 950 </a:t>
            </a:r>
            <a:r>
              <a:rPr lang="ar-SA" sz="3000" dirty="0" smtClean="0"/>
              <a:t>ميلي متر داشته باشد.</a:t>
            </a:r>
            <a:endParaRPr lang="en-US" sz="3000" dirty="0" smtClean="0"/>
          </a:p>
          <a:p>
            <a:pPr algn="just" eaLnBrk="1" hangingPunct="1">
              <a:defRPr/>
            </a:pPr>
            <a:endParaRPr lang="en-US" sz="3000" dirty="0" smtClean="0"/>
          </a:p>
          <a:p>
            <a:pPr algn="just" eaLnBrk="1" hangingPunct="1">
              <a:defRPr/>
            </a:pPr>
            <a:r>
              <a:rPr lang="ar-SA" sz="3000" dirty="0" smtClean="0"/>
              <a:t> </a:t>
            </a:r>
            <a:r>
              <a:rPr lang="ar-SA" sz="3000" b="1" dirty="0" smtClean="0"/>
              <a:t>پلكان</a:t>
            </a:r>
            <a:r>
              <a:rPr lang="en-US" sz="3000" b="1" dirty="0" smtClean="0"/>
              <a:t> </a:t>
            </a:r>
            <a:r>
              <a:rPr lang="en-US" sz="3000" dirty="0" smtClean="0"/>
              <a:t>: </a:t>
            </a:r>
            <a:r>
              <a:rPr lang="ar-SA" sz="3000" dirty="0" smtClean="0"/>
              <a:t>در حالتي كه از پلكان استفاده شود، پلكان بايد در گوشه استخر و به صورت اريب قرار داده شودپلكان بايد داراي دستگيره بوده و پله هاي آن بايد زبر باشدحداقل عمق محل قرار گيري پا</a:t>
            </a:r>
            <a:r>
              <a:rPr lang="en-US" sz="3000" dirty="0" smtClean="0"/>
              <a:t> ) </a:t>
            </a:r>
            <a:r>
              <a:rPr lang="ar-SA" sz="3000" dirty="0" smtClean="0"/>
              <a:t>پاخور</a:t>
            </a:r>
            <a:r>
              <a:rPr lang="en-US" sz="3000" dirty="0" smtClean="0"/>
              <a:t>( </a:t>
            </a:r>
            <a:r>
              <a:rPr lang="ar-SA" sz="3000" dirty="0" smtClean="0"/>
              <a:t>بايد250ميلي متر و حداكثر ارتفاع هر پله 250ميلي متر باشدعرض مورد قبول حداقل</a:t>
            </a:r>
            <a:r>
              <a:rPr lang="en-US" sz="3000" dirty="0" smtClean="0"/>
              <a:t> 940 </a:t>
            </a:r>
            <a:r>
              <a:rPr lang="ar-SA" sz="3000" dirty="0" smtClean="0"/>
              <a:t>ميلي متر است</a:t>
            </a:r>
            <a:r>
              <a:rPr lang="en-US" sz="3000" b="1" dirty="0" smtClean="0"/>
              <a:t>.</a:t>
            </a:r>
            <a:r>
              <a:rPr lang="ar-SA" sz="3000" dirty="0" smtClean="0"/>
              <a:t> </a:t>
            </a:r>
            <a:endParaRPr lang="en-US" sz="30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188913"/>
            <a:ext cx="8229600" cy="5830887"/>
          </a:xfrm>
        </p:spPr>
        <p:txBody>
          <a:bodyPr/>
          <a:lstStyle/>
          <a:p>
            <a:pPr algn="just">
              <a:defRPr/>
            </a:pPr>
            <a:r>
              <a:rPr lang="ar-SA" sz="3000" b="1" dirty="0" smtClean="0"/>
              <a:t>صفحه هاي برگشت: </a:t>
            </a:r>
            <a:r>
              <a:rPr lang="ar-SA" sz="3000" dirty="0" smtClean="0"/>
              <a:t>در استخرهايي كه لبه هاي كاسه استخر با حاشيه استخر همتراز است از صفحه هاي برگشت براي تشخيص ابتدا يا انتهاي استخر است</a:t>
            </a:r>
            <a:r>
              <a:rPr lang="fa-IR" sz="3000" dirty="0" smtClean="0"/>
              <a:t>ف</a:t>
            </a:r>
            <a:r>
              <a:rPr lang="ar-SA" sz="3000" dirty="0" smtClean="0"/>
              <a:t>اده مي شود</a:t>
            </a:r>
            <a:endParaRPr lang="en-US" sz="3000" dirty="0" smtClean="0"/>
          </a:p>
          <a:p>
            <a:pPr algn="just">
              <a:defRPr/>
            </a:pPr>
            <a:endParaRPr lang="en-US" sz="3000" dirty="0" smtClean="0"/>
          </a:p>
          <a:p>
            <a:pPr algn="just">
              <a:defRPr/>
            </a:pPr>
            <a:r>
              <a:rPr lang="ar-SA" sz="3000" b="1" dirty="0" smtClean="0"/>
              <a:t> فضاهاي جنبي مورد نياز: </a:t>
            </a:r>
            <a:r>
              <a:rPr lang="ar-SA" sz="3000" dirty="0" smtClean="0"/>
              <a:t>فضاي سرويس ها، دوش ها و رختكن هاي جداگانه براي داوران، مربيان و ورزشكاران فضاهاي استراحت و تجديد قوا فضاي آفتابگيري در استخرهاي روبازاتاق هاي كمك هاي اوليه و استقرار امدادگران فضاي اداري و تجهيزات ارتباط جمعي</a:t>
            </a:r>
            <a:r>
              <a:rPr lang="en-US" sz="3000"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324" name="Group 260"/>
          <p:cNvGraphicFramePr>
            <a:graphicFrameLocks noGrp="1"/>
          </p:cNvGraphicFramePr>
          <p:nvPr>
            <p:ph sz="quarter" idx="3"/>
          </p:nvPr>
        </p:nvGraphicFramePr>
        <p:xfrm>
          <a:off x="611188" y="549275"/>
          <a:ext cx="7642225" cy="5943219"/>
        </p:xfrm>
        <a:graphic>
          <a:graphicData uri="http://schemas.openxmlformats.org/drawingml/2006/table">
            <a:tbl>
              <a:tblPr rtl="1"/>
              <a:tblGrid>
                <a:gridCol w="1593850"/>
                <a:gridCol w="2016125"/>
                <a:gridCol w="2232025"/>
                <a:gridCol w="1800225"/>
              </a:tblGrid>
              <a:tr h="782638">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دوش مجهزبه اب سرد وگرم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سانس 2ساعته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سانس 3ساعته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سانس4 ساعته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v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ازائ 5نفر1عدد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ازای 7 نفر1عدد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ازای 10نفر 1عدد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قفسه لباس</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تعداد ظرفیت نفرات</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r h="8159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توالت مجهز به اب سردوگرم</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ازای 40نفر حداقل2عدد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r h="6731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روشویی مجهز به اب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سرد و گرم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به ازای 75نفرحداقل 2عدد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r h="3651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اتاق رختکن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به ازای75نفرحداقل3عدد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68313" y="260350"/>
            <a:ext cx="8229600" cy="6337300"/>
          </a:xfrm>
        </p:spPr>
        <p:txBody>
          <a:bodyPr/>
          <a:lstStyle/>
          <a:p>
            <a:pPr algn="just">
              <a:defRPr/>
            </a:pPr>
            <a:r>
              <a:rPr lang="ar-SA" sz="3000" b="1" dirty="0" smtClean="0"/>
              <a:t>شرايط دوش ها</a:t>
            </a:r>
            <a:r>
              <a:rPr lang="fa-IR" sz="3000" b="1" dirty="0" smtClean="0"/>
              <a:t>:</a:t>
            </a:r>
            <a:r>
              <a:rPr lang="ar-SA" sz="3000" b="1" dirty="0" smtClean="0"/>
              <a:t> </a:t>
            </a:r>
            <a:endParaRPr lang="en-US" sz="3000" b="1" dirty="0" smtClean="0"/>
          </a:p>
          <a:p>
            <a:pPr algn="just">
              <a:defRPr/>
            </a:pPr>
            <a:r>
              <a:rPr lang="ar-SA" sz="3000" dirty="0" smtClean="0"/>
              <a:t>دوشها بايد داراي آب گرم با حداقل درجه حرارت</a:t>
            </a:r>
            <a:r>
              <a:rPr lang="en-US" sz="3000" dirty="0" smtClean="0"/>
              <a:t> 32 </a:t>
            </a:r>
            <a:r>
              <a:rPr lang="ar-SA" sz="3000" dirty="0" smtClean="0"/>
              <a:t>درجه سلسيوس و حداكثر درجه حرارت</a:t>
            </a:r>
            <a:r>
              <a:rPr lang="en-US" sz="3000" dirty="0" smtClean="0"/>
              <a:t> 43 </a:t>
            </a:r>
            <a:r>
              <a:rPr lang="ar-SA" sz="3000" dirty="0" smtClean="0"/>
              <a:t>درجه سلسيوس باشد</a:t>
            </a:r>
            <a:endParaRPr lang="en-US" sz="3000" dirty="0" smtClean="0"/>
          </a:p>
          <a:p>
            <a:pPr algn="just">
              <a:defRPr/>
            </a:pPr>
            <a:r>
              <a:rPr lang="en-US" sz="3000" dirty="0" smtClean="0"/>
              <a:t>. </a:t>
            </a:r>
            <a:r>
              <a:rPr lang="ar-SA" sz="3000" dirty="0" smtClean="0"/>
              <a:t>همچنين حداقل دبي آب خروجي سر دوشي ها بايد</a:t>
            </a:r>
            <a:r>
              <a:rPr lang="en-US" sz="3000" dirty="0" smtClean="0"/>
              <a:t>minlit5/7 </a:t>
            </a:r>
            <a:r>
              <a:rPr lang="ar-SA" sz="3000" dirty="0" smtClean="0"/>
              <a:t>باشد</a:t>
            </a:r>
            <a:r>
              <a:rPr lang="en-US" sz="3000" dirty="0" smtClean="0"/>
              <a:t> </a:t>
            </a:r>
          </a:p>
          <a:p>
            <a:pPr algn="just">
              <a:defRPr/>
            </a:pPr>
            <a:r>
              <a:rPr lang="ar-SA" sz="3000" dirty="0" smtClean="0"/>
              <a:t>به منظور جلوگيري ازآسيب ديدگي مصرف كنندگان بايد از شيرهاي ترموستاتيك و يا شيرمخلوط هايي استفاده شود كه به روشني وضعيت آب سرد و گرم بر روي آنها مشخص گرديده است و همواره كاركرد صحيح و مناسب آنها بايد تحت كنترل باشد</a:t>
            </a:r>
            <a:endParaRPr lang="en-US" sz="3000" dirty="0" smtClean="0"/>
          </a:p>
          <a:p>
            <a:pPr algn="just" eaLnBrk="1" hangingPunct="1">
              <a:buFontTx/>
              <a:buNone/>
              <a:defRPr/>
            </a:pPr>
            <a:endParaRPr lang="en-US" sz="30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68313" y="549275"/>
            <a:ext cx="8229600" cy="4114800"/>
          </a:xfrm>
        </p:spPr>
        <p:txBody>
          <a:bodyPr/>
          <a:lstStyle/>
          <a:p>
            <a:pPr algn="just">
              <a:defRPr/>
            </a:pPr>
            <a:r>
              <a:rPr lang="ar-SA" sz="3000" dirty="0" smtClean="0"/>
              <a:t>آب دوش ها بايد از منابعي تامين شود كه حداقل غلظت مجاز كلر را داشته باشد</a:t>
            </a:r>
            <a:r>
              <a:rPr lang="fa-IR" sz="3000" dirty="0" smtClean="0"/>
              <a:t> </a:t>
            </a:r>
            <a:r>
              <a:rPr lang="ar-SA" sz="3000" dirty="0" smtClean="0"/>
              <a:t>حداقل تعداد</a:t>
            </a:r>
            <a:r>
              <a:rPr lang="en-US" sz="3000" dirty="0" smtClean="0"/>
              <a:t> 50 </a:t>
            </a:r>
            <a:r>
              <a:rPr lang="ar-SA" sz="3000" dirty="0" smtClean="0"/>
              <a:t>درصد دوشها بايد داراي اتاقك</a:t>
            </a:r>
            <a:r>
              <a:rPr lang="en-US" sz="3000" dirty="0" smtClean="0"/>
              <a:t> 2 </a:t>
            </a:r>
            <a:r>
              <a:rPr lang="ar-SA" sz="3000" dirty="0" smtClean="0"/>
              <a:t>بوده و حداقل ابعاد اتاقك ها يك متر مربع باشد</a:t>
            </a:r>
            <a:r>
              <a:rPr lang="en-US" sz="3000" dirty="0" smtClean="0"/>
              <a:t>. </a:t>
            </a:r>
          </a:p>
          <a:p>
            <a:pPr algn="just">
              <a:defRPr/>
            </a:pPr>
            <a:r>
              <a:rPr lang="ar-SA" sz="3000" dirty="0" smtClean="0"/>
              <a:t>دو ش ها بايد در محلي قرار داشته باشند كه شناگران قبل از ورود به آب استخر، امكان استفاده از آن </a:t>
            </a:r>
            <a:r>
              <a:rPr lang="fa-IR" sz="3000" dirty="0" smtClean="0"/>
              <a:t>ها </a:t>
            </a:r>
            <a:r>
              <a:rPr lang="ar-SA" sz="3000" dirty="0" smtClean="0"/>
              <a:t>را داشته باشند</a:t>
            </a:r>
            <a:endParaRPr lang="en-US" sz="3000" dirty="0" smtClean="0"/>
          </a:p>
        </p:txBody>
      </p:sp>
      <p:pic>
        <p:nvPicPr>
          <p:cNvPr id="62467" name="Picture 4" descr="untitled"/>
          <p:cNvPicPr>
            <a:picLocks noChangeAspect="1" noChangeArrowheads="1"/>
          </p:cNvPicPr>
          <p:nvPr/>
        </p:nvPicPr>
        <p:blipFill>
          <a:blip r:embed="rId2"/>
          <a:srcRect/>
          <a:stretch>
            <a:fillRect/>
          </a:stretch>
        </p:blipFill>
        <p:spPr bwMode="auto">
          <a:xfrm>
            <a:off x="539750" y="3933825"/>
            <a:ext cx="5545138"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333375"/>
            <a:ext cx="8229600" cy="5686425"/>
          </a:xfrm>
        </p:spPr>
        <p:txBody>
          <a:bodyPr/>
          <a:lstStyle/>
          <a:p>
            <a:pPr algn="just">
              <a:defRPr/>
            </a:pPr>
            <a:r>
              <a:rPr lang="ar-SA" sz="3000" b="1" dirty="0" smtClean="0"/>
              <a:t>مكان رختكن:</a:t>
            </a:r>
            <a:endParaRPr lang="en-US" sz="3000" b="1" dirty="0" smtClean="0"/>
          </a:p>
          <a:p>
            <a:pPr algn="just">
              <a:defRPr/>
            </a:pPr>
            <a:r>
              <a:rPr lang="ar-SA" sz="3000" dirty="0" smtClean="0"/>
              <a:t> اتاق رختكن بايد در محلي قرار داشته باشد كه شناگران براي ورود به استخر در ابتدا از داخل آن عبورنمايند</a:t>
            </a:r>
            <a:endParaRPr lang="en-US" sz="3000" dirty="0" smtClean="0"/>
          </a:p>
          <a:p>
            <a:pPr algn="just">
              <a:defRPr/>
            </a:pPr>
            <a:r>
              <a:rPr lang="ar-SA" sz="3000" dirty="0" smtClean="0"/>
              <a:t>ترتيب قرارگيري رختكن بايد به گونه اي باشد كه در ابتدا رختكن، سپس سرويس بهداشتي</a:t>
            </a:r>
            <a:r>
              <a:rPr lang="en-US" sz="3000" dirty="0" smtClean="0"/>
              <a:t> </a:t>
            </a:r>
            <a:r>
              <a:rPr lang="ar-SA" sz="3000" dirty="0" smtClean="0"/>
              <a:t>توالت وروشويي</a:t>
            </a:r>
            <a:r>
              <a:rPr lang="en-US" sz="3000" dirty="0" smtClean="0"/>
              <a:t> </a:t>
            </a:r>
            <a:r>
              <a:rPr lang="ar-SA" sz="3000" dirty="0" smtClean="0"/>
              <a:t>و بعد از آن دوش ها و محل ضدعفوني كردن پاها قرار داشته باشد</a:t>
            </a:r>
            <a:endParaRPr lang="en-US" sz="3000" dirty="0" smtClean="0"/>
          </a:p>
        </p:txBody>
      </p:sp>
      <p:pic>
        <p:nvPicPr>
          <p:cNvPr id="63491" name="Picture 4" descr="picture_lockers"/>
          <p:cNvPicPr>
            <a:picLocks noChangeAspect="1" noChangeArrowheads="1"/>
          </p:cNvPicPr>
          <p:nvPr/>
        </p:nvPicPr>
        <p:blipFill>
          <a:blip r:embed="rId2"/>
          <a:srcRect/>
          <a:stretch>
            <a:fillRect/>
          </a:stretch>
        </p:blipFill>
        <p:spPr bwMode="auto">
          <a:xfrm>
            <a:off x="1331913" y="3573463"/>
            <a:ext cx="6408737" cy="328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571500" y="214313"/>
            <a:ext cx="8229600" cy="3071811"/>
          </a:xfrm>
        </p:spPr>
        <p:txBody>
          <a:bodyPr/>
          <a:lstStyle/>
          <a:p>
            <a:pPr algn="just" eaLnBrk="1" hangingPunct="1">
              <a:defRPr/>
            </a:pPr>
            <a:r>
              <a:rPr lang="fa-IR" sz="3000" dirty="0" smtClean="0"/>
              <a:t>1. </a:t>
            </a:r>
            <a:r>
              <a:rPr lang="ar-SA" sz="3000" dirty="0" smtClean="0"/>
              <a:t>رها شدن كليه تاسيسات استخر در بيشترين ايام سال</a:t>
            </a:r>
            <a:endParaRPr lang="fa-IR" sz="3000" dirty="0" smtClean="0"/>
          </a:p>
          <a:p>
            <a:pPr algn="just" eaLnBrk="1" hangingPunct="1">
              <a:defRPr/>
            </a:pPr>
            <a:endParaRPr lang="fa-IR" sz="3000" dirty="0" smtClean="0"/>
          </a:p>
          <a:p>
            <a:pPr algn="just" eaLnBrk="1" hangingPunct="1">
              <a:defRPr/>
            </a:pPr>
            <a:r>
              <a:rPr lang="fa-IR" sz="3000" dirty="0" smtClean="0"/>
              <a:t>2.</a:t>
            </a:r>
            <a:r>
              <a:rPr lang="ar-SA" sz="3000" dirty="0" smtClean="0"/>
              <a:t> بي توجهي به تامين پرسنل دائم و موظف</a:t>
            </a:r>
            <a:endParaRPr lang="fa-IR" sz="3000" dirty="0" smtClean="0"/>
          </a:p>
          <a:p>
            <a:pPr algn="just" eaLnBrk="1" hangingPunct="1">
              <a:defRPr/>
            </a:pPr>
            <a:endParaRPr lang="fa-IR" sz="3000" dirty="0" smtClean="0"/>
          </a:p>
          <a:p>
            <a:pPr algn="just" eaLnBrk="1" hangingPunct="1">
              <a:defRPr/>
            </a:pPr>
            <a:r>
              <a:rPr lang="ar-SA" sz="3000" dirty="0" smtClean="0"/>
              <a:t>3. نبود سيستم مشخص حفاظت و نگهداري از تاسيسا</a:t>
            </a:r>
            <a:r>
              <a:rPr lang="fa-IR" sz="3000" dirty="0" smtClean="0"/>
              <a:t>ت</a:t>
            </a:r>
          </a:p>
          <a:p>
            <a:pPr algn="just" eaLnBrk="1" hangingPunct="1">
              <a:defRPr/>
            </a:pPr>
            <a:endParaRPr lang="fa-IR" sz="3000" dirty="0" smtClean="0"/>
          </a:p>
          <a:p>
            <a:pPr algn="just" eaLnBrk="1" hangingPunct="1">
              <a:buFontTx/>
              <a:buNone/>
              <a:defRPr/>
            </a:pPr>
            <a:endParaRPr lang="en-US" sz="3000" dirty="0" smtClean="0"/>
          </a:p>
        </p:txBody>
      </p:sp>
      <p:pic>
        <p:nvPicPr>
          <p:cNvPr id="9219" name="Picture 5" descr="L00957888509.jpg"/>
          <p:cNvPicPr>
            <a:picLocks noChangeAspect="1"/>
          </p:cNvPicPr>
          <p:nvPr/>
        </p:nvPicPr>
        <p:blipFill>
          <a:blip r:embed="rId2"/>
          <a:srcRect/>
          <a:stretch>
            <a:fillRect/>
          </a:stretch>
        </p:blipFill>
        <p:spPr bwMode="auto">
          <a:xfrm>
            <a:off x="857250" y="3286125"/>
            <a:ext cx="7929563"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539750" y="476250"/>
            <a:ext cx="8229600" cy="6048375"/>
          </a:xfrm>
        </p:spPr>
        <p:txBody>
          <a:bodyPr/>
          <a:lstStyle/>
          <a:p>
            <a:pPr algn="just">
              <a:lnSpc>
                <a:spcPct val="90000"/>
              </a:lnSpc>
              <a:defRPr/>
            </a:pPr>
            <a:r>
              <a:rPr lang="ar-SA" sz="3000" b="1" dirty="0" smtClean="0"/>
              <a:t>طراحي رختكن:</a:t>
            </a:r>
            <a:endParaRPr lang="en-US" sz="3000" b="1" dirty="0" smtClean="0"/>
          </a:p>
          <a:p>
            <a:pPr algn="just">
              <a:lnSpc>
                <a:spcPct val="90000"/>
              </a:lnSpc>
              <a:defRPr/>
            </a:pPr>
            <a:r>
              <a:rPr lang="ar-SA" sz="3000" dirty="0" smtClean="0"/>
              <a:t> رختكن بايد مجهز به اطاقك هاي تعويض لباس به ابعاد حداقل يك متر مربع باشد</a:t>
            </a:r>
            <a:r>
              <a:rPr lang="en-US" sz="3000" dirty="0" smtClean="0"/>
              <a:t> . </a:t>
            </a:r>
            <a:r>
              <a:rPr lang="ar-SA" sz="3000" dirty="0" smtClean="0"/>
              <a:t>تعداد اين اطاقك ها بايدمطابق با جدول يك باشد</a:t>
            </a:r>
            <a:r>
              <a:rPr lang="en-US" sz="3000" dirty="0" smtClean="0"/>
              <a:t> . </a:t>
            </a:r>
            <a:r>
              <a:rPr lang="ar-SA" sz="3000" dirty="0" smtClean="0"/>
              <a:t>كف اتاق رختكن بايد سطحي صاف و بدون شيب داشته باشد</a:t>
            </a:r>
            <a:endParaRPr lang="en-US" sz="3000" dirty="0" smtClean="0"/>
          </a:p>
          <a:p>
            <a:pPr algn="just">
              <a:lnSpc>
                <a:spcPct val="90000"/>
              </a:lnSpc>
              <a:defRPr/>
            </a:pPr>
            <a:r>
              <a:rPr lang="ar-SA" sz="3000" dirty="0" smtClean="0"/>
              <a:t>همچنين بايد ازموادي ساخته شده باشد كه آب و رطوبت در آن نفوذ نكند، به راحتي پاك شود و با حداقل شيب./6 سانتي متري آب را به خروجي فاضلاب منتقل نمايد</a:t>
            </a:r>
            <a:r>
              <a:rPr lang="en-US" sz="3000" dirty="0" smtClean="0"/>
              <a:t>. </a:t>
            </a:r>
          </a:p>
          <a:p>
            <a:pPr algn="just">
              <a:lnSpc>
                <a:spcPct val="90000"/>
              </a:lnSpc>
              <a:defRPr/>
            </a:pPr>
            <a:r>
              <a:rPr lang="ar-SA" sz="3000" dirty="0" smtClean="0"/>
              <a:t>استفاده از فرش يا موكت در محوطه دوش يا سرويس بهداشتي كاملا ممنوع مي باشدمحل اتصال ديواره ها و كف بايد به صورت مقعر و صاف بوده و فاقدهرگونه ترك، حفره، يا شكاف باشد</a:t>
            </a:r>
            <a:endParaRPr lang="en-US" sz="3000" dirty="0" smtClean="0"/>
          </a:p>
          <a:p>
            <a:pPr algn="just"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571472" y="500042"/>
            <a:ext cx="8229600" cy="5524517"/>
          </a:xfrm>
        </p:spPr>
        <p:txBody>
          <a:bodyPr/>
          <a:lstStyle/>
          <a:p>
            <a:pPr algn="just" eaLnBrk="1" hangingPunct="1">
              <a:defRPr/>
            </a:pPr>
            <a:r>
              <a:rPr lang="ar-SA" sz="3000" dirty="0" smtClean="0"/>
              <a:t>پارتيشن هايي</a:t>
            </a:r>
            <a:r>
              <a:rPr lang="en-US" sz="3000" dirty="0" smtClean="0"/>
              <a:t>)</a:t>
            </a:r>
            <a:r>
              <a:rPr lang="ar-SA" sz="3000" dirty="0" smtClean="0"/>
              <a:t>جداكننده هاي</a:t>
            </a:r>
            <a:r>
              <a:rPr lang="fa-IR" sz="3000" dirty="0" smtClean="0"/>
              <a:t>ی</a:t>
            </a:r>
            <a:r>
              <a:rPr lang="en-US" sz="3000" dirty="0" smtClean="0"/>
              <a:t> (</a:t>
            </a:r>
            <a:r>
              <a:rPr lang="ar-SA" sz="3000" dirty="0" smtClean="0"/>
              <a:t>كه بين اتاقك هاي رختكن قرار داده مي شود بايد حداقل</a:t>
            </a:r>
            <a:r>
              <a:rPr lang="en-US" sz="3000" dirty="0" smtClean="0"/>
              <a:t> 25 </a:t>
            </a:r>
            <a:r>
              <a:rPr lang="ar-SA" sz="3000" dirty="0" smtClean="0"/>
              <a:t>سانتي متر بالاتر ازسطح زمين قرار بگيرد و يا بر روي يك سكوي سيماني يا آجري با پوششي مناسب نظير كاشي يا سراميك با ارتفاع حداقل</a:t>
            </a:r>
            <a:r>
              <a:rPr lang="en-US" sz="3000" dirty="0" smtClean="0"/>
              <a:t> 10 </a:t>
            </a:r>
            <a:r>
              <a:rPr lang="ar-SA" sz="3000" dirty="0" smtClean="0"/>
              <a:t>سانتي متر قرار داده شوند</a:t>
            </a:r>
            <a:r>
              <a:rPr lang="en-US" sz="3000" dirty="0" smtClean="0"/>
              <a:t>.</a:t>
            </a:r>
            <a:endParaRPr lang="fa-IR" sz="3000" dirty="0" smtClean="0"/>
          </a:p>
          <a:p>
            <a:pPr algn="just"/>
            <a:r>
              <a:rPr lang="ar-SA" sz="3000" dirty="0" smtClean="0"/>
              <a:t>قفسه اي نگه داري لباس ها نيز بايد بر روي يك سطح سيماني يا آجري كاملا محكم و غير قابل تحرك با حداقل ارتفاع</a:t>
            </a:r>
            <a:r>
              <a:rPr lang="en-US" sz="3000" dirty="0" smtClean="0"/>
              <a:t> 10 </a:t>
            </a:r>
            <a:r>
              <a:rPr lang="ar-SA" sz="3000" dirty="0" smtClean="0"/>
              <a:t>سانتي متر قرار گرفته باشند و به طور كاملا محكم به آن متصل گردند به نحوي كه قفسه ها بدون حركت و ثابت باشند</a:t>
            </a:r>
            <a:r>
              <a:rPr lang="en-US" sz="3000" dirty="0" smtClean="0"/>
              <a:t> .</a:t>
            </a:r>
          </a:p>
          <a:p>
            <a:pPr algn="just"/>
            <a:r>
              <a:rPr lang="ar-SA" sz="3000" dirty="0" smtClean="0"/>
              <a:t>تمامي قفسه هاي لباس بايد داراي منافذي باشند كه هوا در داخل آنها گردش نمايد</a:t>
            </a:r>
          </a:p>
          <a:p>
            <a:pPr algn="just" eaLnBrk="1" hangingPunct="1">
              <a:defRPr/>
            </a:pPr>
            <a:endParaRPr lang="en-US" sz="3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57200" y="476250"/>
            <a:ext cx="8229600" cy="5543550"/>
          </a:xfrm>
        </p:spPr>
        <p:txBody>
          <a:bodyPr/>
          <a:lstStyle/>
          <a:p>
            <a:pPr algn="just" eaLnBrk="1" hangingPunct="1">
              <a:defRPr/>
            </a:pPr>
            <a:r>
              <a:rPr lang="ar-SA" sz="3000" b="1" dirty="0" smtClean="0"/>
              <a:t>حصار كشي</a:t>
            </a:r>
            <a:r>
              <a:rPr lang="ar-SA" sz="3000" dirty="0" smtClean="0"/>
              <a:t>:</a:t>
            </a:r>
            <a:endParaRPr lang="en-US" sz="3000" dirty="0" smtClean="0"/>
          </a:p>
          <a:p>
            <a:pPr algn="just" eaLnBrk="1" hangingPunct="1">
              <a:defRPr/>
            </a:pPr>
            <a:r>
              <a:rPr lang="ar-SA" sz="3000" dirty="0" smtClean="0"/>
              <a:t> تمامي استخرهاي شنا از جمله استخرهاي روباز و بويژه استخر خردسالان بايد داراي حصار، ديوار يا مانعي باشد كه از ورود افراد كم سن و سال به محوطه استخر بدون اجازه ناظر استخر جلوگيري نماي</a:t>
            </a:r>
            <a:r>
              <a:rPr lang="fa-IR" sz="3000" dirty="0" smtClean="0"/>
              <a:t>د.</a:t>
            </a:r>
            <a:endParaRPr lang="en-US" sz="30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p:cNvPicPr>
            <a:picLocks noChangeAspect="1" noChangeArrowheads="1"/>
          </p:cNvPicPr>
          <p:nvPr/>
        </p:nvPicPr>
        <p:blipFill>
          <a:blip r:embed="rId2"/>
          <a:srcRect/>
          <a:stretch>
            <a:fillRect/>
          </a:stretch>
        </p:blipFill>
        <p:spPr bwMode="auto">
          <a:xfrm>
            <a:off x="900113" y="4365625"/>
            <a:ext cx="6985000" cy="2303463"/>
          </a:xfrm>
          <a:prstGeom prst="rect">
            <a:avLst/>
          </a:prstGeom>
          <a:noFill/>
          <a:ln w="9525">
            <a:noFill/>
            <a:miter lim="800000"/>
            <a:headEnd/>
            <a:tailEnd/>
          </a:ln>
        </p:spPr>
      </p:pic>
      <p:sp>
        <p:nvSpPr>
          <p:cNvPr id="6" name="Rectangle 3"/>
          <p:cNvSpPr txBox="1">
            <a:spLocks noChangeArrowheads="1"/>
          </p:cNvSpPr>
          <p:nvPr/>
        </p:nvSpPr>
        <p:spPr bwMode="auto">
          <a:xfrm>
            <a:off x="611188" y="188913"/>
            <a:ext cx="8229600" cy="4097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
                <a:schemeClr val="hlink"/>
              </a:buClr>
              <a:buSzPct val="120000"/>
              <a:buFontTx/>
              <a:buChar char="•"/>
              <a:tabLst/>
              <a:defRPr/>
            </a:pPr>
            <a:r>
              <a:rPr kumimoji="0" lang="ar-SA"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جانمايي و ارتباط فضايي سالن ها</a:t>
            </a:r>
            <a:r>
              <a:rPr kumimoji="0" lang="ar-SA"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fa-IR"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just" defTabSz="914400" rtl="1" eaLnBrk="1" fontAlgn="base" latinLnBrk="0" hangingPunct="1">
              <a:lnSpc>
                <a:spcPct val="100000"/>
              </a:lnSpc>
              <a:spcBef>
                <a:spcPct val="20000"/>
              </a:spcBef>
              <a:spcAft>
                <a:spcPct val="0"/>
              </a:spcAft>
              <a:buClr>
                <a:schemeClr val="hlink"/>
              </a:buClr>
              <a:buSzPct val="120000"/>
              <a:buFontTx/>
              <a:buChar char="•"/>
              <a:tabLst/>
              <a:defRPr/>
            </a:pPr>
            <a:r>
              <a:rPr kumimoji="0" lang="ar-SA"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در يك مجموعه ورز شهاي آبي علاوه بر در نظر گرفتن ارتباطات و دسترس يهاي راحت و آسان فضاهاي مختلف با يكديگر، بايد توجه داشت كه راههاي ارتباطي به استخرهاي شنا، شيرجه و تمرين كودكان بايدحتما از حوضچه ضدعفوني عبور كند</a:t>
            </a:r>
            <a:r>
              <a:rPr kumimoji="0" lang="en-US"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a:p>
            <a:pPr marL="342900" marR="0" lvl="0" indent="-342900" algn="just" defTabSz="914400" rtl="1" eaLnBrk="1" fontAlgn="base" latinLnBrk="0" hangingPunct="1">
              <a:lnSpc>
                <a:spcPct val="100000"/>
              </a:lnSpc>
              <a:spcBef>
                <a:spcPct val="20000"/>
              </a:spcBef>
              <a:spcAft>
                <a:spcPct val="0"/>
              </a:spcAft>
              <a:buClr>
                <a:schemeClr val="hlink"/>
              </a:buClr>
              <a:buSzPct val="120000"/>
              <a:buFontTx/>
              <a:buChar char="•"/>
              <a:tabLst/>
              <a:defRPr/>
            </a:pPr>
            <a:r>
              <a:rPr kumimoji="0" lang="ar-SA"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همچنين ورودي تماشاچيان و شناگران بايد به طور جداگانه طراحي گردد</a:t>
            </a:r>
            <a:endParaRPr kumimoji="0" lang="en-US" sz="3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idx="1"/>
          </p:nvPr>
        </p:nvSpPr>
        <p:spPr>
          <a:xfrm>
            <a:off x="611188" y="188913"/>
            <a:ext cx="8229600" cy="4114800"/>
          </a:xfrm>
        </p:spPr>
        <p:txBody>
          <a:bodyPr/>
          <a:lstStyle/>
          <a:p>
            <a:pPr algn="just" eaLnBrk="1" hangingPunct="1">
              <a:defRPr/>
            </a:pPr>
            <a:r>
              <a:rPr lang="ar-SA" sz="3000" b="1" dirty="0" smtClean="0"/>
              <a:t>جايگاه تماشاچيان</a:t>
            </a:r>
            <a:r>
              <a:rPr lang="fa-IR" sz="3000" dirty="0" smtClean="0"/>
              <a:t>:</a:t>
            </a:r>
            <a:r>
              <a:rPr lang="ar-SA" sz="3000" dirty="0" smtClean="0"/>
              <a:t> بهترين محل براي تماشاي مسابقات و نمايشهاي آبي استفاده از طرفين استخر ميباشد</a:t>
            </a:r>
            <a:endParaRPr lang="en-US" sz="3000" dirty="0" smtClean="0"/>
          </a:p>
          <a:p>
            <a:pPr algn="just" eaLnBrk="1" hangingPunct="1">
              <a:defRPr/>
            </a:pPr>
            <a:r>
              <a:rPr lang="ar-SA" sz="3000" dirty="0" smtClean="0"/>
              <a:t>در استخرهاي روباز محل قرارگيري تماشاچيان بايد داراي سايه</a:t>
            </a:r>
            <a:r>
              <a:rPr lang="en-US" sz="3000" dirty="0" smtClean="0"/>
              <a:t> </a:t>
            </a:r>
            <a:r>
              <a:rPr lang="ar-SA" sz="3000" dirty="0" smtClean="0"/>
              <a:t>بان بوده يا در جهت مناسبي نسبت به نور خورشيد ساخته شود. </a:t>
            </a:r>
            <a:endParaRPr lang="en-US" sz="3000" dirty="0" smtClean="0"/>
          </a:p>
        </p:txBody>
      </p:sp>
      <p:pic>
        <p:nvPicPr>
          <p:cNvPr id="68611" name="Picture 7" descr="n00013628-r-b-001"/>
          <p:cNvPicPr>
            <a:picLocks noChangeAspect="1" noChangeArrowheads="1"/>
          </p:cNvPicPr>
          <p:nvPr/>
        </p:nvPicPr>
        <p:blipFill>
          <a:blip r:embed="rId2"/>
          <a:srcRect/>
          <a:stretch>
            <a:fillRect/>
          </a:stretch>
        </p:blipFill>
        <p:spPr bwMode="auto">
          <a:xfrm>
            <a:off x="1258888" y="2708275"/>
            <a:ext cx="7200900"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611188" y="260351"/>
            <a:ext cx="8229600" cy="2025642"/>
          </a:xfrm>
        </p:spPr>
        <p:txBody>
          <a:bodyPr/>
          <a:lstStyle/>
          <a:p>
            <a:pPr algn="just" eaLnBrk="1" hangingPunct="1">
              <a:defRPr/>
            </a:pPr>
            <a:r>
              <a:rPr lang="ar-SA" sz="3000" b="1" dirty="0" smtClean="0"/>
              <a:t>نور</a:t>
            </a:r>
            <a:r>
              <a:rPr lang="ar-SA" sz="3000" dirty="0" smtClean="0"/>
              <a:t>: </a:t>
            </a:r>
            <a:endParaRPr lang="en-US" sz="3000" dirty="0" smtClean="0"/>
          </a:p>
          <a:p>
            <a:pPr algn="just" eaLnBrk="1" hangingPunct="1">
              <a:buNone/>
              <a:defRPr/>
            </a:pPr>
            <a:r>
              <a:rPr lang="ar-SA" sz="3000" dirty="0" smtClean="0"/>
              <a:t>نورگيري استخرهاي سرپوشيده ممكن است به صورت هاي مختلفي نظير</a:t>
            </a:r>
            <a:r>
              <a:rPr lang="en-US" sz="3000" dirty="0" smtClean="0"/>
              <a:t>:</a:t>
            </a:r>
            <a:r>
              <a:rPr lang="fa-IR" sz="3000" dirty="0" smtClean="0"/>
              <a:t> </a:t>
            </a:r>
            <a:r>
              <a:rPr lang="ar-SA" sz="3000" dirty="0" smtClean="0"/>
              <a:t>طبيعي، مصنوعي و يا تركيبي از هر دو انجام شود</a:t>
            </a:r>
            <a:r>
              <a:rPr lang="en-US" sz="3000" dirty="0" smtClean="0"/>
              <a:t>. </a:t>
            </a:r>
          </a:p>
        </p:txBody>
      </p:sp>
      <p:pic>
        <p:nvPicPr>
          <p:cNvPr id="69635" name="Picture 4" descr="LED-Swimming-Pool-Light"/>
          <p:cNvPicPr>
            <a:picLocks noChangeAspect="1" noChangeArrowheads="1"/>
          </p:cNvPicPr>
          <p:nvPr/>
        </p:nvPicPr>
        <p:blipFill>
          <a:blip r:embed="rId2"/>
          <a:srcRect/>
          <a:stretch>
            <a:fillRect/>
          </a:stretch>
        </p:blipFill>
        <p:spPr bwMode="auto">
          <a:xfrm>
            <a:off x="785786" y="2193038"/>
            <a:ext cx="7500989" cy="466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500063" y="0"/>
            <a:ext cx="8229600" cy="1857364"/>
          </a:xfrm>
        </p:spPr>
        <p:txBody>
          <a:bodyPr/>
          <a:lstStyle/>
          <a:p>
            <a:pPr algn="just" eaLnBrk="1" hangingPunct="1">
              <a:defRPr/>
            </a:pPr>
            <a:r>
              <a:rPr lang="ar-SA" sz="3000" dirty="0" smtClean="0"/>
              <a:t>براي استخرهاي سرپوشيده و يا استخرهاي روبازي كه شبها نيز مورد استفاده قرار مي گيرند وهمچنين درصورتي كه به هر دليل روشنايي طبيعي روز، نور كافي را براي استخر تامين ننمايد، بايد روشنايي مصنوعي تعبيه شود</a:t>
            </a:r>
            <a:r>
              <a:rPr lang="en-US" sz="3000" dirty="0" smtClean="0"/>
              <a:t>. </a:t>
            </a:r>
          </a:p>
        </p:txBody>
      </p:sp>
      <p:sp>
        <p:nvSpPr>
          <p:cNvPr id="70659" name="Rectangle 6"/>
          <p:cNvSpPr>
            <a:spLocks noChangeArrowheads="1"/>
          </p:cNvSpPr>
          <p:nvPr/>
        </p:nvSpPr>
        <p:spPr bwMode="auto">
          <a:xfrm>
            <a:off x="539750" y="3644900"/>
            <a:ext cx="7632700" cy="519113"/>
          </a:xfrm>
          <a:prstGeom prst="rect">
            <a:avLst/>
          </a:prstGeom>
          <a:noFill/>
          <a:ln w="9525">
            <a:noFill/>
            <a:miter lim="800000"/>
            <a:headEnd/>
            <a:tailEnd/>
          </a:ln>
        </p:spPr>
        <p:txBody>
          <a:bodyPr>
            <a:spAutoFit/>
          </a:bodyPr>
          <a:lstStyle/>
          <a:p>
            <a:pPr>
              <a:spcBef>
                <a:spcPct val="20000"/>
              </a:spcBef>
              <a:buClr>
                <a:schemeClr val="hlink"/>
              </a:buClr>
              <a:buSzPct val="120000"/>
              <a:buFontTx/>
              <a:buChar char="•"/>
            </a:pPr>
            <a:endParaRPr lang="en-US"/>
          </a:p>
        </p:txBody>
      </p:sp>
      <p:pic>
        <p:nvPicPr>
          <p:cNvPr id="70660" name="Picture 6" descr="res_natatorium_1.jpg"/>
          <p:cNvPicPr>
            <a:picLocks noChangeAspect="1"/>
          </p:cNvPicPr>
          <p:nvPr/>
        </p:nvPicPr>
        <p:blipFill>
          <a:blip r:embed="rId2"/>
          <a:srcRect/>
          <a:stretch>
            <a:fillRect/>
          </a:stretch>
        </p:blipFill>
        <p:spPr bwMode="auto">
          <a:xfrm>
            <a:off x="642938" y="2071678"/>
            <a:ext cx="7620000" cy="4786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229600" cy="1500174"/>
          </a:xfrm>
        </p:spPr>
        <p:txBody>
          <a:bodyPr/>
          <a:lstStyle/>
          <a:p>
            <a:pPr algn="just" eaLnBrk="1" hangingPunct="1">
              <a:defRPr/>
            </a:pPr>
            <a:r>
              <a:rPr lang="ar-SA" sz="3000" dirty="0" smtClean="0"/>
              <a:t>سيستم روشنايي بايد به گونه اي طراحي و نصب شده باشد كه كف استخر بدون انعكاس نور قابل رويت باشد</a:t>
            </a:r>
            <a:endParaRPr lang="fa-IR" sz="3000" dirty="0" smtClean="0"/>
          </a:p>
        </p:txBody>
      </p:sp>
      <p:pic>
        <p:nvPicPr>
          <p:cNvPr id="71683" name="Picture 3" descr="Koury_Natatorium_450.jpg"/>
          <p:cNvPicPr>
            <a:picLocks noChangeAspect="1"/>
          </p:cNvPicPr>
          <p:nvPr/>
        </p:nvPicPr>
        <p:blipFill>
          <a:blip r:embed="rId2"/>
          <a:srcRect/>
          <a:stretch>
            <a:fillRect/>
          </a:stretch>
        </p:blipFill>
        <p:spPr bwMode="auto">
          <a:xfrm>
            <a:off x="785813" y="1524000"/>
            <a:ext cx="7429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a:xfrm>
            <a:off x="500063" y="0"/>
            <a:ext cx="8229600" cy="2024063"/>
          </a:xfrm>
        </p:spPr>
        <p:txBody>
          <a:bodyPr/>
          <a:lstStyle/>
          <a:p>
            <a:pPr algn="just">
              <a:defRPr/>
            </a:pPr>
            <a:r>
              <a:rPr lang="ar-SA" sz="3000" dirty="0" smtClean="0"/>
              <a:t>استفاده از روشنايي طبيعي در سالنهاي استخر داراي</a:t>
            </a:r>
            <a:r>
              <a:rPr lang="en-US" sz="3000" dirty="0" smtClean="0"/>
              <a:t> </a:t>
            </a:r>
            <a:r>
              <a:rPr lang="ar-SA" sz="3000" dirty="0" smtClean="0"/>
              <a:t>جذابيت خاصي خواهد بود مشروط بر آن كه از انعكاس مستقيم و خيره كنندگي آن جلوگيري شوداز اين رو براي مقابله با تابش مستقيم آفتاب به ناچار از وسايل ثانويه اي مانند انواع پرده ها، كركره</a:t>
            </a:r>
            <a:r>
              <a:rPr lang="fa-IR" sz="3000" dirty="0" smtClean="0"/>
              <a:t> </a:t>
            </a:r>
            <a:r>
              <a:rPr lang="ar-SA" sz="3000" dirty="0" smtClean="0"/>
              <a:t>ها و شيشه</a:t>
            </a:r>
            <a:r>
              <a:rPr lang="fa-IR" sz="3000" dirty="0" smtClean="0"/>
              <a:t> </a:t>
            </a:r>
            <a:r>
              <a:rPr lang="ar-SA" sz="3000" dirty="0" smtClean="0"/>
              <a:t>هاي تيره رنگ استفاده مي شود</a:t>
            </a:r>
            <a:r>
              <a:rPr lang="en-US" sz="3000" dirty="0" smtClean="0"/>
              <a:t>. </a:t>
            </a:r>
          </a:p>
          <a:p>
            <a:pPr algn="just" eaLnBrk="1" hangingPunct="1">
              <a:defRPr/>
            </a:pPr>
            <a:endParaRPr lang="en-US" dirty="0" smtClean="0"/>
          </a:p>
        </p:txBody>
      </p:sp>
      <p:pic>
        <p:nvPicPr>
          <p:cNvPr id="72707" name="Picture 4" descr="800px-Olympic_Pool_Munich_1972.jpg"/>
          <p:cNvPicPr>
            <a:picLocks noChangeAspect="1"/>
          </p:cNvPicPr>
          <p:nvPr/>
        </p:nvPicPr>
        <p:blipFill>
          <a:blip r:embed="rId2"/>
          <a:srcRect/>
          <a:stretch>
            <a:fillRect/>
          </a:stretch>
        </p:blipFill>
        <p:spPr bwMode="auto">
          <a:xfrm>
            <a:off x="0" y="2500306"/>
            <a:ext cx="9144000" cy="4357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Grp="1" noChangeAspect="1" noChangeArrowheads="1"/>
          </p:cNvPicPr>
          <p:nvPr>
            <p:ph type="body" idx="1"/>
          </p:nvPr>
        </p:nvPicPr>
        <p:blipFill>
          <a:blip r:embed="rId2"/>
          <a:srcRect/>
          <a:stretch>
            <a:fillRect/>
          </a:stretch>
        </p:blipFill>
        <p:spPr>
          <a:xfrm>
            <a:off x="395288" y="188913"/>
            <a:ext cx="8351837" cy="6408737"/>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5" descr="koshkevarjavand0_20090403_1183052890.jpg"/>
          <p:cNvPicPr>
            <a:picLocks noGrp="1" noChangeAspect="1"/>
          </p:cNvPicPr>
          <p:nvPr>
            <p:ph idx="1"/>
          </p:nvPr>
        </p:nvPicPr>
        <p:blipFill>
          <a:blip r:embed="rId2"/>
          <a:srcRect/>
          <a:stretch>
            <a:fillRect/>
          </a:stretch>
        </p:blipFill>
        <p:spPr>
          <a:xfrm>
            <a:off x="241176" y="214290"/>
            <a:ext cx="8715436" cy="6516968"/>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539750" y="260350"/>
            <a:ext cx="8229600" cy="4114800"/>
          </a:xfrm>
        </p:spPr>
        <p:txBody>
          <a:bodyPr/>
          <a:lstStyle/>
          <a:p>
            <a:pPr algn="just">
              <a:defRPr/>
            </a:pPr>
            <a:r>
              <a:rPr lang="ar-SA" sz="3000" dirty="0" smtClean="0"/>
              <a:t>نورگيري از سقف يكي از بهترين روش هاي استفاده از روشنايي روز مي باشد كه كمترين مزاحمت را براي شناگران و تماشاچيان ايجاد خواهد كرد، مشروط بر اين كه تابش آفتاب با زاويه حداكثر</a:t>
            </a:r>
            <a:r>
              <a:rPr lang="en-US" sz="3000" dirty="0" smtClean="0"/>
              <a:t> 50 </a:t>
            </a:r>
            <a:r>
              <a:rPr lang="ar-SA" sz="3000" dirty="0" smtClean="0"/>
              <a:t>درجه نسبت به سطح افق وارد محوطه سالن شنا شود</a:t>
            </a:r>
            <a:endParaRPr lang="en-US" sz="3000" dirty="0" smtClean="0"/>
          </a:p>
        </p:txBody>
      </p:sp>
      <p:pic>
        <p:nvPicPr>
          <p:cNvPr id="74755" name="Picture 4"/>
          <p:cNvPicPr>
            <a:picLocks noChangeAspect="1" noChangeArrowheads="1"/>
          </p:cNvPicPr>
          <p:nvPr/>
        </p:nvPicPr>
        <p:blipFill>
          <a:blip r:embed="rId2"/>
          <a:srcRect/>
          <a:stretch>
            <a:fillRect/>
          </a:stretch>
        </p:blipFill>
        <p:spPr bwMode="auto">
          <a:xfrm>
            <a:off x="900113" y="3213100"/>
            <a:ext cx="7488237"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539750" y="404813"/>
            <a:ext cx="8229600" cy="4114800"/>
          </a:xfrm>
        </p:spPr>
        <p:txBody>
          <a:bodyPr/>
          <a:lstStyle/>
          <a:p>
            <a:pPr algn="just">
              <a:defRPr/>
            </a:pPr>
            <a:r>
              <a:rPr lang="ar-SA" sz="3000" b="1" dirty="0" smtClean="0"/>
              <a:t>ياد آوري</a:t>
            </a:r>
            <a:r>
              <a:rPr lang="en-US" sz="3000" b="1" dirty="0" smtClean="0"/>
              <a:t>:</a:t>
            </a:r>
            <a:r>
              <a:rPr lang="fa-IR" sz="3000" b="1" dirty="0" smtClean="0"/>
              <a:t> </a:t>
            </a:r>
            <a:r>
              <a:rPr lang="ar-SA" sz="3000" dirty="0" smtClean="0"/>
              <a:t>به طور كلي در استخرهاي مسابقه اي و رسمي استفاده از نور طبيعي با تابش مستقيم ممنوع مي باشد</a:t>
            </a:r>
            <a:r>
              <a:rPr lang="fa-IR" sz="3000" dirty="0" smtClean="0"/>
              <a:t> </a:t>
            </a:r>
            <a:r>
              <a:rPr lang="ar-SA" sz="3000" dirty="0" smtClean="0"/>
              <a:t>در استخرهاي روباز با توجه به اين كه سمت شمال هميشه در معرض تابش نور آفتاب قرار ميگيرد وسمت غرب صبحها و طرف شرق بعدازظهرها آفتابگير است، زمان مسابقه شنا و طراحي جايگاه تماشاچيان با</a:t>
            </a:r>
            <a:r>
              <a:rPr lang="fa-IR" sz="3000" dirty="0" smtClean="0"/>
              <a:t> ر</a:t>
            </a:r>
            <a:r>
              <a:rPr lang="ar-SA" sz="3000" dirty="0" smtClean="0"/>
              <a:t>عايت موارد بالا پيش بيني ميگردد </a:t>
            </a:r>
            <a:endParaRPr lang="en-US" sz="3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ar-SA" b="1" smtClean="0"/>
              <a:t>جهت گيري بهينه استخرهاي شناي روباز</a:t>
            </a:r>
            <a:r>
              <a:rPr lang="en-US" smtClean="0"/>
              <a:t> </a:t>
            </a:r>
          </a:p>
        </p:txBody>
      </p:sp>
      <p:pic>
        <p:nvPicPr>
          <p:cNvPr id="76803" name="Picture 4"/>
          <p:cNvPicPr>
            <a:picLocks noGrp="1" noChangeAspect="1" noChangeArrowheads="1"/>
          </p:cNvPicPr>
          <p:nvPr>
            <p:ph type="body" idx="1"/>
          </p:nvPr>
        </p:nvPicPr>
        <p:blipFill>
          <a:blip r:embed="rId2"/>
          <a:srcRect/>
          <a:stretch>
            <a:fillRect/>
          </a:stretch>
        </p:blipFill>
        <p:spPr>
          <a:xfrm>
            <a:off x="1331913" y="1844675"/>
            <a:ext cx="5256212" cy="4105275"/>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539750" y="236559"/>
            <a:ext cx="8229600" cy="6264275"/>
          </a:xfrm>
        </p:spPr>
        <p:txBody>
          <a:bodyPr/>
          <a:lstStyle/>
          <a:p>
            <a:pPr algn="just">
              <a:defRPr/>
            </a:pPr>
            <a:r>
              <a:rPr lang="ar-SA" sz="3000" b="1" dirty="0" smtClean="0"/>
              <a:t>روشنايي مورد نياز مناطق مختلف استخر به شرح ذيل است</a:t>
            </a:r>
            <a:r>
              <a:rPr lang="en-US" sz="3000" b="1" dirty="0" smtClean="0"/>
              <a:t>:</a:t>
            </a:r>
          </a:p>
          <a:p>
            <a:pPr algn="just">
              <a:defRPr/>
            </a:pPr>
            <a:r>
              <a:rPr lang="ar-SA" sz="3000" dirty="0" smtClean="0"/>
              <a:t> </a:t>
            </a:r>
            <a:r>
              <a:rPr lang="ar-SA" sz="3000" b="1" dirty="0" smtClean="0"/>
              <a:t>سطح آب</a:t>
            </a:r>
            <a:r>
              <a:rPr lang="en-US" sz="3000" b="1" dirty="0" smtClean="0"/>
              <a:t>: </a:t>
            </a:r>
            <a:r>
              <a:rPr lang="ar-SA" sz="3000" dirty="0" smtClean="0"/>
              <a:t>روشنايي بالاي سطح آب بايد حداقل</a:t>
            </a:r>
            <a:r>
              <a:rPr lang="en-US" sz="3000" dirty="0" smtClean="0"/>
              <a:t> 323 </a:t>
            </a:r>
            <a:r>
              <a:rPr lang="ar-SA" sz="3000" dirty="0" smtClean="0"/>
              <a:t>لوكس باشد</a:t>
            </a:r>
            <a:r>
              <a:rPr lang="en-US" sz="3000" dirty="0" smtClean="0"/>
              <a:t>. </a:t>
            </a:r>
            <a:r>
              <a:rPr lang="ar-SA" sz="3000" dirty="0" smtClean="0"/>
              <a:t>البته تحت شرايطي كه كف استخرروشنايي معادل آنچه در بند</a:t>
            </a:r>
            <a:r>
              <a:rPr lang="en-US" sz="3000" dirty="0" smtClean="0"/>
              <a:t> 2 </a:t>
            </a:r>
            <a:r>
              <a:rPr lang="ar-SA" sz="3000" dirty="0" smtClean="0"/>
              <a:t>آمده است داشته باشد</a:t>
            </a:r>
            <a:r>
              <a:rPr lang="fa-IR" sz="3000" dirty="0" smtClean="0"/>
              <a:t>،</a:t>
            </a:r>
            <a:r>
              <a:rPr lang="ar-SA" sz="3000" dirty="0" smtClean="0"/>
              <a:t>در غير اين صورت حداقل روشنايي يك متر بالاي سطح آب بايد</a:t>
            </a:r>
            <a:r>
              <a:rPr lang="en-US" sz="3000" dirty="0" smtClean="0"/>
              <a:t> 600 </a:t>
            </a:r>
            <a:r>
              <a:rPr lang="ar-SA" sz="3000" dirty="0" smtClean="0"/>
              <a:t>لوكس باشد</a:t>
            </a:r>
            <a:endParaRPr lang="en-US" sz="3000" dirty="0" smtClean="0"/>
          </a:p>
          <a:p>
            <a:pPr algn="just">
              <a:defRPr/>
            </a:pPr>
            <a:r>
              <a:rPr lang="en-US" sz="3000" dirty="0" smtClean="0"/>
              <a:t> </a:t>
            </a:r>
            <a:r>
              <a:rPr lang="ar-SA" sz="3000" b="1" dirty="0" smtClean="0"/>
              <a:t>زير آب</a:t>
            </a:r>
            <a:r>
              <a:rPr lang="en-US" sz="3000" b="1" dirty="0" smtClean="0"/>
              <a:t>: </a:t>
            </a:r>
            <a:r>
              <a:rPr lang="ar-SA" sz="3000" dirty="0" smtClean="0"/>
              <a:t>هنگامي كه در ديواره استخر لامپ كار گذاشته شود، ميزان روشنايي آن نبايد كمتر از0.1</a:t>
            </a:r>
            <a:r>
              <a:rPr lang="en-US" sz="3000" dirty="0" smtClean="0"/>
              <a:t>0 </a:t>
            </a:r>
            <a:r>
              <a:rPr lang="ar-SA" sz="3000" dirty="0" smtClean="0"/>
              <a:t>وات بر متر مربع باشد. </a:t>
            </a:r>
            <a:endParaRPr lang="en-US" sz="3000" dirty="0" smtClean="0"/>
          </a:p>
          <a:p>
            <a:pPr algn="just">
              <a:defRPr/>
            </a:pPr>
            <a:r>
              <a:rPr lang="en-US" sz="3000" dirty="0" smtClean="0"/>
              <a:t> </a:t>
            </a:r>
            <a:r>
              <a:rPr lang="ar-SA" sz="3000" b="1" dirty="0" smtClean="0"/>
              <a:t>محوطه استخر</a:t>
            </a:r>
            <a:r>
              <a:rPr lang="en-US" sz="3000" b="1" dirty="0" smtClean="0"/>
              <a:t> </a:t>
            </a:r>
            <a:r>
              <a:rPr lang="en-US" sz="3000" dirty="0" smtClean="0"/>
              <a:t>: </a:t>
            </a:r>
            <a:r>
              <a:rPr lang="ar-SA" sz="3000" dirty="0" smtClean="0"/>
              <a:t>حداقل روشنايي</a:t>
            </a:r>
            <a:r>
              <a:rPr lang="en-US" sz="3000" dirty="0" smtClean="0"/>
              <a:t> 600 </a:t>
            </a:r>
            <a:r>
              <a:rPr lang="ar-SA" sz="3000" dirty="0" smtClean="0"/>
              <a:t>لوكس بايد در محوطه استخرهاي شناي مخصوص مسابقه تامين شود</a:t>
            </a:r>
            <a:endParaRPr lang="en-US" sz="3000" dirty="0" smtClean="0"/>
          </a:p>
          <a:p>
            <a:pPr algn="just">
              <a:defRPr/>
            </a:pPr>
            <a:r>
              <a:rPr lang="ar-SA" sz="3000" b="1" dirty="0" smtClean="0"/>
              <a:t>روشنايي اضطراري: </a:t>
            </a:r>
            <a:r>
              <a:rPr lang="ar-SA" sz="3000" dirty="0" smtClean="0"/>
              <a:t>تمامي استخرهاي سرپوشيده و يا استخرهاي روبازي كه شنا كردن در شب نيز در آنها انجام مي شود و ياكليه استخرهايي كه نور طبيعي كافي برخوردار نيستند ، بايد به يك سيستم روشنايي اضطراري نيز مجهزباشند</a:t>
            </a:r>
            <a:r>
              <a:rPr lang="en-US" sz="3000" dirty="0" smtClean="0"/>
              <a:t> </a:t>
            </a:r>
            <a:r>
              <a:rPr lang="en-US" sz="2800" dirty="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2771775" y="404813"/>
            <a:ext cx="5781675" cy="5976937"/>
          </a:xfrm>
        </p:spPr>
        <p:txBody>
          <a:bodyPr/>
          <a:lstStyle/>
          <a:p>
            <a:pPr marL="533400" indent="-533400" algn="just" eaLnBrk="1" hangingPunct="1">
              <a:lnSpc>
                <a:spcPct val="90000"/>
              </a:lnSpc>
              <a:defRPr/>
            </a:pPr>
            <a:r>
              <a:rPr lang="ar-SA" sz="3000" b="1" dirty="0" smtClean="0"/>
              <a:t>رطوبت: </a:t>
            </a:r>
            <a:r>
              <a:rPr lang="ar-SA" sz="3000" dirty="0" smtClean="0"/>
              <a:t>ميزان رطوبت در محوطه استخر بايد در محدوده</a:t>
            </a:r>
            <a:r>
              <a:rPr lang="en-US" sz="3000" dirty="0" smtClean="0"/>
              <a:t> 50 </a:t>
            </a:r>
            <a:r>
              <a:rPr lang="ar-SA" sz="3000" dirty="0" smtClean="0"/>
              <a:t>تا</a:t>
            </a:r>
            <a:r>
              <a:rPr lang="en-US" sz="3000" dirty="0" smtClean="0"/>
              <a:t> 60 </a:t>
            </a:r>
            <a:r>
              <a:rPr lang="ar-SA" sz="3000" dirty="0" smtClean="0"/>
              <a:t>درصدكنترل گردد</a:t>
            </a:r>
            <a:endParaRPr lang="en-US" sz="3000" dirty="0" smtClean="0"/>
          </a:p>
          <a:p>
            <a:pPr marL="533400" indent="-533400" algn="just" eaLnBrk="1" hangingPunct="1">
              <a:lnSpc>
                <a:spcPct val="90000"/>
              </a:lnSpc>
              <a:defRPr/>
            </a:pPr>
            <a:endParaRPr lang="fa-IR" sz="3000" dirty="0" smtClean="0"/>
          </a:p>
          <a:p>
            <a:pPr marL="533400" indent="-533400" algn="just">
              <a:lnSpc>
                <a:spcPct val="90000"/>
              </a:lnSpc>
              <a:defRPr/>
            </a:pPr>
            <a:r>
              <a:rPr lang="ar-SA" sz="3000" b="1" dirty="0" smtClean="0"/>
              <a:t>سرعت جريان هوا: </a:t>
            </a:r>
            <a:r>
              <a:rPr lang="ar-SA" sz="3000" dirty="0" smtClean="0"/>
              <a:t>سرعت جريان هوا در محوطه و اطراف استخر بايد حداكثر يك متر بر ثانيه و در اطراف جايگاه تماشاچيانبايد حداكثر0.3متر بر ثانيه باشد</a:t>
            </a:r>
            <a:r>
              <a:rPr lang="en-US" sz="3000" dirty="0" smtClean="0"/>
              <a:t> </a:t>
            </a:r>
          </a:p>
          <a:p>
            <a:pPr marL="533400" indent="-533400" algn="just">
              <a:lnSpc>
                <a:spcPct val="90000"/>
              </a:lnSpc>
              <a:defRPr/>
            </a:pPr>
            <a:endParaRPr lang="en-US" sz="3000" dirty="0" smtClean="0"/>
          </a:p>
          <a:p>
            <a:pPr marL="533400" indent="-533400" algn="just" eaLnBrk="1" hangingPunct="1">
              <a:lnSpc>
                <a:spcPct val="90000"/>
              </a:lnSpc>
              <a:defRPr/>
            </a:pPr>
            <a:r>
              <a:rPr lang="ar-SA" sz="3000" b="1" dirty="0" smtClean="0"/>
              <a:t>دما: </a:t>
            </a:r>
            <a:r>
              <a:rPr lang="ar-SA" sz="3000" dirty="0" smtClean="0"/>
              <a:t>درجه حرارت هواي استخرهاي سرپوشيده بايد يك تا دو درجه بالاتر از دماي آب باشد اما نبايدبيشتراز30درجه سلسيوس شود</a:t>
            </a:r>
            <a:endParaRPr lang="en-US" sz="3000" dirty="0" smtClean="0"/>
          </a:p>
        </p:txBody>
      </p:sp>
      <p:pic>
        <p:nvPicPr>
          <p:cNvPr id="78851" name="Picture 4" descr="EnglishMin-maxThermometer"/>
          <p:cNvPicPr>
            <a:picLocks noChangeAspect="1" noChangeArrowheads="1"/>
          </p:cNvPicPr>
          <p:nvPr/>
        </p:nvPicPr>
        <p:blipFill>
          <a:blip r:embed="rId2"/>
          <a:srcRect/>
          <a:stretch>
            <a:fillRect/>
          </a:stretch>
        </p:blipFill>
        <p:spPr bwMode="auto">
          <a:xfrm>
            <a:off x="250825" y="836613"/>
            <a:ext cx="237648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539750" y="260350"/>
            <a:ext cx="8229600" cy="6408738"/>
          </a:xfrm>
        </p:spPr>
        <p:txBody>
          <a:bodyPr/>
          <a:lstStyle/>
          <a:p>
            <a:pPr algn="just" eaLnBrk="1" hangingPunct="1">
              <a:lnSpc>
                <a:spcPct val="90000"/>
              </a:lnSpc>
              <a:defRPr/>
            </a:pPr>
            <a:r>
              <a:rPr lang="ar-SA" sz="3000" b="1" dirty="0" smtClean="0"/>
              <a:t>اكوستيك: </a:t>
            </a:r>
            <a:endParaRPr lang="en-US" sz="3000" b="1" dirty="0" smtClean="0"/>
          </a:p>
          <a:p>
            <a:pPr algn="just" eaLnBrk="1" hangingPunct="1">
              <a:lnSpc>
                <a:spcPct val="90000"/>
              </a:lnSpc>
              <a:defRPr/>
            </a:pPr>
            <a:r>
              <a:rPr lang="ar-SA" sz="3000" dirty="0" smtClean="0"/>
              <a:t>ميزان سر و صدا در سالن هاي شنا همواره مسئله ساز بوده است</a:t>
            </a:r>
            <a:r>
              <a:rPr lang="en-US" sz="3000" dirty="0" smtClean="0"/>
              <a:t>.</a:t>
            </a:r>
          </a:p>
          <a:p>
            <a:pPr algn="just" eaLnBrk="1" hangingPunct="1">
              <a:lnSpc>
                <a:spcPct val="90000"/>
              </a:lnSpc>
              <a:defRPr/>
            </a:pPr>
            <a:r>
              <a:rPr lang="ar-SA" sz="3000" dirty="0" smtClean="0"/>
              <a:t>اين ميزان در صورتي كه بيشتر از حداستاندارد باشد مي تواند از لذت شناگران بكاهد و باعث مزاحمت همسايگان</a:t>
            </a:r>
            <a:r>
              <a:rPr lang="en-US" sz="3000" dirty="0" smtClean="0"/>
              <a:t> </a:t>
            </a:r>
            <a:r>
              <a:rPr lang="ar-SA" sz="3000" dirty="0" smtClean="0"/>
              <a:t>در استخرهاي روباز</a:t>
            </a:r>
            <a:r>
              <a:rPr lang="en-US" sz="3000" dirty="0" smtClean="0"/>
              <a:t> </a:t>
            </a:r>
            <a:r>
              <a:rPr lang="ar-SA" sz="3000" dirty="0" smtClean="0"/>
              <a:t>گردد</a:t>
            </a:r>
            <a:r>
              <a:rPr lang="en-US" sz="3000" dirty="0" smtClean="0"/>
              <a:t>.</a:t>
            </a:r>
          </a:p>
          <a:p>
            <a:pPr algn="just" eaLnBrk="1" hangingPunct="1">
              <a:lnSpc>
                <a:spcPct val="90000"/>
              </a:lnSpc>
              <a:defRPr/>
            </a:pPr>
            <a:r>
              <a:rPr lang="ar-SA" sz="3000" dirty="0" smtClean="0"/>
              <a:t>فضاهاي بزرگ با نازك كار يهاي سخت، صاف و بدون منفذ، سطوح شيش هاي و آب واقع در ترازهاي پائين،همه منعكس كننده هاي مناسبي براي صدا هستند و بنابراين پيش بيني فضاها يا سطوح جذب كننده ياكاهنده صدا در اين نوع مكان ها الزامي است</a:t>
            </a:r>
            <a:r>
              <a:rPr lang="en-US" sz="3000" dirty="0" smtClean="0"/>
              <a:t>. </a:t>
            </a:r>
          </a:p>
          <a:p>
            <a:pPr algn="just" eaLnBrk="1" hangingPunct="1">
              <a:lnSpc>
                <a:spcPct val="90000"/>
              </a:lnSpc>
              <a:defRPr/>
            </a:pPr>
            <a:r>
              <a:rPr lang="ar-SA" sz="3000" dirty="0" smtClean="0"/>
              <a:t>مصالح جاذب صدا م يتواند در ديوار ههاي فوقاني و سقف سالن قرار گيرد</a:t>
            </a:r>
            <a:r>
              <a:rPr lang="en-US" sz="3000" dirty="0" smtClean="0"/>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323850" y="404813"/>
            <a:ext cx="8229600" cy="6119812"/>
          </a:xfrm>
        </p:spPr>
        <p:txBody>
          <a:bodyPr/>
          <a:lstStyle/>
          <a:p>
            <a:pPr algn="just" eaLnBrk="1" hangingPunct="1">
              <a:defRPr/>
            </a:pPr>
            <a:r>
              <a:rPr lang="ar-SA" sz="3000" b="1" dirty="0" smtClean="0"/>
              <a:t>گردش آب در استخر:</a:t>
            </a:r>
            <a:endParaRPr lang="en-US" sz="3000" b="1" dirty="0" smtClean="0"/>
          </a:p>
          <a:p>
            <a:pPr algn="just" eaLnBrk="1" hangingPunct="1">
              <a:defRPr/>
            </a:pPr>
            <a:r>
              <a:rPr lang="ar-SA" sz="3000" dirty="0" smtClean="0"/>
              <a:t> هدف از طراحي و ساخت سيستم گردش آب در استخر اين است كه آب آلوده به گونه اي پيوسته و موثربه ميزان مشخصي از استخر بيرون كشيده شده و به سمت مركز گندزدايي برده شده و سرانجام پس ازتصفيه بار ديگر به استخر برگردانده شود تا بدين ترتيب ميزان پيش بيني شده و مورد نياز گندزدايي و زلال بودن آب استخر بدست آيد</a:t>
            </a:r>
            <a:endParaRPr lang="en-US" sz="3000" dirty="0" smtClean="0"/>
          </a:p>
          <a:p>
            <a:pPr algn="just" eaLnBrk="1" hangingPunct="1">
              <a:defRPr/>
            </a:pPr>
            <a:r>
              <a:rPr lang="ar-SA" sz="3000" dirty="0" smtClean="0"/>
              <a:t>كارآيي سيستم گردش آب به گزينه ميزان گردش آب</a:t>
            </a:r>
            <a:r>
              <a:rPr lang="en-US" sz="3000" dirty="0" smtClean="0"/>
              <a:t> 2 </a:t>
            </a:r>
            <a:r>
              <a:rPr lang="ar-SA" sz="3000" dirty="0" smtClean="0"/>
              <a:t>و ترتيب مناسب برداشت آب آلوده و بازگرداندن آب تصفيه شده به استخر بستگي </a:t>
            </a:r>
            <a:r>
              <a:rPr lang="fa-IR" sz="3000" dirty="0" smtClean="0"/>
              <a:t>دارد.</a:t>
            </a:r>
            <a:endParaRPr lang="en-US" sz="30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Grp="1" noChangeAspect="1" noChangeArrowheads="1"/>
          </p:cNvPicPr>
          <p:nvPr>
            <p:ph type="body" idx="1"/>
          </p:nvPr>
        </p:nvPicPr>
        <p:blipFill>
          <a:blip r:embed="rId2"/>
          <a:srcRect/>
          <a:stretch>
            <a:fillRect/>
          </a:stretch>
        </p:blipFill>
        <p:spPr>
          <a:xfrm>
            <a:off x="539750" y="260350"/>
            <a:ext cx="7920038" cy="6192838"/>
          </a:xfr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68313" y="908050"/>
            <a:ext cx="8229600" cy="5616575"/>
          </a:xfrm>
        </p:spPr>
        <p:txBody>
          <a:bodyPr/>
          <a:lstStyle/>
          <a:p>
            <a:pPr algn="just" eaLnBrk="1" hangingPunct="1">
              <a:defRPr/>
            </a:pPr>
            <a:r>
              <a:rPr lang="ar-SA" sz="3000" dirty="0" smtClean="0"/>
              <a:t>تجهيزات مورد استفاده داخل و اطراف كاسه استخر به منظور گردش آب </a:t>
            </a:r>
          </a:p>
          <a:p>
            <a:pPr algn="just" eaLnBrk="1" hangingPunct="1">
              <a:defRPr/>
            </a:pPr>
            <a:r>
              <a:rPr lang="ar-SA" sz="3000" b="1" dirty="0" smtClean="0"/>
              <a:t>سيستم گردش آب: </a:t>
            </a:r>
            <a:r>
              <a:rPr lang="ar-SA" sz="3000" dirty="0" smtClean="0"/>
              <a:t>سيستم گردش آب استخر شامل مجموعه اي از تاسيسات و تجهيزات ميگردد كه حدفاصل لوله كشي ورودي تا خروجي آب استخر را در بر مي گيرد</a:t>
            </a:r>
            <a:endParaRPr lang="en-US" sz="3000" dirty="0" smtClean="0"/>
          </a:p>
          <a:p>
            <a:pPr algn="just" eaLnBrk="1" hangingPunct="1">
              <a:defRPr/>
            </a:pPr>
            <a:r>
              <a:rPr lang="ar-SA" sz="3000" dirty="0" smtClean="0"/>
              <a:t>در اين فاصله موگير، پمپها، گرمكنها،</a:t>
            </a:r>
            <a:r>
              <a:rPr lang="en-US" sz="3000" dirty="0" smtClean="0"/>
              <a:t> </a:t>
            </a:r>
            <a:r>
              <a:rPr lang="ar-SA" sz="3000" dirty="0" smtClean="0"/>
              <a:t>فيلترها</a:t>
            </a:r>
            <a:r>
              <a:rPr lang="en-US" sz="3000" dirty="0" smtClean="0"/>
              <a:t> </a:t>
            </a:r>
            <a:r>
              <a:rPr lang="ar-SA" sz="3000" dirty="0" smtClean="0"/>
              <a:t>وتجهيزات تزريق مواد ضدعفوني كننده، تجهيزات آلومزني، تجهيزات سختي گير</a:t>
            </a:r>
            <a:r>
              <a:rPr lang="en-US" sz="3000" dirty="0" smtClean="0"/>
              <a:t> </a:t>
            </a:r>
            <a:r>
              <a:rPr lang="ar-SA" sz="3000" dirty="0" smtClean="0"/>
              <a:t>آب، دستگاههاي مبدل حرارتي وتجهيزات</a:t>
            </a:r>
            <a:r>
              <a:rPr lang="en-US" sz="3000" dirty="0" smtClean="0"/>
              <a:t> </a:t>
            </a:r>
            <a:r>
              <a:rPr lang="ar-SA" sz="3000" dirty="0" smtClean="0"/>
              <a:t>فيلتراسيون نصب ميگردند</a:t>
            </a:r>
            <a:endParaRPr lang="en-US" sz="3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68313" y="620712"/>
            <a:ext cx="8229600" cy="5737245"/>
          </a:xfrm>
        </p:spPr>
        <p:txBody>
          <a:bodyPr/>
          <a:lstStyle/>
          <a:p>
            <a:pPr algn="just" eaLnBrk="1" hangingPunct="1">
              <a:buFontTx/>
              <a:buNone/>
              <a:defRPr/>
            </a:pPr>
            <a:r>
              <a:rPr lang="ar-SA" sz="3000" b="1" dirty="0" smtClean="0"/>
              <a:t>تنظيم ميزان</a:t>
            </a:r>
            <a:r>
              <a:rPr lang="en-US" sz="3000" b="1" dirty="0" smtClean="0"/>
              <a:t>pH</a:t>
            </a:r>
            <a:r>
              <a:rPr lang="ar-SA" sz="3000" b="1" dirty="0" smtClean="0"/>
              <a:t>:</a:t>
            </a:r>
            <a:r>
              <a:rPr lang="en-US" sz="3000" b="1" dirty="0" smtClean="0"/>
              <a:t> </a:t>
            </a:r>
          </a:p>
          <a:p>
            <a:pPr algn="just" eaLnBrk="1" hangingPunct="1">
              <a:defRPr/>
            </a:pPr>
            <a:r>
              <a:rPr lang="ar-SA" sz="3000" dirty="0" smtClean="0"/>
              <a:t>ميزان </a:t>
            </a:r>
            <a:r>
              <a:rPr lang="en-US" sz="3000" dirty="0" smtClean="0"/>
              <a:t>pH</a:t>
            </a:r>
            <a:r>
              <a:rPr lang="ar-SA" sz="3000" dirty="0" smtClean="0"/>
              <a:t>در آب استخر شنا تاثير زيادي بر ميزان اثرگ ذاري و كاركرد صحيح عمليات گندزدايي احساس</a:t>
            </a:r>
            <a:r>
              <a:rPr lang="en-US" sz="3000" dirty="0" smtClean="0"/>
              <a:t> </a:t>
            </a:r>
            <a:r>
              <a:rPr lang="ar-SA" sz="3000" dirty="0" smtClean="0"/>
              <a:t>رضايتمندي شناگران، ميزان شفافيت آب و يا حتي طول عمر تجهيزات خواهد داشت</a:t>
            </a:r>
            <a:endParaRPr lang="fa-IR" sz="3000" dirty="0" smtClean="0"/>
          </a:p>
          <a:p>
            <a:pPr algn="just"/>
            <a:r>
              <a:rPr lang="ar-SA" sz="3000" dirty="0" smtClean="0"/>
              <a:t>در تمامي استخرهاي شنا بايد تجهيزاتي وجود داشته باشد كه توسط آن تجهيزات بتوان مواد شيميايي مناسبي را براي تنظيم ميزان </a:t>
            </a:r>
            <a:r>
              <a:rPr lang="en-US" sz="3000" dirty="0" smtClean="0"/>
              <a:t>pH</a:t>
            </a:r>
            <a:r>
              <a:rPr lang="ar-SA" sz="3000" dirty="0" smtClean="0"/>
              <a:t>آب ا ستخر اضافه نمود</a:t>
            </a:r>
            <a:endParaRPr lang="en-US" sz="3000" dirty="0" smtClean="0"/>
          </a:p>
          <a:p>
            <a:pPr algn="just"/>
            <a:r>
              <a:rPr lang="ar-SA" sz="3000" dirty="0" smtClean="0"/>
              <a:t>روشهاي افزودن مواد شيميايي به آب بايد داراي </a:t>
            </a:r>
            <a:r>
              <a:rPr lang="en-US" sz="3000" dirty="0" smtClean="0"/>
              <a:t>pH</a:t>
            </a:r>
            <a:r>
              <a:rPr lang="ar-SA" sz="3000" dirty="0" smtClean="0"/>
              <a:t>دستورالعمل هاي مناسب و ايمن باشد</a:t>
            </a:r>
            <a:r>
              <a:rPr lang="en-US" sz="3000" dirty="0" smtClean="0"/>
              <a:t> </a:t>
            </a:r>
          </a:p>
          <a:p>
            <a:pPr algn="just" eaLnBrk="1" hangingPunct="1">
              <a:buNone/>
              <a:defRPr/>
            </a:pPr>
            <a:endParaRPr lang="en-US" sz="3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357158" y="0"/>
            <a:ext cx="8786874" cy="2205038"/>
          </a:xfrm>
        </p:spPr>
        <p:txBody>
          <a:bodyPr/>
          <a:lstStyle/>
          <a:p>
            <a:pPr algn="just">
              <a:lnSpc>
                <a:spcPct val="90000"/>
              </a:lnSpc>
              <a:defRPr/>
            </a:pPr>
            <a:r>
              <a:rPr lang="ar-SA" sz="3000" dirty="0" smtClean="0"/>
              <a:t>نبود نظام مديريت واحد و پايدار از اين رو توصيه مي شود استخرهاي روباز در داخل يك مجموعه ورزشي و يا در جوار استخرهاي سرپوشيده در نظر گرفته شود و يا با استفاده از سيستم سقفهاي سبك و جمع شو زمان بهره</a:t>
            </a:r>
            <a:r>
              <a:rPr lang="en-US" sz="3000" dirty="0" smtClean="0"/>
              <a:t> </a:t>
            </a:r>
            <a:r>
              <a:rPr lang="ar-SA" sz="3000" dirty="0" smtClean="0"/>
              <a:t>برداري به سرتاسر سال افزايش پيدا كند</a:t>
            </a:r>
            <a:endParaRPr lang="en-US" sz="3000" dirty="0" smtClean="0"/>
          </a:p>
          <a:p>
            <a:pPr eaLnBrk="1" hangingPunct="1">
              <a:lnSpc>
                <a:spcPct val="90000"/>
              </a:lnSpc>
              <a:defRPr/>
            </a:pPr>
            <a:endParaRPr lang="en-US" sz="2800" dirty="0" smtClean="0"/>
          </a:p>
        </p:txBody>
      </p:sp>
      <p:pic>
        <p:nvPicPr>
          <p:cNvPr id="11267" name="Picture 4" descr="image002"/>
          <p:cNvPicPr>
            <a:picLocks noChangeAspect="1" noChangeArrowheads="1"/>
          </p:cNvPicPr>
          <p:nvPr/>
        </p:nvPicPr>
        <p:blipFill>
          <a:blip r:embed="rId2"/>
          <a:srcRect/>
          <a:stretch>
            <a:fillRect/>
          </a:stretch>
        </p:blipFill>
        <p:spPr bwMode="auto">
          <a:xfrm>
            <a:off x="684213" y="2071678"/>
            <a:ext cx="7272337" cy="4714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Grp="1" noChangeAspect="1" noChangeArrowheads="1"/>
          </p:cNvPicPr>
          <p:nvPr>
            <p:ph type="body" idx="1"/>
          </p:nvPr>
        </p:nvPicPr>
        <p:blipFill>
          <a:blip r:embed="rId2"/>
          <a:srcRect/>
          <a:stretch>
            <a:fillRect/>
          </a:stretch>
        </p:blipFill>
        <p:spPr>
          <a:xfrm>
            <a:off x="827088" y="333375"/>
            <a:ext cx="7416800" cy="6191250"/>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539750" y="260350"/>
            <a:ext cx="8229600" cy="6337300"/>
          </a:xfrm>
        </p:spPr>
        <p:txBody>
          <a:bodyPr/>
          <a:lstStyle/>
          <a:p>
            <a:pPr algn="just" eaLnBrk="1" hangingPunct="1">
              <a:defRPr/>
            </a:pPr>
            <a:r>
              <a:rPr lang="ar-SA" sz="3000" b="1" dirty="0" smtClean="0"/>
              <a:t>تهويه استخر: </a:t>
            </a:r>
            <a:endParaRPr lang="en-US" sz="3000" b="1" dirty="0" smtClean="0"/>
          </a:p>
          <a:p>
            <a:pPr algn="just" eaLnBrk="1" hangingPunct="1">
              <a:defRPr/>
            </a:pPr>
            <a:r>
              <a:rPr lang="ar-SA" sz="3000" dirty="0" smtClean="0"/>
              <a:t>در استخرها، سيستم مكانيكي تهويه، نه تنها بايد براي فضاي پيراموني كاسه استخر به دليل ميزان بالاي رطوبت و مواد شيميايي موجود پيش بيني گردد، بلكه براي ديگر فضاهاي وابسته به استخر از قبيل رخت كن ها، دوش ها، مكان هاي شست و شو، نظافت و ساير فضاهاي موجود نيز بايد درنظرگرفته شود</a:t>
            </a:r>
            <a:endParaRPr lang="en-US" sz="3000" dirty="0" smtClean="0"/>
          </a:p>
          <a:p>
            <a:pPr algn="just" eaLnBrk="1" hangingPunct="1">
              <a:defRPr/>
            </a:pPr>
            <a:r>
              <a:rPr lang="ar-SA" sz="3000" dirty="0" smtClean="0"/>
              <a:t>محل نصب دريچه ورودي هواي تازه و دريچه هواي استخر در سقف نبايد نزديك يكديگر تعبيه شود زيرابه گونه اي نوعي جريان كوچك هوا بين اين دو دريچه ايجاد ميگردد</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468313" y="549275"/>
            <a:ext cx="8229600" cy="4114800"/>
          </a:xfrm>
        </p:spPr>
        <p:txBody>
          <a:bodyPr/>
          <a:lstStyle/>
          <a:p>
            <a:pPr algn="just" eaLnBrk="1" hangingPunct="1">
              <a:defRPr/>
            </a:pPr>
            <a:r>
              <a:rPr lang="ar-SA" sz="3000" dirty="0" smtClean="0"/>
              <a:t>در رخت كن ها، دريچه را بايد درارتفاعي نزديك كف تعبيه نمود تا بدين ترتيب به بيرون راندن بوهاي نامطبوع متصاعد شده از جوراب ها وديگر پوشش هاي پاها كمك كند</a:t>
            </a:r>
            <a:endParaRPr lang="en-US" sz="3000" dirty="0" smtClean="0"/>
          </a:p>
          <a:p>
            <a:pPr algn="just" eaLnBrk="1" hangingPunct="1">
              <a:defRPr/>
            </a:pPr>
            <a:endParaRPr lang="en-US" sz="3000" dirty="0" smtClean="0"/>
          </a:p>
          <a:p>
            <a:pPr algn="just" eaLnBrk="1" hangingPunct="1">
              <a:defRPr/>
            </a:pPr>
            <a:r>
              <a:rPr lang="en-US" sz="3000" dirty="0" smtClean="0"/>
              <a:t>. </a:t>
            </a:r>
            <a:r>
              <a:rPr lang="ar-SA" sz="3000" dirty="0" smtClean="0"/>
              <a:t>تعبيه دريچه تخليه در چنين ارتفاعي، معمولا به بهبود جريان هوا كمك مي نمايد ولي محل دقيق آن بايد به گون هاي انتخاب شود كه دور از دسترسي خراب كاري هاي عمدي باشد وبه روند شست و شوي كف نيز خللي وارد نياورد</a:t>
            </a:r>
            <a:endParaRPr lang="en-US" sz="3000" dirty="0" smtClean="0"/>
          </a:p>
          <a:p>
            <a:pPr algn="just" eaLnBrk="1" hangingPunct="1">
              <a:defRPr/>
            </a:pP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539750" y="188913"/>
            <a:ext cx="8229600" cy="6264275"/>
          </a:xfrm>
        </p:spPr>
        <p:txBody>
          <a:bodyPr/>
          <a:lstStyle/>
          <a:p>
            <a:pPr algn="just" eaLnBrk="1" hangingPunct="1">
              <a:defRPr/>
            </a:pPr>
            <a:r>
              <a:rPr lang="ar-SA" sz="3000" b="1" dirty="0" smtClean="0"/>
              <a:t>سيستم تاسيسات برقي سالن هاي شنا: </a:t>
            </a:r>
            <a:endParaRPr lang="en-US" sz="3000" b="1" dirty="0" smtClean="0"/>
          </a:p>
          <a:p>
            <a:pPr algn="just" eaLnBrk="1" hangingPunct="1">
              <a:defRPr/>
            </a:pPr>
            <a:r>
              <a:rPr lang="ar-SA" sz="3000" b="1" dirty="0" smtClean="0"/>
              <a:t>سيستم هاي برقي:</a:t>
            </a:r>
            <a:endParaRPr lang="en-US" sz="3000" b="1" dirty="0" smtClean="0"/>
          </a:p>
          <a:p>
            <a:pPr algn="just" eaLnBrk="1" hangingPunct="1">
              <a:defRPr/>
            </a:pPr>
            <a:r>
              <a:rPr lang="ar-SA" sz="3000" dirty="0" smtClean="0"/>
              <a:t> به طور كلي سيستم هاي برقي استخرهاي شنا شامل موارد زير است</a:t>
            </a:r>
            <a:r>
              <a:rPr lang="en-US" sz="3000" dirty="0" smtClean="0"/>
              <a:t>:</a:t>
            </a:r>
            <a:r>
              <a:rPr lang="ar-SA" sz="3000" dirty="0" smtClean="0"/>
              <a:t> </a:t>
            </a:r>
            <a:endParaRPr lang="en-US" sz="3000" dirty="0" smtClean="0"/>
          </a:p>
          <a:p>
            <a:pPr algn="just" eaLnBrk="1" hangingPunct="1">
              <a:defRPr/>
            </a:pPr>
            <a:r>
              <a:rPr lang="ar-SA" sz="3000" dirty="0" smtClean="0"/>
              <a:t>سيستم روشنايي مصنوعي با شدت نور كافي به نحوي كه يك محيط ايمن و مطبوع را تامين كندسيستم برق رساني به تجهيزات موتوري مورد لزوم براي سيستم هاي گرمايش، سرمايش و تهويه كه به منظور حفظ شرايط محيط مورد استفاده قرار مي گيردسيستم هاي صوتي و مخابراتي</a:t>
            </a:r>
            <a:r>
              <a:rPr lang="en-US" sz="3000" dirty="0" smtClean="0"/>
              <a:t> (</a:t>
            </a:r>
            <a:r>
              <a:rPr lang="ar-SA" sz="3000" dirty="0" smtClean="0"/>
              <a:t>پخش صدا، اينتركام و غيره سيستم اعلام و اطفاء حريق و تاسيسات مربوط به آن سيستم هاي گردش و تصفيه آب و تجهيزات سرويس و نگهداري</a:t>
            </a:r>
            <a:endParaRPr lang="en-US" sz="3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68313" y="404813"/>
            <a:ext cx="8229600" cy="6192837"/>
          </a:xfrm>
        </p:spPr>
        <p:txBody>
          <a:bodyPr/>
          <a:lstStyle/>
          <a:p>
            <a:pPr algn="just" eaLnBrk="1" hangingPunct="1">
              <a:defRPr/>
            </a:pPr>
            <a:r>
              <a:rPr lang="ar-SA" sz="3000" dirty="0" smtClean="0"/>
              <a:t>روشنايي و ديگر شبكه هاي الكتريكي تعبيه شده در استخر بايد توسط يك سيستم قطع كننده خودكارجريان</a:t>
            </a:r>
            <a:r>
              <a:rPr lang="en-US" sz="3000" dirty="0" smtClean="0"/>
              <a:t> </a:t>
            </a:r>
            <a:r>
              <a:rPr lang="ar-SA" sz="3000" dirty="0" smtClean="0"/>
              <a:t>محافظت شود</a:t>
            </a:r>
            <a:r>
              <a:rPr lang="en-US" sz="3000" dirty="0" smtClean="0"/>
              <a:t>. </a:t>
            </a:r>
            <a:r>
              <a:rPr lang="ar-SA" sz="3000" dirty="0" smtClean="0"/>
              <a:t>اين سيستم ممكن است در قسمت ورودي استخر تعبيه شود تا از سلامت شناگران محافظت نمايد</a:t>
            </a:r>
            <a:r>
              <a:rPr lang="en-US" sz="3000" dirty="0" smtClean="0"/>
              <a:t>.</a:t>
            </a:r>
          </a:p>
          <a:p>
            <a:pPr algn="just" eaLnBrk="1" hangingPunct="1">
              <a:defRPr/>
            </a:pPr>
            <a:endParaRPr lang="en-US" sz="3000" dirty="0" smtClean="0"/>
          </a:p>
          <a:p>
            <a:pPr algn="just" eaLnBrk="1" hangingPunct="1">
              <a:defRPr/>
            </a:pPr>
            <a:r>
              <a:rPr lang="ar-SA" sz="3000" dirty="0" smtClean="0"/>
              <a:t> هرگونه خرابي يا اشكال در سيستم الكتريكي شامل چراغ هاي زير آب، لامپ ه اي بالاي استخر و ديگرچراغها بايد به سرعت رفع نقص شده و تعمير شود</a:t>
            </a:r>
            <a:endParaRPr lang="en-US" sz="3000" dirty="0" smtClean="0"/>
          </a:p>
          <a:p>
            <a:pPr algn="just"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28596" y="765175"/>
            <a:ext cx="8412192" cy="5327650"/>
          </a:xfrm>
        </p:spPr>
        <p:txBody>
          <a:bodyPr/>
          <a:lstStyle/>
          <a:p>
            <a:pPr algn="just" eaLnBrk="1" hangingPunct="1">
              <a:lnSpc>
                <a:spcPct val="90000"/>
              </a:lnSpc>
              <a:defRPr/>
            </a:pPr>
            <a:r>
              <a:rPr lang="ar-SA" sz="3000" dirty="0" smtClean="0"/>
              <a:t>وسايل الكتريكي قابل حمل نظير سيستم هاي هشدار دهنده و يا سيستم هاي صوتي نبايد به هيچ وجه در دسترس شناگران باشد</a:t>
            </a:r>
            <a:endParaRPr lang="en-US" sz="3000" dirty="0" smtClean="0"/>
          </a:p>
          <a:p>
            <a:pPr algn="just" eaLnBrk="1" hangingPunct="1">
              <a:lnSpc>
                <a:spcPct val="90000"/>
              </a:lnSpc>
              <a:defRPr/>
            </a:pPr>
            <a:r>
              <a:rPr lang="en-US" sz="3000" dirty="0" smtClean="0"/>
              <a:t> </a:t>
            </a:r>
            <a:r>
              <a:rPr lang="ar-SA" sz="3000" dirty="0" smtClean="0"/>
              <a:t>پنجره ها، شيشه ها و لامپ هاي تعبيه شده در محيط استخر بايد به گونه اي طراحي و نصب شده باشدكه از ايجاد روشنايي زننده يا خيره كننده و يا انعكاس بيش از اندازه نور در سطح آب استخر اجتناب شود</a:t>
            </a:r>
            <a:endParaRPr lang="en-US" sz="3000" dirty="0" smtClean="0"/>
          </a:p>
          <a:p>
            <a:pPr algn="just" eaLnBrk="1" hangingPunct="1">
              <a:lnSpc>
                <a:spcPct val="90000"/>
              </a:lnSpc>
              <a:defRPr/>
            </a:pPr>
            <a:endParaRPr lang="en-US" sz="3000" dirty="0" smtClean="0"/>
          </a:p>
          <a:p>
            <a:pPr algn="just" eaLnBrk="1" hangingPunct="1">
              <a:lnSpc>
                <a:spcPct val="90000"/>
              </a:lnSpc>
              <a:defRPr/>
            </a:pPr>
            <a:r>
              <a:rPr lang="ar-SA" sz="3000" dirty="0" smtClean="0"/>
              <a:t>يك اپراتور يا تكنسين كه دوره هاي لازم را در ارتباط با فنون سيستم هاي الكتريكي گذرانده است بايد</a:t>
            </a:r>
            <a:r>
              <a:rPr lang="en-US" sz="3000" dirty="0" smtClean="0"/>
              <a:t> </a:t>
            </a:r>
            <a:r>
              <a:rPr lang="ar-SA" sz="3000" dirty="0" smtClean="0"/>
              <a:t>در استخر حضور داشته باشد</a:t>
            </a:r>
            <a:endParaRPr lang="en-US" sz="30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468313" y="188913"/>
            <a:ext cx="8229600" cy="5903912"/>
          </a:xfrm>
        </p:spPr>
        <p:txBody>
          <a:bodyPr/>
          <a:lstStyle/>
          <a:p>
            <a:pPr algn="just" eaLnBrk="1" hangingPunct="1">
              <a:defRPr/>
            </a:pPr>
            <a:r>
              <a:rPr lang="ar-SA" sz="3000" dirty="0" smtClean="0"/>
              <a:t>هيچگونه سيم برقي نبايد از ارتفاع كمتر از</a:t>
            </a:r>
            <a:r>
              <a:rPr lang="en-US" sz="3000" dirty="0" smtClean="0"/>
              <a:t> 6 </a:t>
            </a:r>
            <a:r>
              <a:rPr lang="ar-SA" sz="3000" dirty="0" smtClean="0"/>
              <a:t>متري لبه استخر عبور كرده باشدنسبت فواصل نصب چرا غها به ارتفاع سقف استخر براي برخي چرا غها 1.2به1میباشد.</a:t>
            </a:r>
            <a:endParaRPr lang="en-US" sz="3000" dirty="0" smtClean="0"/>
          </a:p>
          <a:p>
            <a:pPr algn="just" eaLnBrk="1" hangingPunct="1">
              <a:defRPr/>
            </a:pPr>
            <a:endParaRPr lang="en-US" sz="3000" dirty="0" smtClean="0"/>
          </a:p>
          <a:p>
            <a:pPr algn="just" eaLnBrk="1" hangingPunct="1">
              <a:defRPr/>
            </a:pPr>
            <a:r>
              <a:rPr lang="ar-SA" sz="3000" dirty="0" smtClean="0"/>
              <a:t>بنابراين درمواردي كه ارتفاع سقف استخر</a:t>
            </a:r>
            <a:r>
              <a:rPr lang="en-US" sz="3000" dirty="0" smtClean="0"/>
              <a:t> 6 </a:t>
            </a:r>
            <a:r>
              <a:rPr lang="ar-SA" sz="3000" dirty="0" smtClean="0"/>
              <a:t>متر باشد، فواصل نصب برابر با702متراز مركز تا مركز چراغ ها خواهد بود</a:t>
            </a:r>
            <a:endParaRPr lang="en-US" sz="3000" dirty="0" smtClean="0"/>
          </a:p>
          <a:p>
            <a:pPr algn="just" eaLnBrk="1" hangingPunct="1">
              <a:defRPr/>
            </a:pPr>
            <a:r>
              <a:rPr lang="ar-SA" sz="3000" dirty="0" smtClean="0"/>
              <a:t>در طراحي چراغهاي روشنايي استخرهاي شنا بايد راه هاي دسترسي براي سرويس، نگهداري و تعويض چراغ ها پيش بيني شود</a:t>
            </a:r>
            <a:endParaRPr lang="en-US" sz="3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285720" y="142852"/>
            <a:ext cx="8501122" cy="6308725"/>
          </a:xfrm>
        </p:spPr>
        <p:txBody>
          <a:bodyPr/>
          <a:lstStyle/>
          <a:p>
            <a:pPr algn="just" eaLnBrk="1" hangingPunct="1">
              <a:lnSpc>
                <a:spcPct val="90000"/>
              </a:lnSpc>
              <a:buFontTx/>
              <a:buNone/>
              <a:defRPr/>
            </a:pPr>
            <a:r>
              <a:rPr lang="ar-SA" sz="3000" b="1" dirty="0" smtClean="0"/>
              <a:t>ضوابط طراحي و اجراي تاسيسات برقي استخرهاي شنا:</a:t>
            </a:r>
            <a:endParaRPr lang="en-US" sz="3000" b="1" dirty="0" smtClean="0"/>
          </a:p>
          <a:p>
            <a:pPr algn="just" eaLnBrk="1" hangingPunct="1">
              <a:lnSpc>
                <a:spcPct val="90000"/>
              </a:lnSpc>
              <a:buFontTx/>
              <a:buNone/>
              <a:defRPr/>
            </a:pPr>
            <a:r>
              <a:rPr lang="en-US" sz="3000" b="1" dirty="0" smtClean="0"/>
              <a:t> </a:t>
            </a:r>
            <a:r>
              <a:rPr lang="ar-SA" sz="3000" b="1" dirty="0" smtClean="0"/>
              <a:t>منطقه بندي استخرهاي شنا:</a:t>
            </a:r>
            <a:r>
              <a:rPr lang="en-US" sz="3000" b="1" dirty="0" smtClean="0"/>
              <a:t> </a:t>
            </a:r>
          </a:p>
          <a:p>
            <a:pPr algn="just" eaLnBrk="1" hangingPunct="1">
              <a:lnSpc>
                <a:spcPct val="90000"/>
              </a:lnSpc>
              <a:defRPr/>
            </a:pPr>
            <a:r>
              <a:rPr lang="ar-SA" sz="3000" b="1" dirty="0" smtClean="0"/>
              <a:t>منطقه صفر</a:t>
            </a:r>
            <a:r>
              <a:rPr lang="en-US" sz="3000" b="1" dirty="0" smtClean="0"/>
              <a:t>:</a:t>
            </a:r>
            <a:r>
              <a:rPr lang="ar-SA" sz="3000" b="1" dirty="0" smtClean="0"/>
              <a:t> </a:t>
            </a:r>
            <a:r>
              <a:rPr lang="ar-SA" sz="3000" dirty="0" smtClean="0"/>
              <a:t>منطقه صفر شامل كاسه استخر است</a:t>
            </a:r>
            <a:endParaRPr lang="en-US" sz="3000" dirty="0" smtClean="0"/>
          </a:p>
          <a:p>
            <a:pPr algn="just">
              <a:lnSpc>
                <a:spcPct val="90000"/>
              </a:lnSpc>
              <a:defRPr/>
            </a:pPr>
            <a:r>
              <a:rPr lang="ar-SA" sz="3000" b="1" dirty="0" smtClean="0"/>
              <a:t>منطقه يك</a:t>
            </a:r>
            <a:r>
              <a:rPr lang="en-US" sz="3000" b="1" dirty="0" smtClean="0"/>
              <a:t> :</a:t>
            </a:r>
            <a:r>
              <a:rPr lang="ar-SA" sz="3000" dirty="0" smtClean="0"/>
              <a:t> منطقه حجمي است كه سطح جانبي آن يك صفحه عمودي است در فاصله دو متر از لبه با ديواره كاسهاستخر و سطح زيرين آن عبارت از كف يا سطحي است كه به وسيله افراد اشغال مي شود، و سطح رويي درارتفاع2.5متر از كف مزبور قرار دارد</a:t>
            </a:r>
            <a:r>
              <a:rPr lang="en-US" sz="3000" dirty="0" smtClean="0"/>
              <a:t>. </a:t>
            </a:r>
            <a:r>
              <a:rPr lang="ar-SA" sz="3000" dirty="0" smtClean="0"/>
              <a:t>فضاي اطراف سكو يا تخته شيرجه و امثال آن به طول105متر وارتفاع 2.5متر از كف هر يك نيز جزء منطقه يك محسوب مي شود</a:t>
            </a:r>
            <a:endParaRPr lang="en-US" sz="3000" dirty="0" smtClean="0"/>
          </a:p>
          <a:p>
            <a:pPr algn="just" eaLnBrk="1" hangingPunct="1">
              <a:lnSpc>
                <a:spcPct val="90000"/>
              </a:lnSpc>
              <a:defRPr/>
            </a:pPr>
            <a:r>
              <a:rPr lang="ar-SA" sz="3000" b="1" dirty="0" smtClean="0"/>
              <a:t>منطقه دو</a:t>
            </a:r>
            <a:r>
              <a:rPr lang="en-US" sz="3000" b="1" dirty="0" smtClean="0"/>
              <a:t>:</a:t>
            </a:r>
            <a:r>
              <a:rPr lang="ar-SA" sz="3000" dirty="0" smtClean="0"/>
              <a:t> منطقه حجمي است كه سطح آن از يك سو به سطح جانبي خارجي منطقه يك و از سوي ديگر با فاصله105متر به سطحي موازي با سطح اول محدود مي شود، سطح زيرين به كف با سطحي كه به وسيله افراداشغال مي شود و سطح زيرين 205متر بالاتر از كف مي باشد</a:t>
            </a:r>
            <a:endParaRPr lang="en-US" sz="30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Grp="1" noChangeAspect="1" noChangeArrowheads="1"/>
          </p:cNvPicPr>
          <p:nvPr>
            <p:ph type="body" idx="1"/>
          </p:nvPr>
        </p:nvPicPr>
        <p:blipFill>
          <a:blip r:embed="rId2"/>
          <a:srcRect/>
          <a:stretch>
            <a:fillRect/>
          </a:stretch>
        </p:blipFill>
        <p:spPr>
          <a:xfrm>
            <a:off x="539750" y="1484313"/>
            <a:ext cx="8229600" cy="2014537"/>
          </a:xfrm>
          <a:noFill/>
        </p:spPr>
      </p:pic>
      <p:pic>
        <p:nvPicPr>
          <p:cNvPr id="93187" name="Picture 5"/>
          <p:cNvPicPr>
            <a:picLocks noChangeAspect="1" noChangeArrowheads="1"/>
          </p:cNvPicPr>
          <p:nvPr/>
        </p:nvPicPr>
        <p:blipFill>
          <a:blip r:embed="rId3"/>
          <a:srcRect/>
          <a:stretch>
            <a:fillRect/>
          </a:stretch>
        </p:blipFill>
        <p:spPr bwMode="auto">
          <a:xfrm>
            <a:off x="539750" y="3500438"/>
            <a:ext cx="820737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395288" y="404813"/>
            <a:ext cx="8229600" cy="6264275"/>
          </a:xfrm>
        </p:spPr>
        <p:txBody>
          <a:bodyPr/>
          <a:lstStyle/>
          <a:p>
            <a:pPr algn="just" eaLnBrk="1" hangingPunct="1">
              <a:defRPr/>
            </a:pPr>
            <a:r>
              <a:rPr lang="ar-SA" sz="3000" b="1" dirty="0" smtClean="0"/>
              <a:t>انتخاب و نصب تجهيزات برقي:</a:t>
            </a:r>
            <a:endParaRPr lang="en-US" sz="3000" b="1" dirty="0" smtClean="0"/>
          </a:p>
          <a:p>
            <a:pPr algn="just" eaLnBrk="1" hangingPunct="1">
              <a:defRPr/>
            </a:pPr>
            <a:r>
              <a:rPr lang="ar-SA" sz="3000" dirty="0" smtClean="0"/>
              <a:t> كليه تجهيزات برقي مورد مصرف در مناطق سه گانه استخرهاي شنا بايد حداقل داراي درجه حفاظت تعيين شده زير باشد</a:t>
            </a:r>
            <a:endParaRPr lang="en-US" sz="3000" dirty="0" smtClean="0"/>
          </a:p>
          <a:p>
            <a:pPr algn="just" eaLnBrk="1" hangingPunct="1">
              <a:defRPr/>
            </a:pPr>
            <a:r>
              <a:rPr lang="ar-SA" sz="3000" b="1" dirty="0" smtClean="0"/>
              <a:t>منطقه صف</a:t>
            </a:r>
            <a:r>
              <a:rPr lang="fa-IR" sz="3000" b="1" dirty="0" smtClean="0"/>
              <a:t>ر</a:t>
            </a:r>
            <a:r>
              <a:rPr lang="en-US" sz="3000" b="1" dirty="0" smtClean="0"/>
              <a:t> </a:t>
            </a:r>
            <a:r>
              <a:rPr lang="en-US" sz="3000" dirty="0" smtClean="0"/>
              <a:t>:</a:t>
            </a:r>
            <a:r>
              <a:rPr lang="ar-SA" sz="3000" dirty="0" smtClean="0"/>
              <a:t>حفاظت در برابر فرو رفتن نامحدود در آب</a:t>
            </a:r>
            <a:endParaRPr lang="en-US" sz="3000" dirty="0" smtClean="0"/>
          </a:p>
          <a:p>
            <a:pPr algn="just" eaLnBrk="1" hangingPunct="1">
              <a:defRPr/>
            </a:pPr>
            <a:r>
              <a:rPr lang="ar-SA" sz="3000" b="1" dirty="0" smtClean="0"/>
              <a:t>منطقه يك: </a:t>
            </a:r>
            <a:r>
              <a:rPr lang="ar-SA" sz="3000" dirty="0" smtClean="0"/>
              <a:t>حفاظت در برابر پاشيده شدن آب</a:t>
            </a:r>
            <a:endParaRPr lang="en-US" sz="3000" dirty="0" smtClean="0"/>
          </a:p>
          <a:p>
            <a:pPr algn="just" eaLnBrk="1" hangingPunct="1">
              <a:defRPr/>
            </a:pPr>
            <a:r>
              <a:rPr lang="ar-SA" sz="3000" b="1" dirty="0" smtClean="0"/>
              <a:t>منطقه دو: </a:t>
            </a:r>
            <a:r>
              <a:rPr lang="ar-SA" sz="3000" dirty="0" smtClean="0"/>
              <a:t>براي داخل محوطه استخرحفاظت در برابرقطرات آب با انحراف</a:t>
            </a:r>
            <a:r>
              <a:rPr lang="en-US" sz="3000" dirty="0" smtClean="0"/>
              <a:t> 15 </a:t>
            </a:r>
            <a:r>
              <a:rPr lang="ar-SA" sz="3000" dirty="0" smtClean="0"/>
              <a:t>درجه</a:t>
            </a:r>
            <a:r>
              <a:rPr lang="en-US" sz="3000" dirty="0" smtClean="0"/>
              <a:t>)</a:t>
            </a:r>
            <a:r>
              <a:rPr lang="ar-SA" sz="3000" dirty="0" smtClean="0"/>
              <a:t> براي داخل محوطه استخر</a:t>
            </a:r>
            <a:r>
              <a:rPr lang="en-US" sz="3000" dirty="0" smtClean="0"/>
              <a:t> (</a:t>
            </a:r>
            <a:r>
              <a:rPr lang="ar-SA" sz="3000" dirty="0" smtClean="0"/>
              <a:t>حفاظت در برابرپاشيده شدن آب</a:t>
            </a:r>
            <a:r>
              <a:rPr lang="en-US" sz="30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188913"/>
            <a:ext cx="8229600" cy="5830887"/>
          </a:xfrm>
        </p:spPr>
        <p:txBody>
          <a:bodyPr/>
          <a:lstStyle/>
          <a:p>
            <a:pPr algn="just">
              <a:lnSpc>
                <a:spcPct val="90000"/>
              </a:lnSpc>
              <a:defRPr/>
            </a:pPr>
            <a:r>
              <a:rPr lang="ar-SA" sz="3000" b="1" dirty="0" smtClean="0"/>
              <a:t>انواع استخرها: </a:t>
            </a:r>
            <a:r>
              <a:rPr lang="ar-SA" sz="3000" dirty="0" smtClean="0"/>
              <a:t>استخر خصوصي</a:t>
            </a:r>
            <a:r>
              <a:rPr lang="en-US" sz="3000" dirty="0" smtClean="0"/>
              <a:t> </a:t>
            </a:r>
            <a:r>
              <a:rPr lang="ar-SA" sz="3000" dirty="0" smtClean="0"/>
              <a:t>مسكوني استخر عمومي استخر آموزشي خردسالان</a:t>
            </a:r>
            <a:r>
              <a:rPr lang="en-US" sz="3000" dirty="0" smtClean="0"/>
              <a:t> </a:t>
            </a:r>
            <a:r>
              <a:rPr lang="ar-SA" sz="3000" dirty="0" smtClean="0"/>
              <a:t>استخر شناي تفريحي استخر سرسره دار استخر موج ساز</a:t>
            </a:r>
            <a:r>
              <a:rPr lang="fa-IR" sz="3000" dirty="0" smtClean="0"/>
              <a:t>،</a:t>
            </a:r>
            <a:r>
              <a:rPr lang="en-US" sz="3000" dirty="0" smtClean="0"/>
              <a:t> </a:t>
            </a:r>
            <a:r>
              <a:rPr lang="ar-SA" sz="3000" dirty="0" smtClean="0"/>
              <a:t>موج افكن استخر شناي حرفه اي و مسابقات استخر شيرجه شيرجه به دو صورت از روي تخته هاي پرشي</a:t>
            </a:r>
            <a:r>
              <a:rPr lang="en-US" sz="3000" dirty="0" smtClean="0"/>
              <a:t> </a:t>
            </a:r>
            <a:r>
              <a:rPr lang="ar-SA" sz="3000" dirty="0" smtClean="0"/>
              <a:t>و يا سكوهاي ثابت</a:t>
            </a:r>
            <a:r>
              <a:rPr lang="en-US" sz="3000" dirty="0" smtClean="0"/>
              <a:t> </a:t>
            </a:r>
            <a:r>
              <a:rPr lang="ar-SA" sz="3000" dirty="0" smtClean="0"/>
              <a:t>به اجراء در مي آيد كه در همه حالت نياز به فضاي بزرگ، ايمن و اختصاصي دارد</a:t>
            </a:r>
            <a:r>
              <a:rPr lang="en-US" sz="3000" dirty="0" smtClean="0"/>
              <a:t>.</a:t>
            </a:r>
          </a:p>
          <a:p>
            <a:pPr algn="just">
              <a:lnSpc>
                <a:spcPct val="90000"/>
              </a:lnSpc>
              <a:defRPr/>
            </a:pPr>
            <a:endParaRPr lang="en-US" sz="3000" dirty="0" smtClean="0"/>
          </a:p>
          <a:p>
            <a:pPr algn="just">
              <a:lnSpc>
                <a:spcPct val="90000"/>
              </a:lnSpc>
              <a:defRPr/>
            </a:pPr>
            <a:r>
              <a:rPr lang="ar-SA" sz="3000" b="1" dirty="0" smtClean="0"/>
              <a:t> يادآوري</a:t>
            </a:r>
            <a:r>
              <a:rPr lang="en-US" sz="3000" b="1" dirty="0" smtClean="0"/>
              <a:t>:</a:t>
            </a:r>
            <a:r>
              <a:rPr lang="en-US" sz="3000" dirty="0" smtClean="0"/>
              <a:t> </a:t>
            </a:r>
            <a:r>
              <a:rPr lang="ar-SA" sz="3000" dirty="0" smtClean="0"/>
              <a:t>استخرهاي شناي عمومي با رعايت عمق و فضاي لازم و تامين نظارت كامل فقط مجاز به نصب تخته هاي پرشي تا ارتفاع</a:t>
            </a:r>
            <a:r>
              <a:rPr lang="en-US" sz="3000" dirty="0" smtClean="0"/>
              <a:t> 3 </a:t>
            </a:r>
            <a:r>
              <a:rPr lang="ar-SA" sz="3000" dirty="0" smtClean="0"/>
              <a:t>متر از سطح آب مي باشند، مشروط به اينكه در صورت ازدحام و عدم كنترل امكان خارج كردن تخته هاي پرشي وجود داشته باشد</a:t>
            </a:r>
            <a:r>
              <a:rPr lang="en-US" sz="3000" dirty="0" smtClean="0"/>
              <a:t> </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468313" y="404813"/>
            <a:ext cx="8229600" cy="5976937"/>
          </a:xfrm>
        </p:spPr>
        <p:txBody>
          <a:bodyPr/>
          <a:lstStyle/>
          <a:p>
            <a:pPr algn="just" eaLnBrk="1" hangingPunct="1">
              <a:defRPr/>
            </a:pPr>
            <a:r>
              <a:rPr lang="ar-SA" sz="3000" b="1" dirty="0" smtClean="0"/>
              <a:t>سيستم سيم كشي:</a:t>
            </a:r>
            <a:endParaRPr lang="en-US" sz="3000" b="1" dirty="0" smtClean="0"/>
          </a:p>
          <a:p>
            <a:pPr algn="just" eaLnBrk="1" hangingPunct="1">
              <a:defRPr/>
            </a:pPr>
            <a:r>
              <a:rPr lang="ar-SA" sz="3000" dirty="0" smtClean="0"/>
              <a:t> سيستم سيم كشي روكار و همچنين سيستم سيم كشي توكار كه عمق نصب آن در ديوار از5</a:t>
            </a:r>
            <a:r>
              <a:rPr lang="fa-IR" sz="3000" dirty="0" smtClean="0"/>
              <a:t> </a:t>
            </a:r>
            <a:r>
              <a:rPr lang="ar-SA" sz="3000" dirty="0" smtClean="0"/>
              <a:t>سانتيمتر متجاوز نباش</a:t>
            </a:r>
            <a:endParaRPr lang="en-US" sz="3000" dirty="0" smtClean="0"/>
          </a:p>
          <a:p>
            <a:pPr algn="just" eaLnBrk="1" hangingPunct="1">
              <a:defRPr/>
            </a:pPr>
            <a:r>
              <a:rPr lang="ar-SA" sz="3000" dirty="0" smtClean="0"/>
              <a:t>در مناطق صفر و يك، سيستم سيم كشي بايد براي تغذيه لوازم و وسايل برقي واقع در همان مناطق محدود شود</a:t>
            </a:r>
            <a:endParaRPr lang="en-US" sz="3000" dirty="0" smtClean="0"/>
          </a:p>
          <a:p>
            <a:pPr algn="just" eaLnBrk="1" hangingPunct="1">
              <a:defRPr/>
            </a:pPr>
            <a:r>
              <a:rPr lang="ar-SA" sz="3000" dirty="0" smtClean="0"/>
              <a:t>در مناطق حجمي صفر و يك، استفاده از جعبه تقسيم انشعاب برق مجاز نخواهد بود</a:t>
            </a:r>
            <a:endParaRPr lang="en-US" sz="30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23850" y="260350"/>
            <a:ext cx="8229600" cy="5976938"/>
          </a:xfrm>
        </p:spPr>
        <p:txBody>
          <a:bodyPr/>
          <a:lstStyle/>
          <a:p>
            <a:pPr algn="just" eaLnBrk="1" hangingPunct="1">
              <a:defRPr/>
            </a:pPr>
            <a:r>
              <a:rPr lang="ar-SA" sz="3000" b="1" dirty="0" smtClean="0"/>
              <a:t>وسايل كليدي و لوازم مربوط:</a:t>
            </a:r>
            <a:endParaRPr lang="en-US" sz="3000" b="1" dirty="0" smtClean="0"/>
          </a:p>
          <a:p>
            <a:pPr algn="just" eaLnBrk="1" hangingPunct="1">
              <a:defRPr/>
            </a:pPr>
            <a:r>
              <a:rPr lang="ar-SA" sz="3000" dirty="0" smtClean="0"/>
              <a:t>در مناطق صفر و يك نصب هيچ يك از وسايل كليدي و لوازم مربوط به آن مجاز نخواهد بود</a:t>
            </a:r>
            <a:endParaRPr lang="en-US" sz="3000" dirty="0" smtClean="0"/>
          </a:p>
          <a:p>
            <a:pPr algn="just" eaLnBrk="1" hangingPunct="1">
              <a:defRPr/>
            </a:pPr>
            <a:r>
              <a:rPr lang="ar-SA" sz="3000" dirty="0" smtClean="0"/>
              <a:t>در منطقه دو نصب پريزهاي زير مجاز است :پريزهاي مجهز به ترانسفورمرهاي ايزوله </a:t>
            </a:r>
            <a:endParaRPr lang="en-US" sz="3000" dirty="0" smtClean="0"/>
          </a:p>
          <a:p>
            <a:pPr algn="just" eaLnBrk="1" hangingPunct="1">
              <a:defRPr/>
            </a:pPr>
            <a:r>
              <a:rPr lang="ar-SA" sz="3000" dirty="0" smtClean="0"/>
              <a:t>پريزهاي ايمني با ولتاژ بسيار پايين </a:t>
            </a:r>
            <a:endParaRPr lang="en-US" sz="3000" dirty="0" smtClean="0"/>
          </a:p>
          <a:p>
            <a:pPr algn="just" eaLnBrk="1" hangingPunct="1">
              <a:defRPr/>
            </a:pPr>
            <a:r>
              <a:rPr lang="ar-SA" sz="3000" dirty="0" smtClean="0"/>
              <a:t>پريزهاي مجهز به وسايل حفاظتي جريان باقيمانده</a:t>
            </a:r>
            <a:r>
              <a:rPr lang="en-US" sz="3000" dirty="0" smtClean="0"/>
              <a:t> </a:t>
            </a:r>
            <a:r>
              <a:rPr lang="ar-SA" sz="3000" dirty="0" smtClean="0"/>
              <a:t>با جريان باقيمانده كمتر از</a:t>
            </a:r>
            <a:r>
              <a:rPr lang="en-US" sz="3000" dirty="0" smtClean="0"/>
              <a:t> 30 </a:t>
            </a:r>
            <a:r>
              <a:rPr lang="ar-SA" sz="3000" dirty="0" smtClean="0"/>
              <a:t>ميلي آمپر</a:t>
            </a:r>
            <a:endParaRPr lang="en-US" sz="30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68313" y="765175"/>
            <a:ext cx="8229600" cy="5616575"/>
          </a:xfrm>
        </p:spPr>
        <p:txBody>
          <a:bodyPr/>
          <a:lstStyle/>
          <a:p>
            <a:pPr algn="just" eaLnBrk="1" hangingPunct="1">
              <a:defRPr/>
            </a:pPr>
            <a:r>
              <a:rPr lang="ar-SA" sz="3000" b="1" dirty="0" smtClean="0"/>
              <a:t>آمپرحفاظت در برابر برق گرفتگي: </a:t>
            </a:r>
            <a:endParaRPr lang="en-US" sz="3000" b="1" dirty="0" smtClean="0"/>
          </a:p>
          <a:p>
            <a:pPr algn="just" eaLnBrk="1" hangingPunct="1">
              <a:defRPr/>
            </a:pPr>
            <a:r>
              <a:rPr lang="ar-SA" sz="3000" dirty="0" smtClean="0"/>
              <a:t>ايجاد موانع و پوشش هايي كه حداقل حفاظت را تامين كند، ياعايق بندي لازم به نحوي كه مقاومت در برابر</a:t>
            </a:r>
            <a:r>
              <a:rPr lang="en-US" sz="3000" dirty="0" smtClean="0"/>
              <a:t> 500 </a:t>
            </a:r>
            <a:r>
              <a:rPr lang="ar-SA" sz="3000" dirty="0" smtClean="0"/>
              <a:t>ولت براي مدت يك دقيقه تامين شود</a:t>
            </a:r>
            <a:endParaRPr lang="en-US" sz="3000" dirty="0" smtClean="0"/>
          </a:p>
          <a:p>
            <a:pPr algn="just" eaLnBrk="1" hangingPunct="1">
              <a:defRPr/>
            </a:pPr>
            <a:r>
              <a:rPr lang="ar-SA" sz="3000" b="1" dirty="0" smtClean="0"/>
              <a:t>پيوند هم پتانسيل مكمل</a:t>
            </a:r>
            <a:r>
              <a:rPr lang="en-US" sz="3000" b="1" dirty="0" smtClean="0"/>
              <a:t>:</a:t>
            </a:r>
            <a:r>
              <a:rPr lang="fa-IR" sz="3000" b="1" dirty="0" smtClean="0"/>
              <a:t> </a:t>
            </a:r>
            <a:r>
              <a:rPr lang="ar-SA" sz="3000" dirty="0" smtClean="0"/>
              <a:t>بدنه فلزي كليه تجهيزات برقي كه حامل جريان برق نمي باشد و همچنين بدنه فلزي تجهيزات فلزي غير برقي مانند لوله هاي آب و در صورت امكان اجزاء فلزي اصلي تقويت بتن بنا، كه درمناطق صفر، يك و</a:t>
            </a:r>
            <a:r>
              <a:rPr lang="en-US" sz="3000" dirty="0" smtClean="0"/>
              <a:t> 2 </a:t>
            </a:r>
            <a:r>
              <a:rPr lang="ar-SA" sz="3000" dirty="0" smtClean="0"/>
              <a:t>موجود است، بايد به وسيله هادي هاي حفاظتي اتصال زمين به يكديگر پيوند داده شود</a:t>
            </a:r>
            <a:r>
              <a:rPr lang="en-US" sz="3000" dirty="0" smtClean="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8313" y="549275"/>
            <a:ext cx="8229600" cy="5759450"/>
          </a:xfrm>
        </p:spPr>
        <p:txBody>
          <a:bodyPr/>
          <a:lstStyle/>
          <a:p>
            <a:pPr algn="just" eaLnBrk="1" hangingPunct="1">
              <a:defRPr/>
            </a:pPr>
            <a:r>
              <a:rPr lang="en-US" dirty="0" smtClean="0"/>
              <a:t>-</a:t>
            </a:r>
            <a:r>
              <a:rPr lang="en-US" sz="3000" dirty="0" smtClean="0"/>
              <a:t> </a:t>
            </a:r>
            <a:r>
              <a:rPr lang="ar-SA" sz="3000" dirty="0" smtClean="0"/>
              <a:t>ايجاد حفاظت در منطقه صفر بايد صرفاً به وسيله ولتاژ بسيار كم كه مقدار آن از</a:t>
            </a:r>
            <a:r>
              <a:rPr lang="en-US" sz="3000" dirty="0" smtClean="0"/>
              <a:t> 12 </a:t>
            </a:r>
            <a:r>
              <a:rPr lang="ar-SA" sz="3000" dirty="0" smtClean="0"/>
              <a:t>ولت تجاوز نكندتامين شود و منبع ايمني بايد خارج از منطقه مزبور نصب شود</a:t>
            </a:r>
            <a:r>
              <a:rPr lang="en-US" sz="3000" dirty="0" smtClean="0"/>
              <a:t>. </a:t>
            </a:r>
          </a:p>
          <a:p>
            <a:pPr algn="just" eaLnBrk="1" hangingPunct="1">
              <a:defRPr/>
            </a:pPr>
            <a:r>
              <a:rPr lang="ar-SA" sz="3000" dirty="0" smtClean="0"/>
              <a:t>اقدامات حفاظتي به وسيله ايجاد موانع، خارج از دسترس قرار دادن و مانند آن در منطقه صفر مجاز نخواهد بود</a:t>
            </a:r>
            <a:endParaRPr lang="en-US" sz="3000" dirty="0" smtClean="0"/>
          </a:p>
          <a:p>
            <a:pPr algn="just" eaLnBrk="1" hangingPunct="1">
              <a:defRPr/>
            </a:pPr>
            <a:r>
              <a:rPr lang="ar-SA" sz="3000" dirty="0" smtClean="0"/>
              <a:t>وجود مدارهاي الكتريكي محافظت نشده در ارتفاعي كمتر از</a:t>
            </a:r>
            <a:r>
              <a:rPr lang="en-US" sz="3000" dirty="0" smtClean="0"/>
              <a:t> 3 </a:t>
            </a:r>
            <a:r>
              <a:rPr lang="ar-SA" sz="3000" dirty="0" smtClean="0"/>
              <a:t>متر از لبه استخر ممنوع مي باشد</a:t>
            </a:r>
            <a:r>
              <a:rPr lang="en-US" sz="3000" dirty="0" smtClean="0"/>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68313" y="404813"/>
            <a:ext cx="8301037" cy="6264275"/>
          </a:xfrm>
        </p:spPr>
        <p:txBody>
          <a:bodyPr/>
          <a:lstStyle/>
          <a:p>
            <a:pPr lvl="1" algn="just" eaLnBrk="1" hangingPunct="1">
              <a:defRPr/>
            </a:pPr>
            <a:r>
              <a:rPr lang="ar-SA" sz="3000" b="1" dirty="0" smtClean="0">
                <a:ea typeface="+mn-ea"/>
              </a:rPr>
              <a:t>طراحي ظرفيت شناگر:</a:t>
            </a:r>
            <a:endParaRPr lang="en-US" sz="3000" b="1" dirty="0" smtClean="0">
              <a:ea typeface="+mn-ea"/>
            </a:endParaRPr>
          </a:p>
          <a:p>
            <a:pPr lvl="1" algn="just" eaLnBrk="1" hangingPunct="1">
              <a:defRPr/>
            </a:pPr>
            <a:r>
              <a:rPr lang="ar-SA" sz="3000" b="1" dirty="0" smtClean="0">
                <a:ea typeface="+mn-ea"/>
              </a:rPr>
              <a:t>منطقه كم عمق: </a:t>
            </a:r>
            <a:r>
              <a:rPr lang="ar-SA" sz="3000" dirty="0" smtClean="0">
                <a:ea typeface="+mn-ea"/>
              </a:rPr>
              <a:t>براي هر شناگر در منطقه كم عمق بايد محدوده اي به مساحت حداقل405متر مربع پيش بيني شده باشد</a:t>
            </a:r>
            <a:endParaRPr lang="en-US" sz="3000" dirty="0" smtClean="0">
              <a:ea typeface="+mn-ea"/>
            </a:endParaRPr>
          </a:p>
          <a:p>
            <a:pPr lvl="1" algn="just" eaLnBrk="1" hangingPunct="1">
              <a:defRPr/>
            </a:pPr>
            <a:r>
              <a:rPr lang="ar-SA" sz="3000" b="1" dirty="0" smtClean="0">
                <a:ea typeface="+mn-ea"/>
              </a:rPr>
              <a:t>منطقه عميق: </a:t>
            </a:r>
            <a:r>
              <a:rPr lang="ar-SA" sz="3000" dirty="0" smtClean="0">
                <a:ea typeface="+mn-ea"/>
              </a:rPr>
              <a:t>براي هر شناگر در منطقه عميق بايد محدوده اي به مساحت حداقل2.25متر مربع پيش بيني شده باشد</a:t>
            </a:r>
            <a:endParaRPr lang="en-US" sz="3000" dirty="0" smtClean="0">
              <a:ea typeface="+mn-ea"/>
            </a:endParaRPr>
          </a:p>
          <a:p>
            <a:pPr lvl="1" algn="just" eaLnBrk="1" hangingPunct="1">
              <a:defRPr/>
            </a:pPr>
            <a:r>
              <a:rPr lang="ar-SA" sz="3000" b="1" dirty="0" smtClean="0">
                <a:ea typeface="+mn-ea"/>
              </a:rPr>
              <a:t>منطقه شيرجه زدن: </a:t>
            </a:r>
            <a:r>
              <a:rPr lang="ar-SA" sz="3000" dirty="0" smtClean="0">
                <a:ea typeface="+mn-ea"/>
              </a:rPr>
              <a:t>در اطراف هر تخته شيرجه بايد حداقل27.5متر مربع از مساحت استخر پيش بيني شده باشد</a:t>
            </a:r>
            <a:r>
              <a:rPr lang="en-US" sz="3000" dirty="0" smtClean="0">
                <a:ea typeface="+mn-ea"/>
              </a:rPr>
              <a:t> . </a:t>
            </a:r>
            <a:r>
              <a:rPr lang="ar-SA" sz="3000" dirty="0" smtClean="0">
                <a:ea typeface="+mn-ea"/>
              </a:rPr>
              <a:t>اين محدوده جداي از آن محدوده اي است كه براي شناي شناگران مجاز مي باشد</a:t>
            </a:r>
            <a:endParaRPr lang="en-US" sz="3000" dirty="0" smtClean="0">
              <a:ea typeface="+mn-ea"/>
            </a:endParaRPr>
          </a:p>
          <a:p>
            <a:pPr lvl="1" algn="just" eaLnBrk="1" hangingPunct="1">
              <a:defRPr/>
            </a:pPr>
            <a:r>
              <a:rPr lang="ar-SA" sz="3000" b="1" dirty="0" smtClean="0">
                <a:ea typeface="+mn-ea"/>
              </a:rPr>
              <a:t>يادآوري</a:t>
            </a:r>
            <a:r>
              <a:rPr lang="en-US" sz="3000" dirty="0" smtClean="0">
                <a:ea typeface="+mn-ea"/>
              </a:rPr>
              <a:t> :</a:t>
            </a:r>
            <a:r>
              <a:rPr lang="ar-SA" sz="3000" dirty="0" smtClean="0">
                <a:ea typeface="+mn-ea"/>
              </a:rPr>
              <a:t>به عنوان يك كليد راهنما، براي هر شناگر حدوداً</a:t>
            </a:r>
            <a:r>
              <a:rPr lang="en-US" sz="3000" dirty="0" smtClean="0">
                <a:ea typeface="+mn-ea"/>
              </a:rPr>
              <a:t> 3 </a:t>
            </a:r>
            <a:r>
              <a:rPr lang="ar-SA" sz="3000" dirty="0" smtClean="0">
                <a:ea typeface="+mn-ea"/>
              </a:rPr>
              <a:t>متر مربع از مساحت استخر در نظر گرفته مي شود</a:t>
            </a:r>
            <a:r>
              <a:rPr lang="en-US" dirty="0" smtClean="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39750" y="404813"/>
            <a:ext cx="8229600" cy="6048375"/>
          </a:xfrm>
        </p:spPr>
        <p:txBody>
          <a:bodyPr/>
          <a:lstStyle/>
          <a:p>
            <a:pPr algn="just" eaLnBrk="1" hangingPunct="1">
              <a:defRPr/>
            </a:pPr>
            <a:r>
              <a:rPr lang="ar-SA" sz="3000" b="1" dirty="0" smtClean="0"/>
              <a:t>استخر مخصوص معلولان</a:t>
            </a:r>
            <a:r>
              <a:rPr lang="en-US" sz="3000" b="1" dirty="0" smtClean="0"/>
              <a:t>:</a:t>
            </a:r>
            <a:r>
              <a:rPr lang="ar-SA" sz="3000" b="1" dirty="0" smtClean="0"/>
              <a:t> </a:t>
            </a:r>
            <a:endParaRPr lang="en-US" sz="3000" b="1" dirty="0" smtClean="0"/>
          </a:p>
          <a:p>
            <a:pPr algn="just" eaLnBrk="1" hangingPunct="1">
              <a:defRPr/>
            </a:pPr>
            <a:r>
              <a:rPr lang="ar-SA" sz="3000" dirty="0" smtClean="0"/>
              <a:t>اسباب و لوازم مخصوص افراد معلول</a:t>
            </a:r>
            <a:r>
              <a:rPr lang="en-US" sz="3000" dirty="0" smtClean="0"/>
              <a:t> </a:t>
            </a:r>
            <a:r>
              <a:rPr lang="ar-SA" sz="3000" dirty="0" smtClean="0"/>
              <a:t>ناتوان جسمي</a:t>
            </a:r>
            <a:r>
              <a:rPr lang="en-US" sz="3000" dirty="0" smtClean="0"/>
              <a:t> </a:t>
            </a:r>
            <a:r>
              <a:rPr lang="ar-SA" sz="3000" dirty="0" smtClean="0"/>
              <a:t>بايد به گونه اي طراحي و ساخته شده باشد كه</a:t>
            </a:r>
            <a:r>
              <a:rPr lang="en-US" sz="3000" dirty="0" smtClean="0"/>
              <a:t> </a:t>
            </a:r>
            <a:r>
              <a:rPr lang="ar-SA" sz="3000" dirty="0" smtClean="0"/>
              <a:t>هيچگونه خطري معلولان را به هنگام ورود به استخر و خروج از آن و مكانهاي بهداشتي</a:t>
            </a:r>
            <a:r>
              <a:rPr lang="en-US" sz="3000" dirty="0" smtClean="0"/>
              <a:t> </a:t>
            </a:r>
            <a:r>
              <a:rPr lang="ar-SA" sz="3000" dirty="0" smtClean="0"/>
              <a:t>توالت، محل دوش گيري، رخت كن و</a:t>
            </a:r>
            <a:r>
              <a:rPr lang="en-US" sz="3000" dirty="0" smtClean="0"/>
              <a:t> </a:t>
            </a:r>
            <a:r>
              <a:rPr lang="ar-SA" sz="3000" dirty="0" smtClean="0"/>
              <a:t>تهديد ننمايد</a:t>
            </a:r>
            <a:endParaRPr lang="en-US" sz="3000" dirty="0" smtClean="0"/>
          </a:p>
          <a:p>
            <a:pPr algn="just" eaLnBrk="1" hangingPunct="1">
              <a:defRPr/>
            </a:pPr>
            <a:r>
              <a:rPr lang="ar-SA" sz="3000" dirty="0" smtClean="0"/>
              <a:t>تمامي سطوح بايد عاري از لبه هاي تيز باشند و امكان ليز خوردن روي آنها وجود نداشته باشد</a:t>
            </a:r>
            <a:endParaRPr lang="en-US" sz="3000" dirty="0" smtClean="0"/>
          </a:p>
          <a:p>
            <a:pPr algn="just" eaLnBrk="1" hangingPunct="1">
              <a:defRPr/>
            </a:pPr>
            <a:r>
              <a:rPr lang="ar-SA" sz="3000" b="1" dirty="0" smtClean="0"/>
              <a:t>عمق آب: </a:t>
            </a:r>
            <a:r>
              <a:rPr lang="ar-SA" sz="3000" dirty="0" smtClean="0"/>
              <a:t>حداقل عمق آب استخرهاي مخصوص معلولان</a:t>
            </a:r>
            <a:r>
              <a:rPr lang="en-US" sz="3000" dirty="0" smtClean="0"/>
              <a:t> 60 </a:t>
            </a:r>
            <a:r>
              <a:rPr lang="ar-SA" sz="3000" dirty="0" smtClean="0"/>
              <a:t>سانتي متر و حداكثر</a:t>
            </a:r>
            <a:r>
              <a:rPr lang="en-US" sz="3000" dirty="0" smtClean="0"/>
              <a:t> 150 </a:t>
            </a:r>
            <a:r>
              <a:rPr lang="ar-SA" sz="3000" dirty="0" smtClean="0"/>
              <a:t>سانتي متر مي باش</a:t>
            </a:r>
            <a:r>
              <a:rPr lang="en-US" sz="3000" dirty="0" smtClean="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067175" y="260350"/>
            <a:ext cx="4702175" cy="6408738"/>
          </a:xfrm>
        </p:spPr>
        <p:txBody>
          <a:bodyPr/>
          <a:lstStyle/>
          <a:p>
            <a:pPr algn="just" eaLnBrk="1" hangingPunct="1">
              <a:defRPr/>
            </a:pPr>
            <a:r>
              <a:rPr lang="ar-SA" sz="3000" b="1" dirty="0" smtClean="0"/>
              <a:t>ورودي استخر:</a:t>
            </a:r>
            <a:endParaRPr lang="en-US" sz="3000" b="1" dirty="0" smtClean="0"/>
          </a:p>
          <a:p>
            <a:pPr algn="just" eaLnBrk="1" hangingPunct="1">
              <a:defRPr/>
            </a:pPr>
            <a:r>
              <a:rPr lang="ar-SA" sz="3000" dirty="0" smtClean="0"/>
              <a:t> ورودي استخر براي افراد ناتوان جسمي بايد در قسمت كم عمق استخر تعبيه شده باشد</a:t>
            </a:r>
            <a:r>
              <a:rPr lang="en-US" sz="3000" dirty="0" smtClean="0"/>
              <a:t> </a:t>
            </a:r>
          </a:p>
          <a:p>
            <a:pPr algn="just" eaLnBrk="1" hangingPunct="1">
              <a:defRPr/>
            </a:pPr>
            <a:r>
              <a:rPr lang="ar-SA" sz="3000" dirty="0" smtClean="0"/>
              <a:t>مجموع ارتفاع پله هاي ورودي به داخل آب استخر بايد حداكثر</a:t>
            </a:r>
            <a:r>
              <a:rPr lang="en-US" sz="3000" dirty="0" smtClean="0"/>
              <a:t> 450 </a:t>
            </a:r>
            <a:r>
              <a:rPr lang="ar-SA" sz="3000" dirty="0" smtClean="0"/>
              <a:t>ميلي متر باشد</a:t>
            </a:r>
            <a:r>
              <a:rPr lang="en-US" sz="3000" dirty="0" smtClean="0"/>
              <a:t>. </a:t>
            </a:r>
            <a:r>
              <a:rPr lang="ar-SA" sz="3000" dirty="0" smtClean="0"/>
              <a:t>به عنوان يك گزينه جايگزين، استفاده از بالابر و يا سطح شيب دار با شيب ملايم نيز مورد قبول است</a:t>
            </a:r>
            <a:endParaRPr lang="en-US" sz="3000" dirty="0" smtClean="0"/>
          </a:p>
        </p:txBody>
      </p:sp>
      <p:pic>
        <p:nvPicPr>
          <p:cNvPr id="101379" name="Picture 4" descr="shnagar6"/>
          <p:cNvPicPr>
            <a:picLocks noChangeAspect="1" noChangeArrowheads="1"/>
          </p:cNvPicPr>
          <p:nvPr/>
        </p:nvPicPr>
        <p:blipFill>
          <a:blip r:embed="rId2"/>
          <a:srcRect/>
          <a:stretch>
            <a:fillRect/>
          </a:stretch>
        </p:blipFill>
        <p:spPr bwMode="auto">
          <a:xfrm>
            <a:off x="0" y="692150"/>
            <a:ext cx="40481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288" y="404813"/>
            <a:ext cx="8229600" cy="6048375"/>
          </a:xfrm>
        </p:spPr>
        <p:txBody>
          <a:bodyPr/>
          <a:lstStyle/>
          <a:p>
            <a:pPr algn="just" eaLnBrk="1" hangingPunct="1">
              <a:defRPr/>
            </a:pPr>
            <a:r>
              <a:rPr lang="ar-SA" sz="3000" b="1" dirty="0" smtClean="0"/>
              <a:t>پله ها و نرده ها: </a:t>
            </a:r>
            <a:endParaRPr lang="en-US" sz="3000" b="1" dirty="0" smtClean="0"/>
          </a:p>
          <a:p>
            <a:pPr algn="just" eaLnBrk="1" hangingPunct="1">
              <a:defRPr/>
            </a:pPr>
            <a:r>
              <a:rPr lang="ar-SA" sz="3000" dirty="0" smtClean="0"/>
              <a:t>گام يا ارتفاع هر پله بايد حداكثر</a:t>
            </a:r>
            <a:r>
              <a:rPr lang="en-US" sz="3000" dirty="0" smtClean="0"/>
              <a:t> 145 </a:t>
            </a:r>
            <a:r>
              <a:rPr lang="ar-SA" sz="3000" dirty="0" smtClean="0"/>
              <a:t>ميلي متر بوده و پهناي پاخور هر پله بايد</a:t>
            </a:r>
            <a:r>
              <a:rPr lang="en-US" sz="3000" dirty="0" smtClean="0"/>
              <a:t> 350 </a:t>
            </a:r>
            <a:r>
              <a:rPr lang="ar-SA" sz="3000" dirty="0" smtClean="0"/>
              <a:t>تا</a:t>
            </a:r>
            <a:r>
              <a:rPr lang="en-US" sz="3000" dirty="0" smtClean="0"/>
              <a:t> 450 </a:t>
            </a:r>
            <a:r>
              <a:rPr lang="ar-SA" sz="3000" dirty="0" smtClean="0"/>
              <a:t>ميلي مترباشد تا امكان نشستن بر روي آن نيز وجود داشته باشد</a:t>
            </a:r>
            <a:r>
              <a:rPr lang="en-US" sz="3000" dirty="0" smtClean="0"/>
              <a:t>. </a:t>
            </a:r>
          </a:p>
          <a:p>
            <a:pPr algn="just" eaLnBrk="1" hangingPunct="1">
              <a:defRPr/>
            </a:pPr>
            <a:r>
              <a:rPr lang="ar-SA" sz="3000" dirty="0" smtClean="0"/>
              <a:t>يك نرده</a:t>
            </a:r>
            <a:r>
              <a:rPr lang="en-US" sz="3000" dirty="0" smtClean="0"/>
              <a:t>)</a:t>
            </a:r>
            <a:r>
              <a:rPr lang="ar-SA" sz="3000" dirty="0" smtClean="0"/>
              <a:t>دستگيره</a:t>
            </a:r>
            <a:r>
              <a:rPr lang="en-US" sz="3000" dirty="0" smtClean="0"/>
              <a:t>(</a:t>
            </a:r>
            <a:r>
              <a:rPr lang="ar-SA" sz="3000" dirty="0" smtClean="0"/>
              <a:t>راه پله با ارتفاع</a:t>
            </a:r>
            <a:r>
              <a:rPr lang="en-US" sz="3000" dirty="0" smtClean="0"/>
              <a:t> 800 </a:t>
            </a:r>
            <a:r>
              <a:rPr lang="ar-SA" sz="3000" dirty="0" smtClean="0"/>
              <a:t>ميلي متربطوري كه از ابتدا و انتهاي پله</a:t>
            </a:r>
            <a:r>
              <a:rPr lang="en-US" sz="3000" dirty="0" smtClean="0"/>
              <a:t> 450 </a:t>
            </a:r>
            <a:r>
              <a:rPr lang="ar-SA" sz="3000" dirty="0" smtClean="0"/>
              <a:t>ميلي متر بيرون زدگي داشته باشد، بايد تعبيه شود</a:t>
            </a:r>
            <a:endParaRPr lang="en-US" sz="3000" dirty="0" smtClean="0"/>
          </a:p>
          <a:p>
            <a:pPr algn="just" eaLnBrk="1" hangingPunct="1">
              <a:defRPr/>
            </a:pPr>
            <a:r>
              <a:rPr lang="ar-SA" sz="3000" dirty="0" smtClean="0"/>
              <a:t>همچنين يك نرده</a:t>
            </a:r>
            <a:r>
              <a:rPr lang="en-US" sz="3000" dirty="0" smtClean="0"/>
              <a:t> 150 </a:t>
            </a:r>
            <a:r>
              <a:rPr lang="ar-SA" sz="3000" dirty="0" smtClean="0"/>
              <a:t>ميلي متري با هدف ورود وخروج اشخاصي كه امكان ايستادن براي آنها وجود ندارد بايد در كنار پله ها وجود داشته باشد</a:t>
            </a:r>
            <a:endParaRPr lang="en-US" sz="3000"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68313" y="0"/>
            <a:ext cx="8229600" cy="5976938"/>
          </a:xfrm>
        </p:spPr>
        <p:txBody>
          <a:bodyPr/>
          <a:lstStyle/>
          <a:p>
            <a:pPr algn="just" eaLnBrk="1" hangingPunct="1">
              <a:defRPr/>
            </a:pPr>
            <a:r>
              <a:rPr lang="ar-SA" sz="3000" b="1" dirty="0" smtClean="0"/>
              <a:t>ويلچرها: </a:t>
            </a:r>
            <a:endParaRPr lang="en-US" sz="3000" b="1" dirty="0" smtClean="0"/>
          </a:p>
          <a:p>
            <a:pPr algn="just" eaLnBrk="1" hangingPunct="1">
              <a:defRPr/>
            </a:pPr>
            <a:r>
              <a:rPr lang="ar-SA" sz="3000" dirty="0" smtClean="0"/>
              <a:t>در شرايطي كه فرد ناتوان جسمي بايد با ويلچر به داخل استخر منتقل شود، ويلچر بايد ايمن بوده و دربرابر آب مقاوم باشد</a:t>
            </a:r>
            <a:endParaRPr lang="en-US" sz="3000" dirty="0" smtClean="0"/>
          </a:p>
          <a:p>
            <a:pPr algn="just" eaLnBrk="1" hangingPunct="1">
              <a:defRPr/>
            </a:pPr>
            <a:r>
              <a:rPr lang="ar-SA" sz="3000" dirty="0" smtClean="0"/>
              <a:t>همچنين بايد به گونه اي طراحي شده باشد كه امكان استفاده آن در داخل استخروجود داشته باشد</a:t>
            </a:r>
            <a:endParaRPr lang="en-US" sz="3000" dirty="0" smtClean="0"/>
          </a:p>
        </p:txBody>
      </p:sp>
      <p:pic>
        <p:nvPicPr>
          <p:cNvPr id="103427" name="Picture 4" descr="eduartsci223pic1"/>
          <p:cNvPicPr>
            <a:picLocks noChangeAspect="1" noChangeArrowheads="1"/>
          </p:cNvPicPr>
          <p:nvPr/>
        </p:nvPicPr>
        <p:blipFill>
          <a:blip r:embed="rId2"/>
          <a:srcRect/>
          <a:stretch>
            <a:fillRect/>
          </a:stretch>
        </p:blipFill>
        <p:spPr bwMode="auto">
          <a:xfrm>
            <a:off x="1258888" y="3213100"/>
            <a:ext cx="6913562"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384300"/>
          </a:xfrm>
        </p:spPr>
        <p:txBody>
          <a:bodyPr/>
          <a:lstStyle/>
          <a:p>
            <a:pPr algn="r" eaLnBrk="1" hangingPunct="1">
              <a:defRPr/>
            </a:pPr>
            <a:r>
              <a:rPr lang="fa-IR" dirty="0" smtClean="0"/>
              <a:t>مجهزترین ورزشگاه ابی جهان</a:t>
            </a:r>
            <a:br>
              <a:rPr lang="fa-IR" dirty="0" smtClean="0"/>
            </a:br>
            <a:endParaRPr lang="fa-IR" dirty="0" smtClean="0"/>
          </a:p>
        </p:txBody>
      </p:sp>
      <p:sp>
        <p:nvSpPr>
          <p:cNvPr id="3" name="Content Placeholder 2"/>
          <p:cNvSpPr>
            <a:spLocks noGrp="1"/>
          </p:cNvSpPr>
          <p:nvPr>
            <p:ph idx="1"/>
          </p:nvPr>
        </p:nvSpPr>
        <p:spPr>
          <a:xfrm>
            <a:off x="914400" y="785813"/>
            <a:ext cx="8229600" cy="4114800"/>
          </a:xfrm>
        </p:spPr>
        <p:txBody>
          <a:bodyPr/>
          <a:lstStyle/>
          <a:p>
            <a:pPr algn="just" eaLnBrk="1" hangingPunct="1">
              <a:defRPr/>
            </a:pPr>
            <a:r>
              <a:rPr lang="fa-IR" sz="3000" dirty="0" smtClean="0"/>
              <a:t>استادیوم مکعب ابی پکن: این ورزشگاه طوری طراحی شده که در مصرف انرژی کارا باشد، پوسته ی حبابی انرژی نور خورشید راجذب میکند و هوا واب استادیوم را گرم میکند. </a:t>
            </a:r>
          </a:p>
        </p:txBody>
      </p:sp>
      <p:pic>
        <p:nvPicPr>
          <p:cNvPr id="104452" name="Picture 3" descr="es3.jpg"/>
          <p:cNvPicPr>
            <a:picLocks noChangeAspect="1"/>
          </p:cNvPicPr>
          <p:nvPr/>
        </p:nvPicPr>
        <p:blipFill>
          <a:blip r:embed="rId2"/>
          <a:srcRect/>
          <a:stretch>
            <a:fillRect/>
          </a:stretch>
        </p:blipFill>
        <p:spPr bwMode="auto">
          <a:xfrm>
            <a:off x="0" y="2214563"/>
            <a:ext cx="4357688" cy="4643437"/>
          </a:xfrm>
          <a:prstGeom prst="rect">
            <a:avLst/>
          </a:prstGeom>
          <a:noFill/>
          <a:ln w="9525">
            <a:noFill/>
            <a:miter lim="800000"/>
            <a:headEnd/>
            <a:tailEnd/>
          </a:ln>
        </p:spPr>
      </p:pic>
      <p:pic>
        <p:nvPicPr>
          <p:cNvPr id="104453" name="Picture 4" descr="es4.jpg"/>
          <p:cNvPicPr>
            <a:picLocks noChangeAspect="1"/>
          </p:cNvPicPr>
          <p:nvPr/>
        </p:nvPicPr>
        <p:blipFill>
          <a:blip r:embed="rId3"/>
          <a:srcRect/>
          <a:stretch>
            <a:fillRect/>
          </a:stretch>
        </p:blipFill>
        <p:spPr bwMode="auto">
          <a:xfrm>
            <a:off x="4714875" y="2286000"/>
            <a:ext cx="44291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استخر جدید2">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استخر جدید2</Template>
  <TotalTime>89</TotalTime>
  <Words>6648</Words>
  <Application>Microsoft Office PowerPoint</Application>
  <PresentationFormat>On-screen Show (4:3)</PresentationFormat>
  <Paragraphs>287</Paragraphs>
  <Slides>109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B Titr</vt:lpstr>
      <vt:lpstr>Calibri</vt:lpstr>
      <vt:lpstr>Tahoma</vt:lpstr>
      <vt:lpstr>Wingdings</vt:lpstr>
      <vt:lpstr>استخر جدید2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جهت گيري بهينه استخرهاي شناي روباز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مجهزترین ورزشگاه ابی جهان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User7</dc:creator>
  <cp:lastModifiedBy>Niloofar Mohtat</cp:lastModifiedBy>
  <cp:revision>10</cp:revision>
  <dcterms:created xsi:type="dcterms:W3CDTF">2011-05-14T20:09:58Z</dcterms:created>
  <dcterms:modified xsi:type="dcterms:W3CDTF">2015-11-07T09:52:28Z</dcterms:modified>
</cp:coreProperties>
</file>