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717" r:id="rId1"/>
    <p:sldMasterId id="2147483721" r:id="rId2"/>
    <p:sldMasterId id="2147483723" r:id="rId3"/>
  </p:sldMasterIdLst>
  <p:notesMasterIdLst>
    <p:notesMasterId r:id="rId97"/>
  </p:notesMasterIdLst>
  <p:handoutMasterIdLst>
    <p:handoutMasterId r:id="rId98"/>
  </p:handoutMasterIdLst>
  <p:sldIdLst>
    <p:sldId id="256" r:id="rId4"/>
    <p:sldId id="257" r:id="rId5"/>
    <p:sldId id="288" r:id="rId6"/>
    <p:sldId id="292" r:id="rId7"/>
    <p:sldId id="258" r:id="rId8"/>
    <p:sldId id="259" r:id="rId9"/>
    <p:sldId id="260" r:id="rId10"/>
    <p:sldId id="261" r:id="rId11"/>
    <p:sldId id="262" r:id="rId12"/>
    <p:sldId id="263" r:id="rId13"/>
    <p:sldId id="264" r:id="rId14"/>
    <p:sldId id="265" r:id="rId15"/>
    <p:sldId id="316" r:id="rId16"/>
    <p:sldId id="268" r:id="rId17"/>
    <p:sldId id="272" r:id="rId18"/>
    <p:sldId id="271" r:id="rId19"/>
    <p:sldId id="270" r:id="rId20"/>
    <p:sldId id="273" r:id="rId21"/>
    <p:sldId id="274" r:id="rId22"/>
    <p:sldId id="275" r:id="rId23"/>
    <p:sldId id="276" r:id="rId24"/>
    <p:sldId id="277" r:id="rId25"/>
    <p:sldId id="278" r:id="rId26"/>
    <p:sldId id="279" r:id="rId27"/>
    <p:sldId id="280" r:id="rId28"/>
    <p:sldId id="281" r:id="rId29"/>
    <p:sldId id="282" r:id="rId30"/>
    <p:sldId id="314" r:id="rId31"/>
    <p:sldId id="283" r:id="rId32"/>
    <p:sldId id="341" r:id="rId33"/>
    <p:sldId id="338" r:id="rId34"/>
    <p:sldId id="342" r:id="rId35"/>
    <p:sldId id="343" r:id="rId36"/>
    <p:sldId id="344" r:id="rId37"/>
    <p:sldId id="345" r:id="rId38"/>
    <p:sldId id="346" r:id="rId39"/>
    <p:sldId id="347" r:id="rId40"/>
    <p:sldId id="348" r:id="rId41"/>
    <p:sldId id="349" r:id="rId42"/>
    <p:sldId id="350" r:id="rId43"/>
    <p:sldId id="351" r:id="rId44"/>
    <p:sldId id="352" r:id="rId45"/>
    <p:sldId id="353" r:id="rId46"/>
    <p:sldId id="293" r:id="rId47"/>
    <p:sldId id="433" r:id="rId48"/>
    <p:sldId id="357" r:id="rId49"/>
    <p:sldId id="429" r:id="rId50"/>
    <p:sldId id="430" r:id="rId51"/>
    <p:sldId id="431" r:id="rId52"/>
    <p:sldId id="332" r:id="rId53"/>
    <p:sldId id="333" r:id="rId54"/>
    <p:sldId id="335" r:id="rId55"/>
    <p:sldId id="336" r:id="rId56"/>
    <p:sldId id="339" r:id="rId57"/>
    <p:sldId id="334" r:id="rId58"/>
    <p:sldId id="393" r:id="rId59"/>
    <p:sldId id="284" r:id="rId60"/>
    <p:sldId id="290" r:id="rId61"/>
    <p:sldId id="291" r:id="rId62"/>
    <p:sldId id="289" r:id="rId63"/>
    <p:sldId id="313" r:id="rId64"/>
    <p:sldId id="295" r:id="rId65"/>
    <p:sldId id="296" r:id="rId66"/>
    <p:sldId id="302" r:id="rId67"/>
    <p:sldId id="297" r:id="rId68"/>
    <p:sldId id="299" r:id="rId69"/>
    <p:sldId id="483" r:id="rId70"/>
    <p:sldId id="300" r:id="rId71"/>
    <p:sldId id="301" r:id="rId72"/>
    <p:sldId id="303" r:id="rId73"/>
    <p:sldId id="304" r:id="rId74"/>
    <p:sldId id="306" r:id="rId75"/>
    <p:sldId id="394" r:id="rId76"/>
    <p:sldId id="395" r:id="rId77"/>
    <p:sldId id="317" r:id="rId78"/>
    <p:sldId id="308" r:id="rId79"/>
    <p:sldId id="309" r:id="rId80"/>
    <p:sldId id="310" r:id="rId81"/>
    <p:sldId id="318" r:id="rId82"/>
    <p:sldId id="325" r:id="rId83"/>
    <p:sldId id="319" r:id="rId84"/>
    <p:sldId id="320" r:id="rId85"/>
    <p:sldId id="321" r:id="rId86"/>
    <p:sldId id="322" r:id="rId87"/>
    <p:sldId id="323" r:id="rId88"/>
    <p:sldId id="324" r:id="rId89"/>
    <p:sldId id="326" r:id="rId90"/>
    <p:sldId id="327" r:id="rId91"/>
    <p:sldId id="330" r:id="rId92"/>
    <p:sldId id="328" r:id="rId93"/>
    <p:sldId id="329" r:id="rId94"/>
    <p:sldId id="331" r:id="rId95"/>
    <p:sldId id="311" r:id="rId96"/>
  </p:sldIdLst>
  <p:sldSz cx="9144000" cy="6858000" type="screen4x3"/>
  <p:notesSz cx="6858000" cy="9144000"/>
  <p:defaultTextStyle>
    <a:defPPr>
      <a:defRPr lang="fa-IR"/>
    </a:defPPr>
    <a:lvl1pPr algn="r" rtl="1" fontAlgn="base">
      <a:spcBef>
        <a:spcPct val="0"/>
      </a:spcBef>
      <a:spcAft>
        <a:spcPct val="0"/>
      </a:spcAft>
      <a:defRPr b="1" kern="1200">
        <a:solidFill>
          <a:schemeClr val="tx1"/>
        </a:solidFill>
        <a:latin typeface="Times New Roman" pitchFamily="18" charset="0"/>
        <a:ea typeface="+mn-ea"/>
        <a:cs typeface="Times New Roman" pitchFamily="18" charset="0"/>
      </a:defRPr>
    </a:lvl1pPr>
    <a:lvl2pPr marL="457200" algn="r" rtl="1" fontAlgn="base">
      <a:spcBef>
        <a:spcPct val="0"/>
      </a:spcBef>
      <a:spcAft>
        <a:spcPct val="0"/>
      </a:spcAft>
      <a:defRPr b="1" kern="1200">
        <a:solidFill>
          <a:schemeClr val="tx1"/>
        </a:solidFill>
        <a:latin typeface="Times New Roman" pitchFamily="18" charset="0"/>
        <a:ea typeface="+mn-ea"/>
        <a:cs typeface="Times New Roman" pitchFamily="18" charset="0"/>
      </a:defRPr>
    </a:lvl2pPr>
    <a:lvl3pPr marL="914400" algn="r" rtl="1" fontAlgn="base">
      <a:spcBef>
        <a:spcPct val="0"/>
      </a:spcBef>
      <a:spcAft>
        <a:spcPct val="0"/>
      </a:spcAft>
      <a:defRPr b="1" kern="1200">
        <a:solidFill>
          <a:schemeClr val="tx1"/>
        </a:solidFill>
        <a:latin typeface="Times New Roman" pitchFamily="18" charset="0"/>
        <a:ea typeface="+mn-ea"/>
        <a:cs typeface="Times New Roman" pitchFamily="18" charset="0"/>
      </a:defRPr>
    </a:lvl3pPr>
    <a:lvl4pPr marL="1371600" algn="r" rtl="1" fontAlgn="base">
      <a:spcBef>
        <a:spcPct val="0"/>
      </a:spcBef>
      <a:spcAft>
        <a:spcPct val="0"/>
      </a:spcAft>
      <a:defRPr b="1" kern="1200">
        <a:solidFill>
          <a:schemeClr val="tx1"/>
        </a:solidFill>
        <a:latin typeface="Times New Roman" pitchFamily="18" charset="0"/>
        <a:ea typeface="+mn-ea"/>
        <a:cs typeface="Times New Roman" pitchFamily="18" charset="0"/>
      </a:defRPr>
    </a:lvl4pPr>
    <a:lvl5pPr marL="1828800" algn="r" rtl="1" fontAlgn="base">
      <a:spcBef>
        <a:spcPct val="0"/>
      </a:spcBef>
      <a:spcAft>
        <a:spcPct val="0"/>
      </a:spcAft>
      <a:defRPr b="1" kern="1200">
        <a:solidFill>
          <a:schemeClr val="tx1"/>
        </a:solidFill>
        <a:latin typeface="Times New Roman" pitchFamily="18" charset="0"/>
        <a:ea typeface="+mn-ea"/>
        <a:cs typeface="Times New Roman" pitchFamily="18" charset="0"/>
      </a:defRPr>
    </a:lvl5pPr>
    <a:lvl6pPr marL="2286000" algn="l" defTabSz="914400" rtl="0" eaLnBrk="1" latinLnBrk="0" hangingPunct="1">
      <a:defRPr b="1" kern="1200">
        <a:solidFill>
          <a:schemeClr val="tx1"/>
        </a:solidFill>
        <a:latin typeface="Times New Roman" pitchFamily="18" charset="0"/>
        <a:ea typeface="+mn-ea"/>
        <a:cs typeface="Times New Roman" pitchFamily="18" charset="0"/>
      </a:defRPr>
    </a:lvl6pPr>
    <a:lvl7pPr marL="2743200" algn="l" defTabSz="914400" rtl="0" eaLnBrk="1" latinLnBrk="0" hangingPunct="1">
      <a:defRPr b="1" kern="1200">
        <a:solidFill>
          <a:schemeClr val="tx1"/>
        </a:solidFill>
        <a:latin typeface="Times New Roman" pitchFamily="18" charset="0"/>
        <a:ea typeface="+mn-ea"/>
        <a:cs typeface="Times New Roman" pitchFamily="18" charset="0"/>
      </a:defRPr>
    </a:lvl7pPr>
    <a:lvl8pPr marL="3200400" algn="l" defTabSz="914400" rtl="0" eaLnBrk="1" latinLnBrk="0" hangingPunct="1">
      <a:defRPr b="1" kern="1200">
        <a:solidFill>
          <a:schemeClr val="tx1"/>
        </a:solidFill>
        <a:latin typeface="Times New Roman" pitchFamily="18" charset="0"/>
        <a:ea typeface="+mn-ea"/>
        <a:cs typeface="Times New Roman" pitchFamily="18" charset="0"/>
      </a:defRPr>
    </a:lvl8pPr>
    <a:lvl9pPr marL="3657600" algn="l" defTabSz="914400" rtl="0" eaLnBrk="1" latinLnBrk="0" hangingPunct="1">
      <a:defRPr b="1" kern="1200">
        <a:solidFill>
          <a:schemeClr val="tx1"/>
        </a:solidFill>
        <a:latin typeface="Times New Roman" pitchFamily="18"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5248"/>
    </p:cViewPr>
  </p:sorterViewPr>
  <p:notesViewPr>
    <p:cSldViewPr>
      <p:cViewPr varScale="1">
        <p:scale>
          <a:sx n="54" d="100"/>
          <a:sy n="54" d="100"/>
        </p:scale>
        <p:origin x="-1854"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97"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102"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0"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pitchFamily="34" charset="0"/>
                <a:cs typeface="Arial" pitchFamily="34" charset="0"/>
              </a:defRPr>
            </a:lvl1pPr>
          </a:lstStyle>
          <a:p>
            <a:pPr>
              <a:defRPr/>
            </a:pPr>
            <a:endParaRPr lang="en-US"/>
          </a:p>
        </p:txBody>
      </p:sp>
      <p:sp>
        <p:nvSpPr>
          <p:cNvPr id="140291" name="Rectangle 3"/>
          <p:cNvSpPr>
            <a:spLocks noGrp="1" noChangeArrowheads="1"/>
          </p:cNvSpPr>
          <p:nvPr>
            <p:ph type="dt" sz="quarter"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latin typeface="Arial" pitchFamily="34" charset="0"/>
                <a:cs typeface="Arial" pitchFamily="34" charset="0"/>
              </a:defRPr>
            </a:lvl1pPr>
          </a:lstStyle>
          <a:p>
            <a:pPr>
              <a:defRPr/>
            </a:pPr>
            <a:endParaRPr lang="en-US"/>
          </a:p>
        </p:txBody>
      </p:sp>
      <p:sp>
        <p:nvSpPr>
          <p:cNvPr id="140292" name="Rectangle 4"/>
          <p:cNvSpPr>
            <a:spLocks noGrp="1" noChangeArrowheads="1"/>
          </p:cNvSpPr>
          <p:nvPr>
            <p:ph type="ftr" sz="quarter" idx="2"/>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pitchFamily="34" charset="0"/>
                <a:cs typeface="Arial" pitchFamily="34" charset="0"/>
              </a:defRPr>
            </a:lvl1pPr>
          </a:lstStyle>
          <a:p>
            <a:pPr>
              <a:defRPr/>
            </a:pPr>
            <a:endParaRPr lang="en-US"/>
          </a:p>
        </p:txBody>
      </p:sp>
      <p:sp>
        <p:nvSpPr>
          <p:cNvPr id="140293" name="Rectangle 5"/>
          <p:cNvSpPr>
            <a:spLocks noGrp="1" noChangeArrowheads="1"/>
          </p:cNvSpPr>
          <p:nvPr>
            <p:ph type="sldNum" sz="quarter" idx="3"/>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latin typeface="Arial" pitchFamily="34" charset="0"/>
                <a:cs typeface="Arial" pitchFamily="34" charset="0"/>
              </a:defRPr>
            </a:lvl1pPr>
          </a:lstStyle>
          <a:p>
            <a:pPr>
              <a:defRPr/>
            </a:pPr>
            <a:fld id="{BEA21E5B-9AA4-4CCB-AF71-4C7A8A42F3A8}" type="slidenum">
              <a:rPr lang="fa-IR"/>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8242"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pitchFamily="34" charset="0"/>
                <a:cs typeface="Arial" pitchFamily="34" charset="0"/>
              </a:defRPr>
            </a:lvl1pPr>
          </a:lstStyle>
          <a:p>
            <a:pPr>
              <a:defRPr/>
            </a:pPr>
            <a:endParaRPr lang="en-US"/>
          </a:p>
        </p:txBody>
      </p:sp>
      <p:sp>
        <p:nvSpPr>
          <p:cNvPr id="138243"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latin typeface="Arial" pitchFamily="34" charset="0"/>
                <a:cs typeface="Arial" pitchFamily="34" charset="0"/>
              </a:defRPr>
            </a:lvl1pPr>
          </a:lstStyle>
          <a:p>
            <a:pPr>
              <a:defRPr/>
            </a:pPr>
            <a:endParaRPr lang="en-US"/>
          </a:p>
        </p:txBody>
      </p:sp>
      <p:sp>
        <p:nvSpPr>
          <p:cNvPr id="10445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38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38246"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pitchFamily="34" charset="0"/>
                <a:cs typeface="Arial" pitchFamily="34" charset="0"/>
              </a:defRPr>
            </a:lvl1pPr>
          </a:lstStyle>
          <a:p>
            <a:pPr>
              <a:defRPr/>
            </a:pPr>
            <a:endParaRPr lang="en-US"/>
          </a:p>
        </p:txBody>
      </p:sp>
      <p:sp>
        <p:nvSpPr>
          <p:cNvPr id="138247"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latin typeface="Arial" pitchFamily="34" charset="0"/>
                <a:cs typeface="Arial" pitchFamily="34" charset="0"/>
              </a:defRPr>
            </a:lvl1pPr>
          </a:lstStyle>
          <a:p>
            <a:pPr>
              <a:defRPr/>
            </a:pPr>
            <a:fld id="{D5BF4C0C-1F6F-4098-972F-6A5CDA927875}" type="slidenum">
              <a:rPr lang="fa-IR"/>
              <a:pPr>
                <a:defRPr/>
              </a:pPr>
              <a:t>‹#›</a:t>
            </a:fld>
            <a:endParaRPr 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Rot="1"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Rot="1" noChangeArrowheads="1" noTextEdit="1"/>
          </p:cNvSpPr>
          <p:nvPr>
            <p:ph type="sldImg"/>
          </p:nvPr>
        </p:nvSpPr>
        <p:spPr>
          <a:ln/>
        </p:spPr>
      </p:sp>
      <p:sp>
        <p:nvSpPr>
          <p:cNvPr id="106499"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Rot="1" noChangeArrowheads="1" noTextEdit="1"/>
          </p:cNvSpPr>
          <p:nvPr>
            <p:ph type="sldImg"/>
          </p:nvPr>
        </p:nvSpPr>
        <p:spPr>
          <a:ln/>
        </p:spPr>
      </p:sp>
      <p:sp>
        <p:nvSpPr>
          <p:cNvPr id="107523"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Ro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Ro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pPr eaLnBrk="1" hangingPunct="1"/>
            <a:endParaRPr lang="en-US"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2"/>
          <p:cNvSpPr>
            <a:spLocks noChangeArrowheads="1"/>
          </p:cNvSpPr>
          <p:nvPr/>
        </p:nvSpPr>
        <p:spPr bwMode="auto">
          <a:xfrm>
            <a:off x="228600" y="381000"/>
            <a:ext cx="8686800" cy="5638800"/>
          </a:xfrm>
          <a:prstGeom prst="roundRect">
            <a:avLst>
              <a:gd name="adj" fmla="val 7912"/>
            </a:avLst>
          </a:prstGeom>
          <a:solidFill>
            <a:schemeClr val="folHlink"/>
          </a:solidFill>
          <a:ln w="9525">
            <a:noFill/>
            <a:round/>
            <a:headEnd/>
            <a:tailEnd/>
          </a:ln>
          <a:effectLst/>
        </p:spPr>
        <p:txBody>
          <a:bodyPr wrap="none" anchor="ctr"/>
          <a:lstStyle/>
          <a:p>
            <a:pPr algn="ctr" rtl="0">
              <a:defRPr/>
            </a:pPr>
            <a:endParaRPr lang="en-US" sz="2400" b="0">
              <a:cs typeface="Arial" pitchFamily="34" charset="0"/>
            </a:endParaRPr>
          </a:p>
        </p:txBody>
      </p:sp>
      <p:sp>
        <p:nvSpPr>
          <p:cNvPr id="5" name="AutoShape 3"/>
          <p:cNvSpPr>
            <a:spLocks noChangeArrowheads="1"/>
          </p:cNvSpPr>
          <p:nvPr/>
        </p:nvSpPr>
        <p:spPr bwMode="white">
          <a:xfrm>
            <a:off x="327025" y="488950"/>
            <a:ext cx="8435975" cy="4768850"/>
          </a:xfrm>
          <a:prstGeom prst="roundRect">
            <a:avLst>
              <a:gd name="adj" fmla="val 7310"/>
            </a:avLst>
          </a:prstGeom>
          <a:solidFill>
            <a:schemeClr val="bg1"/>
          </a:solidFill>
          <a:ln w="9525">
            <a:noFill/>
            <a:round/>
            <a:headEnd/>
            <a:tailEnd/>
          </a:ln>
          <a:effectLst/>
        </p:spPr>
        <p:txBody>
          <a:bodyPr wrap="none" anchor="ctr"/>
          <a:lstStyle/>
          <a:p>
            <a:pPr algn="ctr" rtl="0">
              <a:defRPr/>
            </a:pPr>
            <a:endParaRPr lang="en-US" sz="2400" b="0">
              <a:cs typeface="Arial" pitchFamily="34" charset="0"/>
            </a:endParaRPr>
          </a:p>
        </p:txBody>
      </p:sp>
      <p:sp>
        <p:nvSpPr>
          <p:cNvPr id="6" name="AutoShape 4"/>
          <p:cNvSpPr>
            <a:spLocks noChangeArrowheads="1"/>
          </p:cNvSpPr>
          <p:nvPr/>
        </p:nvSpPr>
        <p:spPr bwMode="blackWhite">
          <a:xfrm>
            <a:off x="1371600" y="3338513"/>
            <a:ext cx="6400800" cy="2286000"/>
          </a:xfrm>
          <a:prstGeom prst="roundRect">
            <a:avLst>
              <a:gd name="adj" fmla="val 16667"/>
            </a:avLst>
          </a:prstGeom>
          <a:solidFill>
            <a:schemeClr val="bg1"/>
          </a:solidFill>
          <a:ln w="50800">
            <a:solidFill>
              <a:schemeClr val="bg2"/>
            </a:solidFill>
            <a:round/>
            <a:headEnd/>
            <a:tailEnd/>
          </a:ln>
          <a:effectLst/>
        </p:spPr>
        <p:txBody>
          <a:bodyPr wrap="none" anchor="ctr"/>
          <a:lstStyle/>
          <a:p>
            <a:pPr algn="ctr" rtl="0">
              <a:defRPr/>
            </a:pPr>
            <a:endParaRPr lang="en-US" b="0">
              <a:latin typeface="Arial" pitchFamily="34" charset="0"/>
              <a:cs typeface="Arial" pitchFamily="34" charset="0"/>
            </a:endParaRPr>
          </a:p>
        </p:txBody>
      </p:sp>
      <p:sp>
        <p:nvSpPr>
          <p:cNvPr id="119813"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119814" name="Rectangle 6"/>
          <p:cNvSpPr>
            <a:spLocks noGrp="1" noChangeArrowheads="1"/>
          </p:cNvSpPr>
          <p:nvPr>
            <p:ph type="subTitle" idx="1"/>
          </p:nvPr>
        </p:nvSpPr>
        <p:spPr>
          <a:xfrm>
            <a:off x="1752600" y="3567113"/>
            <a:ext cx="5410200" cy="1905000"/>
          </a:xfrm>
        </p:spPr>
        <p:txBody>
          <a:bodyPr anchor="ctr"/>
          <a:lstStyle>
            <a:lvl1pPr marL="0" indent="0" algn="ctr">
              <a:buFont typeface="Wingdings" pitchFamily="2" charset="2"/>
              <a:buNone/>
              <a:defRPr sz="3300"/>
            </a:lvl1pPr>
          </a:lstStyle>
          <a:p>
            <a:r>
              <a:rPr lang="en-US"/>
              <a:t>Click to edit Master subtitle style</a:t>
            </a:r>
          </a:p>
        </p:txBody>
      </p:sp>
      <p:sp>
        <p:nvSpPr>
          <p:cNvPr id="7" name="Rectangle 7"/>
          <p:cNvSpPr>
            <a:spLocks noGrp="1" noChangeArrowheads="1"/>
          </p:cNvSpPr>
          <p:nvPr>
            <p:ph type="dt" sz="half" idx="10"/>
          </p:nvPr>
        </p:nvSpPr>
        <p:spPr/>
        <p:txBody>
          <a:bodyPr/>
          <a:lstStyle>
            <a:lvl1pPr>
              <a:defRPr/>
            </a:lvl1pPr>
          </a:lstStyle>
          <a:p>
            <a:pPr>
              <a:defRPr/>
            </a:pPr>
            <a:endParaRPr lang="en-US"/>
          </a:p>
        </p:txBody>
      </p:sp>
      <p:sp>
        <p:nvSpPr>
          <p:cNvPr id="8"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US"/>
          </a:p>
        </p:txBody>
      </p:sp>
      <p:sp>
        <p:nvSpPr>
          <p:cNvPr id="9"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BC9F2412-7522-458E-97DD-1B1AE4FBF99B}" type="slidenum">
              <a:rPr lang="fa-IR"/>
              <a:pPr>
                <a:defRPr/>
              </a:pPr>
              <a:t>‹#›</a:t>
            </a:fld>
            <a:endParaRPr lang="en-US"/>
          </a:p>
        </p:txBody>
      </p:sp>
    </p:spTree>
  </p:cSld>
  <p:clrMapOvr>
    <a:masterClrMapping/>
  </p:clrMapOvr>
  <p:transition spd="med">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C7945DD-CA37-4CFB-B3E9-1036235CFB7B}" type="slidenum">
              <a:rPr lang="fa-IR"/>
              <a:pPr>
                <a:defRPr/>
              </a:pPr>
              <a:t>‹#›</a:t>
            </a:fld>
            <a:endParaRPr lang="en-US"/>
          </a:p>
        </p:txBody>
      </p:sp>
    </p:spTree>
  </p:cSld>
  <p:clrMapOvr>
    <a:masterClrMapping/>
  </p:clrMapOvr>
  <p:transition spd="med">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533400"/>
            <a:ext cx="1924050" cy="5410200"/>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762000" y="533400"/>
            <a:ext cx="561975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CFC721-D0A9-431F-A7B3-4A5E54F01F00}" type="slidenum">
              <a:rPr lang="fa-IR"/>
              <a:pPr>
                <a:defRPr/>
              </a:pPr>
              <a:t>‹#›</a:t>
            </a:fld>
            <a:endParaRPr lang="en-US"/>
          </a:p>
        </p:txBody>
      </p:sp>
    </p:spTree>
  </p:cSld>
  <p:clrMapOvr>
    <a:masterClrMapping/>
  </p:clrMapOvr>
  <p:transition spd="med">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1074" name="Rectangle 2"/>
          <p:cNvSpPr>
            <a:spLocks noGrp="1" noChangeArrowheads="1"/>
          </p:cNvSpPr>
          <p:nvPr>
            <p:ph type="ctrTitle"/>
          </p:nvPr>
        </p:nvSpPr>
        <p:spPr>
          <a:xfrm>
            <a:off x="152400" y="5194300"/>
            <a:ext cx="7467600" cy="914400"/>
          </a:xfrm>
        </p:spPr>
        <p:txBody>
          <a:bodyPr anchor="b"/>
          <a:lstStyle>
            <a:lvl1pPr algn="l">
              <a:defRPr/>
            </a:lvl1pPr>
          </a:lstStyle>
          <a:p>
            <a:r>
              <a:rPr lang="en-US"/>
              <a:t>Click to edit Master title style</a:t>
            </a:r>
          </a:p>
        </p:txBody>
      </p:sp>
      <p:sp>
        <p:nvSpPr>
          <p:cNvPr id="131075" name="Rectangle 3"/>
          <p:cNvSpPr>
            <a:spLocks noGrp="1" noChangeArrowheads="1"/>
          </p:cNvSpPr>
          <p:nvPr>
            <p:ph type="subTitle" idx="1"/>
          </p:nvPr>
        </p:nvSpPr>
        <p:spPr>
          <a:xfrm>
            <a:off x="152400" y="6032500"/>
            <a:ext cx="6400800" cy="749300"/>
          </a:xfrm>
        </p:spPr>
        <p:txBody>
          <a:bodyPr/>
          <a:lstStyle>
            <a:lvl1pPr marL="0" indent="0">
              <a:buFont typeface="Wingdings" pitchFamily="2" charset="2"/>
              <a:buNone/>
              <a:defRPr/>
            </a:lvl1pPr>
          </a:lstStyle>
          <a:p>
            <a:r>
              <a:rPr lang="en-US"/>
              <a:t>Click to edit Master subtitle style</a:t>
            </a:r>
          </a:p>
        </p:txBody>
      </p:sp>
      <p:sp>
        <p:nvSpPr>
          <p:cNvPr id="4" name="Rectangle 4"/>
          <p:cNvSpPr>
            <a:spLocks noGrp="1" noChangeArrowheads="1"/>
          </p:cNvSpPr>
          <p:nvPr>
            <p:ph type="dt" sz="quarter" idx="10"/>
          </p:nvPr>
        </p:nvSpPr>
        <p:spPr>
          <a:xfrm>
            <a:off x="457200" y="6245225"/>
            <a:ext cx="2133600" cy="476250"/>
          </a:xfrm>
        </p:spPr>
        <p:txBody>
          <a:bodyPr/>
          <a:lstStyle>
            <a:lvl1pPr>
              <a:spcBef>
                <a:spcPct val="0"/>
              </a:spcBef>
              <a:defRPr>
                <a:latin typeface="Times New Roman" pitchFamily="18" charset="0"/>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p:spPr>
        <p:txBody>
          <a:bodyPr/>
          <a:lstStyle>
            <a:lvl1pPr>
              <a:spcBef>
                <a:spcPct val="0"/>
              </a:spcBef>
              <a:defRPr>
                <a:latin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a:xfrm>
            <a:off x="6553200" y="6245225"/>
            <a:ext cx="2133600" cy="476250"/>
          </a:xfrm>
        </p:spPr>
        <p:txBody>
          <a:bodyPr/>
          <a:lstStyle>
            <a:lvl1pPr>
              <a:spcBef>
                <a:spcPct val="0"/>
              </a:spcBef>
              <a:defRPr>
                <a:latin typeface="Times New Roman" pitchFamily="18" charset="0"/>
                <a:cs typeface="Times New Roman" pitchFamily="18" charset="0"/>
              </a:defRPr>
            </a:lvl1pPr>
          </a:lstStyle>
          <a:p>
            <a:pPr>
              <a:defRPr/>
            </a:pPr>
            <a:fld id="{9F4276D2-DF5F-475C-BA7D-8BEA9D93B861}"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692E5E9-EF37-4AE6-97A2-297696F5D65F}"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AD634E-B79C-447C-A9A4-2988E6CC2B25}"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685800" y="1447800"/>
            <a:ext cx="38862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724400" y="1447800"/>
            <a:ext cx="38862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7EBB63D-3B25-42E5-8B7F-33AE3DCB8097}"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B2CB78B-C0DE-4883-867D-67007A7122D2}"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A361ACD-2B86-4F80-81FB-8E40D4BBD565}"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0D91D8D-757A-4A7A-801B-06EFAB5DC167}"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26D3E3B-5436-4ACF-A622-6334A8FBBE5E}"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34DCD32-52C0-415F-83F0-2E9BB2C59965}" type="slidenum">
              <a:rPr lang="fa-IR"/>
              <a:pPr>
                <a:defRPr/>
              </a:pPr>
              <a:t>‹#›</a:t>
            </a:fld>
            <a:endParaRPr lang="en-US"/>
          </a:p>
        </p:txBody>
      </p:sp>
    </p:spTree>
  </p:cSld>
  <p:clrMapOvr>
    <a:masterClrMapping/>
  </p:clrMapOvr>
  <p:transition spd="med">
    <p:wipe di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5B6CB9-28B6-45D8-802A-CF45318AB590}"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57B579D-C5E3-49B4-B544-47FB32696F84}"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2400"/>
            <a:ext cx="1981200" cy="5867400"/>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685800" y="152400"/>
            <a:ext cx="57912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FCC516C-9FC1-4828-99E3-4FBABE7CF12C}"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152400" y="5194300"/>
            <a:ext cx="7467600" cy="914400"/>
          </a:xfrm>
        </p:spPr>
        <p:txBody>
          <a:bodyPr anchor="b"/>
          <a:lstStyle>
            <a:lvl1pPr algn="l">
              <a:defRPr/>
            </a:lvl1pPr>
          </a:lstStyle>
          <a:p>
            <a:r>
              <a:rPr lang="en-US"/>
              <a:t>Click to edit Master title style</a:t>
            </a:r>
          </a:p>
        </p:txBody>
      </p:sp>
      <p:sp>
        <p:nvSpPr>
          <p:cNvPr id="165891" name="Rectangle 3"/>
          <p:cNvSpPr>
            <a:spLocks noGrp="1" noChangeArrowheads="1"/>
          </p:cNvSpPr>
          <p:nvPr>
            <p:ph type="subTitle" idx="1"/>
          </p:nvPr>
        </p:nvSpPr>
        <p:spPr>
          <a:xfrm>
            <a:off x="152400" y="6032500"/>
            <a:ext cx="6400800" cy="749300"/>
          </a:xfrm>
        </p:spPr>
        <p:txBody>
          <a:bodyPr/>
          <a:lstStyle>
            <a:lvl1pPr marL="0" indent="0">
              <a:buFont typeface="Wingdings" pitchFamily="2" charset="2"/>
              <a:buNone/>
              <a:defRPr/>
            </a:lvl1pPr>
          </a:lstStyle>
          <a:p>
            <a:r>
              <a:rPr lang="en-US"/>
              <a:t>Click to edit Master subtitle style</a:t>
            </a:r>
          </a:p>
        </p:txBody>
      </p:sp>
      <p:sp>
        <p:nvSpPr>
          <p:cNvPr id="4" name="Rectangle 4"/>
          <p:cNvSpPr>
            <a:spLocks noGrp="1" noChangeArrowheads="1"/>
          </p:cNvSpPr>
          <p:nvPr>
            <p:ph type="dt" sz="quarter" idx="10"/>
          </p:nvPr>
        </p:nvSpPr>
        <p:spPr>
          <a:xfrm>
            <a:off x="457200" y="6245225"/>
            <a:ext cx="2133600" cy="476250"/>
          </a:xfrm>
        </p:spPr>
        <p:txBody>
          <a:bodyPr/>
          <a:lstStyle>
            <a:lvl1pPr>
              <a:spcBef>
                <a:spcPct val="0"/>
              </a:spcBef>
              <a:defRPr>
                <a:latin typeface="Times New Roman" pitchFamily="18" charset="0"/>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p:spPr>
        <p:txBody>
          <a:bodyPr/>
          <a:lstStyle>
            <a:lvl1pPr>
              <a:spcBef>
                <a:spcPct val="0"/>
              </a:spcBef>
              <a:defRPr>
                <a:latin typeface="Times New Roman" pitchFamily="18" charset="0"/>
              </a:defRPr>
            </a:lvl1pPr>
          </a:lstStyle>
          <a:p>
            <a:pPr>
              <a:defRPr/>
            </a:pPr>
            <a:endParaRPr lang="en-US"/>
          </a:p>
        </p:txBody>
      </p:sp>
      <p:sp>
        <p:nvSpPr>
          <p:cNvPr id="6" name="Rectangle 6"/>
          <p:cNvSpPr>
            <a:spLocks noGrp="1" noChangeArrowheads="1"/>
          </p:cNvSpPr>
          <p:nvPr>
            <p:ph type="sldNum" sz="quarter" idx="12"/>
          </p:nvPr>
        </p:nvSpPr>
        <p:spPr>
          <a:xfrm>
            <a:off x="6553200" y="6245225"/>
            <a:ext cx="2133600" cy="476250"/>
          </a:xfrm>
        </p:spPr>
        <p:txBody>
          <a:bodyPr/>
          <a:lstStyle>
            <a:lvl1pPr>
              <a:spcBef>
                <a:spcPct val="0"/>
              </a:spcBef>
              <a:defRPr>
                <a:latin typeface="Times New Roman" pitchFamily="18" charset="0"/>
                <a:cs typeface="Times New Roman" pitchFamily="18" charset="0"/>
              </a:defRPr>
            </a:lvl1pPr>
          </a:lstStyle>
          <a:p>
            <a:pPr>
              <a:defRPr/>
            </a:pPr>
            <a:fld id="{C93BC77A-86AD-466A-A936-77403A9451B4}"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8EFD4EA-7F63-4765-B4BC-8861DBC6FE30}"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271063-CBAE-4BF9-9545-B7EE7BB22256}"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685800" y="1447800"/>
            <a:ext cx="38862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724400" y="1447800"/>
            <a:ext cx="38862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CBA6653-1114-45FE-9860-0AF6B6E87FEF}"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4471809-9BAD-4A94-B0BA-1E28DB0DD584}"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F26FF56-8CA7-4828-BA47-544B3FB4E147}"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BB5E65E-B19F-49D6-8779-5FFD4D6ECEFF}"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133E1E-CBC4-4CF0-AD37-42BDB50831E9}" type="slidenum">
              <a:rPr lang="fa-IR"/>
              <a:pPr>
                <a:defRPr/>
              </a:pPr>
              <a:t>‹#›</a:t>
            </a:fld>
            <a:endParaRPr lang="en-US"/>
          </a:p>
        </p:txBody>
      </p:sp>
    </p:spTree>
  </p:cSld>
  <p:clrMapOvr>
    <a:masterClrMapping/>
  </p:clrMapOvr>
  <p:transition spd="med">
    <p:wipe dir="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CA09CBA-232C-4D67-BBB4-5F76F006E3FB}"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5079FC7-E80B-4BA5-9E60-60F1FC5A5B39}"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65F663-D5BD-4CD6-9EAB-AF503F21F409}"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2400"/>
            <a:ext cx="1981200" cy="5867400"/>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685800" y="152400"/>
            <a:ext cx="57912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A77ECBF-B647-4B9B-8368-D4001A498E19}" type="slidenum">
              <a:rPr lang="fa-IR"/>
              <a:pPr>
                <a:defRPr/>
              </a:pPr>
              <a:t>‹#›</a:t>
            </a:fld>
            <a:endParaRPr lang="en-US">
              <a:cs typeface="Arial" pitchFamily="34" charset="0"/>
            </a:endParaRPr>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EDE3E28-A54D-45C6-9337-26F8DE76C669}" type="slidenum">
              <a:rPr lang="fa-IR"/>
              <a:pPr>
                <a:defRPr/>
              </a:pPr>
              <a:t>‹#›</a:t>
            </a:fld>
            <a:endParaRPr lang="en-US"/>
          </a:p>
        </p:txBody>
      </p: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54EBDA6-6694-44AB-BC2F-A4288E5DE5DD}" type="slidenum">
              <a:rPr lang="fa-IR"/>
              <a:pPr>
                <a:defRPr/>
              </a:pPr>
              <a:t>‹#›</a:t>
            </a:fld>
            <a:endParaRPr lang="en-US"/>
          </a:p>
        </p:txBody>
      </p:sp>
    </p:spTree>
  </p:cSld>
  <p:clrMapOvr>
    <a:masterClrMapping/>
  </p:clrMapOvr>
  <p:transition spd="med">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8F8D34C-4D5D-4507-9CF9-A89FC9FCD060}" type="slidenum">
              <a:rPr lang="fa-IR"/>
              <a:pPr>
                <a:defRPr/>
              </a:pPr>
              <a:t>‹#›</a:t>
            </a:fld>
            <a:endParaRPr lang="en-US"/>
          </a:p>
        </p:txBody>
      </p:sp>
    </p:spTree>
  </p:cSld>
  <p:clrMapOvr>
    <a:masterClrMapping/>
  </p:clrMapOvr>
  <p:transition spd="med">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130A086-0C1D-4FB1-A378-1D2B2E4C24B0}" type="slidenum">
              <a:rPr lang="fa-IR"/>
              <a:pPr>
                <a:defRPr/>
              </a:pPr>
              <a:t>‹#›</a:t>
            </a:fld>
            <a:endParaRPr lang="en-US"/>
          </a:p>
        </p:txBody>
      </p:sp>
    </p:spTree>
  </p:cSld>
  <p:clrMapOvr>
    <a:masterClrMapping/>
  </p:clrMapOvr>
  <p:transition spd="med">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6EC8A9A-4D5F-4C27-821E-F9183EC121E5}" type="slidenum">
              <a:rPr lang="fa-IR"/>
              <a:pPr>
                <a:defRPr/>
              </a:pPr>
              <a:t>‹#›</a:t>
            </a:fld>
            <a:endParaRPr lang="en-US"/>
          </a:p>
        </p:txBody>
      </p:sp>
    </p:spTree>
  </p:cSld>
  <p:clrMapOvr>
    <a:masterClrMapping/>
  </p:clrMapOvr>
  <p:transition spd="med">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6CE95EC-5482-4998-9CCB-1EB99DFCC36E}" type="slidenum">
              <a:rPr lang="fa-IR"/>
              <a:pPr>
                <a:defRPr/>
              </a:pPr>
              <a:t>‹#›</a:t>
            </a:fld>
            <a:endParaRPr lang="en-US"/>
          </a:p>
        </p:txBody>
      </p:sp>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8788"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a:defRPr sz="1400" b="0">
                <a:latin typeface="+mn-lt"/>
                <a:cs typeface="+mn-cs"/>
              </a:defRPr>
            </a:lvl1pPr>
          </a:lstStyle>
          <a:p>
            <a:pPr>
              <a:defRPr/>
            </a:pPr>
            <a:endParaRPr lang="en-US"/>
          </a:p>
        </p:txBody>
      </p:sp>
      <p:sp>
        <p:nvSpPr>
          <p:cNvPr id="118789"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a:defRPr sz="1400" b="0">
                <a:latin typeface="+mn-lt"/>
                <a:cs typeface="+mn-cs"/>
              </a:defRPr>
            </a:lvl1pPr>
          </a:lstStyle>
          <a:p>
            <a:pPr>
              <a:defRPr/>
            </a:pPr>
            <a:endParaRPr lang="en-US"/>
          </a:p>
        </p:txBody>
      </p:sp>
      <p:sp>
        <p:nvSpPr>
          <p:cNvPr id="118790"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a:defRPr sz="1400" b="0">
                <a:latin typeface="+mn-lt"/>
                <a:cs typeface="+mn-cs"/>
              </a:defRPr>
            </a:lvl1pPr>
          </a:lstStyle>
          <a:p>
            <a:pPr>
              <a:defRPr/>
            </a:pPr>
            <a:fld id="{C7B2C4F7-B077-4807-84DD-120A85C8FAE6}" type="slidenum">
              <a:rPr lang="fa-IR"/>
              <a:pPr>
                <a:defRPr/>
              </a:pPr>
              <a:t>‹#›</a:t>
            </a:fld>
            <a:endParaRPr lang="en-US"/>
          </a:p>
        </p:txBody>
      </p:sp>
      <p:grpSp>
        <p:nvGrpSpPr>
          <p:cNvPr id="1031" name="Group 7"/>
          <p:cNvGrpSpPr>
            <a:grpSpLocks/>
          </p:cNvGrpSpPr>
          <p:nvPr/>
        </p:nvGrpSpPr>
        <p:grpSpPr bwMode="auto">
          <a:xfrm>
            <a:off x="168275" y="228600"/>
            <a:ext cx="8823325" cy="6096000"/>
            <a:chOff x="106" y="144"/>
            <a:chExt cx="5558" cy="3840"/>
          </a:xfrm>
        </p:grpSpPr>
        <p:sp>
          <p:nvSpPr>
            <p:cNvPr id="118792"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ffectLst/>
          </p:spPr>
          <p:txBody>
            <a:bodyPr wrap="none" anchor="ctr"/>
            <a:lstStyle/>
            <a:p>
              <a:pPr algn="ctr" rtl="0">
                <a:defRPr/>
              </a:pPr>
              <a:endParaRPr lang="en-US" sz="2400" b="0">
                <a:cs typeface="Arial" pitchFamily="34" charset="0"/>
              </a:endParaRPr>
            </a:p>
          </p:txBody>
        </p:sp>
        <p:sp>
          <p:nvSpPr>
            <p:cNvPr id="118793" name="Line 9"/>
            <p:cNvSpPr>
              <a:spLocks noChangeShapeType="1"/>
            </p:cNvSpPr>
            <p:nvPr/>
          </p:nvSpPr>
          <p:spPr bwMode="auto">
            <a:xfrm>
              <a:off x="480" y="1077"/>
              <a:ext cx="4848" cy="0"/>
            </a:xfrm>
            <a:prstGeom prst="line">
              <a:avLst/>
            </a:prstGeom>
            <a:noFill/>
            <a:ln w="38100">
              <a:solidFill>
                <a:schemeClr val="folHlink"/>
              </a:solidFill>
              <a:round/>
              <a:headEnd/>
              <a:tailEnd/>
            </a:ln>
            <a:effectLst/>
          </p:spPr>
          <p:txBody>
            <a:bodyPr/>
            <a:lstStyle/>
            <a:p>
              <a:pPr>
                <a:defRPr/>
              </a:pPr>
              <a:endParaRPr lang="fa-IR"/>
            </a:p>
          </p:txBody>
        </p:sp>
      </p:grpSp>
    </p:spTree>
  </p:cSld>
  <p:clrMap bg1="lt1" tx1="dk1" bg2="lt2" tx2="dk2" accent1="accent1" accent2="accent2" accent3="accent3" accent4="accent4" accent5="accent5" accent6="accent6" hlink="hlink" folHlink="folHlink"/>
  <p:sldLayoutIdLst>
    <p:sldLayoutId id="2147483860"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ransition spd="med">
    <p:wipe dir="d"/>
  </p:transition>
  <p:hf hdr="0" ftr="0" dt="0"/>
  <p:txStyles>
    <p:titleStyle>
      <a:lvl1pPr algn="l" rtl="1" eaLnBrk="0" fontAlgn="base" hangingPunct="0">
        <a:spcBef>
          <a:spcPct val="0"/>
        </a:spcBef>
        <a:spcAft>
          <a:spcPct val="0"/>
        </a:spcAft>
        <a:defRPr sz="3300">
          <a:solidFill>
            <a:schemeClr val="tx2"/>
          </a:solidFill>
          <a:latin typeface="+mj-lt"/>
          <a:ea typeface="+mj-ea"/>
          <a:cs typeface="+mj-cs"/>
        </a:defRPr>
      </a:lvl1pPr>
      <a:lvl2pPr algn="l" rtl="1" eaLnBrk="0" fontAlgn="base" hangingPunct="0">
        <a:spcBef>
          <a:spcPct val="0"/>
        </a:spcBef>
        <a:spcAft>
          <a:spcPct val="0"/>
        </a:spcAft>
        <a:defRPr sz="3300">
          <a:solidFill>
            <a:schemeClr val="tx2"/>
          </a:solidFill>
          <a:latin typeface="Arial Black" pitchFamily="34" charset="0"/>
          <a:cs typeface="Arial" pitchFamily="34" charset="0"/>
        </a:defRPr>
      </a:lvl2pPr>
      <a:lvl3pPr algn="l" rtl="1" eaLnBrk="0" fontAlgn="base" hangingPunct="0">
        <a:spcBef>
          <a:spcPct val="0"/>
        </a:spcBef>
        <a:spcAft>
          <a:spcPct val="0"/>
        </a:spcAft>
        <a:defRPr sz="3300">
          <a:solidFill>
            <a:schemeClr val="tx2"/>
          </a:solidFill>
          <a:latin typeface="Arial Black" pitchFamily="34" charset="0"/>
          <a:cs typeface="Arial" pitchFamily="34" charset="0"/>
        </a:defRPr>
      </a:lvl3pPr>
      <a:lvl4pPr algn="l" rtl="1" eaLnBrk="0" fontAlgn="base" hangingPunct="0">
        <a:spcBef>
          <a:spcPct val="0"/>
        </a:spcBef>
        <a:spcAft>
          <a:spcPct val="0"/>
        </a:spcAft>
        <a:defRPr sz="3300">
          <a:solidFill>
            <a:schemeClr val="tx2"/>
          </a:solidFill>
          <a:latin typeface="Arial Black" pitchFamily="34" charset="0"/>
          <a:cs typeface="Arial" pitchFamily="34" charset="0"/>
        </a:defRPr>
      </a:lvl4pPr>
      <a:lvl5pPr algn="l" rtl="1" eaLnBrk="0" fontAlgn="base" hangingPunct="0">
        <a:spcBef>
          <a:spcPct val="0"/>
        </a:spcBef>
        <a:spcAft>
          <a:spcPct val="0"/>
        </a:spcAft>
        <a:defRPr sz="3300">
          <a:solidFill>
            <a:schemeClr val="tx2"/>
          </a:solidFill>
          <a:latin typeface="Arial Black" pitchFamily="34" charset="0"/>
          <a:cs typeface="Arial" pitchFamily="34" charset="0"/>
        </a:defRPr>
      </a:lvl5pPr>
      <a:lvl6pPr marL="457200" algn="l" rtl="1" fontAlgn="base">
        <a:spcBef>
          <a:spcPct val="0"/>
        </a:spcBef>
        <a:spcAft>
          <a:spcPct val="0"/>
        </a:spcAft>
        <a:defRPr sz="3300">
          <a:solidFill>
            <a:schemeClr val="tx2"/>
          </a:solidFill>
          <a:latin typeface="Arial Black" pitchFamily="34" charset="0"/>
          <a:cs typeface="Arial" pitchFamily="34" charset="0"/>
        </a:defRPr>
      </a:lvl6pPr>
      <a:lvl7pPr marL="914400" algn="l" rtl="1" fontAlgn="base">
        <a:spcBef>
          <a:spcPct val="0"/>
        </a:spcBef>
        <a:spcAft>
          <a:spcPct val="0"/>
        </a:spcAft>
        <a:defRPr sz="3300">
          <a:solidFill>
            <a:schemeClr val="tx2"/>
          </a:solidFill>
          <a:latin typeface="Arial Black" pitchFamily="34" charset="0"/>
          <a:cs typeface="Arial" pitchFamily="34" charset="0"/>
        </a:defRPr>
      </a:lvl7pPr>
      <a:lvl8pPr marL="1371600" algn="l" rtl="1" fontAlgn="base">
        <a:spcBef>
          <a:spcPct val="0"/>
        </a:spcBef>
        <a:spcAft>
          <a:spcPct val="0"/>
        </a:spcAft>
        <a:defRPr sz="3300">
          <a:solidFill>
            <a:schemeClr val="tx2"/>
          </a:solidFill>
          <a:latin typeface="Arial Black" pitchFamily="34" charset="0"/>
          <a:cs typeface="Arial" pitchFamily="34" charset="0"/>
        </a:defRPr>
      </a:lvl8pPr>
      <a:lvl9pPr marL="1828800" algn="l" rtl="1" fontAlgn="base">
        <a:spcBef>
          <a:spcPct val="0"/>
        </a:spcBef>
        <a:spcAft>
          <a:spcPct val="0"/>
        </a:spcAft>
        <a:defRPr sz="3300">
          <a:solidFill>
            <a:schemeClr val="tx2"/>
          </a:solidFill>
          <a:latin typeface="Arial Black" pitchFamily="34" charset="0"/>
          <a:cs typeface="Arial" pitchFamily="34" charset="0"/>
        </a:defRPr>
      </a:lvl9pPr>
    </p:titleStyle>
    <p:bodyStyle>
      <a:lvl1pPr marL="342900" indent="-342900" algn="r" rtl="1"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r" rtl="1" eaLnBrk="0" fontAlgn="base" hangingPunct="0">
        <a:spcBef>
          <a:spcPct val="20000"/>
        </a:spcBef>
        <a:spcAft>
          <a:spcPct val="0"/>
        </a:spcAft>
        <a:buClr>
          <a:schemeClr val="accent1"/>
        </a:buClr>
        <a:buSzPct val="150000"/>
        <a:buChar char="•"/>
        <a:defRPr sz="2600">
          <a:solidFill>
            <a:schemeClr val="tx1"/>
          </a:solidFill>
          <a:latin typeface="+mn-lt"/>
          <a:cs typeface="+mn-cs"/>
        </a:defRPr>
      </a:lvl2pPr>
      <a:lvl3pPr marL="1143000" indent="-228600" algn="r" rtl="1" eaLnBrk="0" fontAlgn="base" hangingPunct="0">
        <a:spcBef>
          <a:spcPct val="20000"/>
        </a:spcBef>
        <a:spcAft>
          <a:spcPct val="0"/>
        </a:spcAft>
        <a:buClr>
          <a:schemeClr val="tx1"/>
        </a:buClr>
        <a:buSzPct val="150000"/>
        <a:buChar char="•"/>
        <a:defRPr sz="2200">
          <a:solidFill>
            <a:schemeClr val="tx1"/>
          </a:solidFill>
          <a:latin typeface="+mn-lt"/>
          <a:cs typeface="+mn-cs"/>
        </a:defRPr>
      </a:lvl3pPr>
      <a:lvl4pPr marL="1600200" indent="-228600" algn="r" rtl="1" eaLnBrk="0" fontAlgn="base" hangingPunct="0">
        <a:spcBef>
          <a:spcPct val="20000"/>
        </a:spcBef>
        <a:spcAft>
          <a:spcPct val="0"/>
        </a:spcAft>
        <a:buClr>
          <a:schemeClr val="tx2"/>
        </a:buClr>
        <a:buSzPct val="150000"/>
        <a:buChar char="•"/>
        <a:defRPr sz="2000">
          <a:solidFill>
            <a:schemeClr val="tx1"/>
          </a:solidFill>
          <a:latin typeface="+mn-lt"/>
          <a:cs typeface="+mn-cs"/>
        </a:defRPr>
      </a:lvl4pPr>
      <a:lvl5pPr marL="2057400" indent="-228600" algn="r" rtl="1" eaLnBrk="0" fontAlgn="base" hangingPunct="0">
        <a:spcBef>
          <a:spcPct val="20000"/>
        </a:spcBef>
        <a:spcAft>
          <a:spcPct val="0"/>
        </a:spcAft>
        <a:buClr>
          <a:schemeClr val="folHlink"/>
        </a:buClr>
        <a:buSzPct val="150000"/>
        <a:buChar char="•"/>
        <a:defRPr sz="2000">
          <a:solidFill>
            <a:schemeClr val="tx1"/>
          </a:solidFill>
          <a:latin typeface="+mn-lt"/>
          <a:cs typeface="+mn-cs"/>
        </a:defRPr>
      </a:lvl5pPr>
      <a:lvl6pPr marL="2514600" indent="-228600" algn="r" rtl="1" fontAlgn="base">
        <a:spcBef>
          <a:spcPct val="20000"/>
        </a:spcBef>
        <a:spcAft>
          <a:spcPct val="0"/>
        </a:spcAft>
        <a:buClr>
          <a:schemeClr val="folHlink"/>
        </a:buClr>
        <a:buSzPct val="150000"/>
        <a:buChar char="•"/>
        <a:defRPr sz="2000">
          <a:solidFill>
            <a:schemeClr val="tx1"/>
          </a:solidFill>
          <a:latin typeface="+mn-lt"/>
          <a:cs typeface="+mn-cs"/>
        </a:defRPr>
      </a:lvl6pPr>
      <a:lvl7pPr marL="2971800" indent="-228600" algn="r" rtl="1" fontAlgn="base">
        <a:spcBef>
          <a:spcPct val="20000"/>
        </a:spcBef>
        <a:spcAft>
          <a:spcPct val="0"/>
        </a:spcAft>
        <a:buClr>
          <a:schemeClr val="folHlink"/>
        </a:buClr>
        <a:buSzPct val="150000"/>
        <a:buChar char="•"/>
        <a:defRPr sz="2000">
          <a:solidFill>
            <a:schemeClr val="tx1"/>
          </a:solidFill>
          <a:latin typeface="+mn-lt"/>
          <a:cs typeface="+mn-cs"/>
        </a:defRPr>
      </a:lvl7pPr>
      <a:lvl8pPr marL="3429000" indent="-228600" algn="r" rtl="1" fontAlgn="base">
        <a:spcBef>
          <a:spcPct val="20000"/>
        </a:spcBef>
        <a:spcAft>
          <a:spcPct val="0"/>
        </a:spcAft>
        <a:buClr>
          <a:schemeClr val="folHlink"/>
        </a:buClr>
        <a:buSzPct val="150000"/>
        <a:buChar char="•"/>
        <a:defRPr sz="2000">
          <a:solidFill>
            <a:schemeClr val="tx1"/>
          </a:solidFill>
          <a:latin typeface="+mn-lt"/>
          <a:cs typeface="+mn-cs"/>
        </a:defRPr>
      </a:lvl8pPr>
      <a:lvl9pPr marL="3886200" indent="-228600" algn="r" rtl="1" fontAlgn="base">
        <a:spcBef>
          <a:spcPct val="20000"/>
        </a:spcBef>
        <a:spcAft>
          <a:spcPct val="0"/>
        </a:spcAft>
        <a:buClr>
          <a:schemeClr val="folHlink"/>
        </a:buClr>
        <a:buSzPct val="150000"/>
        <a:buChar char="•"/>
        <a:defRPr sz="2000">
          <a:solidFill>
            <a:schemeClr val="tx1"/>
          </a:solidFill>
          <a:latin typeface="+mn-lt"/>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bwMode="auto">
          <a:xfrm>
            <a:off x="685800" y="152400"/>
            <a:ext cx="79248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title style</a:t>
            </a:r>
          </a:p>
        </p:txBody>
      </p:sp>
      <p:sp>
        <p:nvSpPr>
          <p:cNvPr id="130051" name="Rectangle 3"/>
          <p:cNvSpPr>
            <a:spLocks noGrp="1" noChangeArrowheads="1"/>
          </p:cNvSpPr>
          <p:nvPr>
            <p:ph type="body" idx="1"/>
          </p:nvPr>
        </p:nvSpPr>
        <p:spPr bwMode="auto">
          <a:xfrm>
            <a:off x="685800" y="1447800"/>
            <a:ext cx="79248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0052" name="Rectangle 4"/>
          <p:cNvSpPr>
            <a:spLocks noGrp="1" noChangeArrowheads="1"/>
          </p:cNvSpPr>
          <p:nvPr>
            <p:ph type="dt" sz="half" idx="2"/>
          </p:nvPr>
        </p:nvSpPr>
        <p:spPr bwMode="auto">
          <a:xfrm>
            <a:off x="685800" y="6172200"/>
            <a:ext cx="1549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rtl="0" eaLnBrk="0" hangingPunct="0">
              <a:spcBef>
                <a:spcPct val="50000"/>
              </a:spcBef>
              <a:defRPr sz="1400" b="0">
                <a:latin typeface="+mn-lt"/>
                <a:cs typeface="Arial" pitchFamily="34" charset="0"/>
              </a:defRPr>
            </a:lvl1pPr>
          </a:lstStyle>
          <a:p>
            <a:pPr>
              <a:defRPr/>
            </a:pPr>
            <a:endParaRPr lang="en-US"/>
          </a:p>
        </p:txBody>
      </p:sp>
      <p:sp>
        <p:nvSpPr>
          <p:cNvPr id="130053" name="Rectangle 5"/>
          <p:cNvSpPr>
            <a:spLocks noGrp="1" noChangeArrowheads="1"/>
          </p:cNvSpPr>
          <p:nvPr>
            <p:ph type="ftr" sz="quarter" idx="3"/>
          </p:nvPr>
        </p:nvSpPr>
        <p:spPr bwMode="auto">
          <a:xfrm>
            <a:off x="2438400" y="6172200"/>
            <a:ext cx="4089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hangingPunct="0">
              <a:spcBef>
                <a:spcPct val="50000"/>
              </a:spcBef>
              <a:defRPr sz="1400" b="0">
                <a:latin typeface="+mn-lt"/>
                <a:cs typeface="Arial" pitchFamily="34" charset="0"/>
              </a:defRPr>
            </a:lvl1pPr>
          </a:lstStyle>
          <a:p>
            <a:pPr>
              <a:defRPr/>
            </a:pPr>
            <a:endParaRPr lang="en-US"/>
          </a:p>
        </p:txBody>
      </p:sp>
      <p:sp>
        <p:nvSpPr>
          <p:cNvPr id="130054" name="Rectangle 6"/>
          <p:cNvSpPr>
            <a:spLocks noGrp="1" noChangeArrowheads="1"/>
          </p:cNvSpPr>
          <p:nvPr>
            <p:ph type="sldNum" sz="quarter" idx="4"/>
          </p:nvPr>
        </p:nvSpPr>
        <p:spPr bwMode="auto">
          <a:xfrm>
            <a:off x="6705600" y="61722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rtl="0" eaLnBrk="0" hangingPunct="0">
              <a:spcBef>
                <a:spcPct val="50000"/>
              </a:spcBef>
              <a:defRPr sz="1400" b="0">
                <a:latin typeface="+mn-lt"/>
                <a:cs typeface="Tahoma" pitchFamily="34" charset="0"/>
              </a:defRPr>
            </a:lvl1pPr>
          </a:lstStyle>
          <a:p>
            <a:pPr>
              <a:defRPr/>
            </a:pPr>
            <a:fld id="{6C202364-0C30-4302-AE18-80144764AE16}" type="slidenum">
              <a:rPr lang="fa-IR"/>
              <a:pPr>
                <a:defRPr/>
              </a:pPr>
              <a:t>‹#›</a:t>
            </a:fld>
            <a:endParaRPr lang="en-US">
              <a:cs typeface="Arial" pitchFamily="34" charset="0"/>
            </a:endParaRPr>
          </a:p>
        </p:txBody>
      </p:sp>
    </p:spTree>
  </p:cSld>
  <p:clrMap bg1="dk2" tx1="lt1" bg2="dk1" tx2="lt2" accent1="accent1" accent2="accent2" accent3="accent3" accent4="accent4" accent5="accent5" accent6="accent6" hlink="hlink" folHlink="folHlink"/>
  <p:sldLayoutIdLst>
    <p:sldLayoutId id="2147483861"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Lst>
  <p:transition spd="med">
    <p:wipe dir="d"/>
  </p:transition>
  <p:hf hdr="0" ftr="0" dt="0"/>
  <p:txStyles>
    <p:titleStyle>
      <a:lvl1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5pPr>
      <a:lvl6pPr marL="457200"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6pPr>
      <a:lvl7pPr marL="914400"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7pPr>
      <a:lvl8pPr marL="1371600"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8pPr>
      <a:lvl9pPr marL="1828800"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75000"/>
        <a:buFont typeface="Wingdings" pitchFamily="2" charset="2"/>
        <a:buChar char="n"/>
        <a:defRPr kumimoji="1"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n"/>
        <a:defRPr kumimoji="1"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75000"/>
        <a:buFont typeface="Wingdings" pitchFamily="2" charset="2"/>
        <a:buChar char="n"/>
        <a:defRPr kumimoji="1" sz="2400">
          <a:solidFill>
            <a:schemeClr val="tx1"/>
          </a:solidFill>
          <a:effectLst>
            <a:outerShdw blurRad="38100" dist="38100" dir="2700000" algn="tl">
              <a:srgbClr val="000000"/>
            </a:outerShdw>
          </a:effectLst>
          <a:latin typeface="+mn-lt"/>
        </a:defRPr>
      </a:lvl3pPr>
      <a:lvl4pPr marL="15621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4pPr>
      <a:lvl5pPr marL="19812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5pPr>
      <a:lvl6pPr marL="24384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6pPr>
      <a:lvl7pPr marL="28956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7pPr>
      <a:lvl8pPr marL="33528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8pPr>
      <a:lvl9pPr marL="38100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bwMode="auto">
          <a:xfrm>
            <a:off x="685800" y="152400"/>
            <a:ext cx="79248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title style</a:t>
            </a:r>
          </a:p>
        </p:txBody>
      </p:sp>
      <p:sp>
        <p:nvSpPr>
          <p:cNvPr id="164867" name="Rectangle 3"/>
          <p:cNvSpPr>
            <a:spLocks noGrp="1" noChangeArrowheads="1"/>
          </p:cNvSpPr>
          <p:nvPr>
            <p:ph type="body" idx="1"/>
          </p:nvPr>
        </p:nvSpPr>
        <p:spPr bwMode="auto">
          <a:xfrm>
            <a:off x="685800" y="1447800"/>
            <a:ext cx="79248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4868" name="Rectangle 4"/>
          <p:cNvSpPr>
            <a:spLocks noGrp="1" noChangeArrowheads="1"/>
          </p:cNvSpPr>
          <p:nvPr>
            <p:ph type="dt" sz="half" idx="2"/>
          </p:nvPr>
        </p:nvSpPr>
        <p:spPr bwMode="auto">
          <a:xfrm>
            <a:off x="685800" y="6172200"/>
            <a:ext cx="1549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rtl="0" eaLnBrk="0" hangingPunct="0">
              <a:spcBef>
                <a:spcPct val="50000"/>
              </a:spcBef>
              <a:defRPr sz="1400" b="0">
                <a:latin typeface="+mn-lt"/>
                <a:cs typeface="Arial" pitchFamily="34" charset="0"/>
              </a:defRPr>
            </a:lvl1pPr>
          </a:lstStyle>
          <a:p>
            <a:pPr>
              <a:defRPr/>
            </a:pPr>
            <a:endParaRPr lang="en-US"/>
          </a:p>
        </p:txBody>
      </p:sp>
      <p:sp>
        <p:nvSpPr>
          <p:cNvPr id="164869" name="Rectangle 5"/>
          <p:cNvSpPr>
            <a:spLocks noGrp="1" noChangeArrowheads="1"/>
          </p:cNvSpPr>
          <p:nvPr>
            <p:ph type="ftr" sz="quarter" idx="3"/>
          </p:nvPr>
        </p:nvSpPr>
        <p:spPr bwMode="auto">
          <a:xfrm>
            <a:off x="2438400" y="6172200"/>
            <a:ext cx="4089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rtl="0" eaLnBrk="0" hangingPunct="0">
              <a:spcBef>
                <a:spcPct val="50000"/>
              </a:spcBef>
              <a:defRPr sz="1400" b="0">
                <a:latin typeface="+mn-lt"/>
                <a:cs typeface="Arial" pitchFamily="34" charset="0"/>
              </a:defRPr>
            </a:lvl1pPr>
          </a:lstStyle>
          <a:p>
            <a:pPr>
              <a:defRPr/>
            </a:pPr>
            <a:endParaRPr lang="en-US"/>
          </a:p>
        </p:txBody>
      </p:sp>
      <p:sp>
        <p:nvSpPr>
          <p:cNvPr id="164870" name="Rectangle 6"/>
          <p:cNvSpPr>
            <a:spLocks noGrp="1" noChangeArrowheads="1"/>
          </p:cNvSpPr>
          <p:nvPr>
            <p:ph type="sldNum" sz="quarter" idx="4"/>
          </p:nvPr>
        </p:nvSpPr>
        <p:spPr bwMode="auto">
          <a:xfrm>
            <a:off x="6705600" y="61722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rtl="0" eaLnBrk="0" hangingPunct="0">
              <a:spcBef>
                <a:spcPct val="50000"/>
              </a:spcBef>
              <a:defRPr sz="1400" b="0">
                <a:latin typeface="+mn-lt"/>
                <a:cs typeface="Tahoma" pitchFamily="34" charset="0"/>
              </a:defRPr>
            </a:lvl1pPr>
          </a:lstStyle>
          <a:p>
            <a:pPr>
              <a:defRPr/>
            </a:pPr>
            <a:fld id="{565C57C3-236E-412D-BA31-5A8AD4E03082}" type="slidenum">
              <a:rPr lang="fa-IR"/>
              <a:pPr>
                <a:defRPr/>
              </a:pPr>
              <a:t>‹#›</a:t>
            </a:fld>
            <a:endParaRPr lang="en-US">
              <a:cs typeface="Arial" pitchFamily="34" charset="0"/>
            </a:endParaRPr>
          </a:p>
        </p:txBody>
      </p:sp>
    </p:spTree>
  </p:cSld>
  <p:clrMap bg1="dk2" tx1="lt1" bg2="dk1" tx2="lt2" accent1="accent1" accent2="accent2" accent3="accent3" accent4="accent4" accent5="accent5" accent6="accent6" hlink="hlink" folHlink="folHlink"/>
  <p:sldLayoutIdLst>
    <p:sldLayoutId id="2147483862"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ransition spd="med">
    <p:wipe dir="d"/>
  </p:transition>
  <p:timing>
    <p:tnLst>
      <p:par>
        <p:cTn id="1" dur="indefinite" restart="never" nodeType="tmRoot"/>
      </p:par>
    </p:tnLst>
  </p:timing>
  <p:hf hdr="0" ftr="0" dt="0"/>
  <p:txStyles>
    <p:titleStyle>
      <a:lvl1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5pPr>
      <a:lvl6pPr marL="457200"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6pPr>
      <a:lvl7pPr marL="914400"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7pPr>
      <a:lvl8pPr marL="1371600"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8pPr>
      <a:lvl9pPr marL="1828800"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75000"/>
        <a:buFont typeface="Wingdings" pitchFamily="2" charset="2"/>
        <a:buChar char="n"/>
        <a:defRPr kumimoji="1"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n"/>
        <a:defRPr kumimoji="1"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75000"/>
        <a:buFont typeface="Wingdings" pitchFamily="2" charset="2"/>
        <a:buChar char="n"/>
        <a:defRPr kumimoji="1" sz="2400">
          <a:solidFill>
            <a:schemeClr val="tx1"/>
          </a:solidFill>
          <a:effectLst>
            <a:outerShdw blurRad="38100" dist="38100" dir="2700000" algn="tl">
              <a:srgbClr val="000000"/>
            </a:outerShdw>
          </a:effectLst>
          <a:latin typeface="+mn-lt"/>
        </a:defRPr>
      </a:lvl3pPr>
      <a:lvl4pPr marL="15621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4pPr>
      <a:lvl5pPr marL="19812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5pPr>
      <a:lvl6pPr marL="24384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6pPr>
      <a:lvl7pPr marL="28956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7pPr>
      <a:lvl8pPr marL="33528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8pPr>
      <a:lvl9pPr marL="3810000" indent="-228600" algn="l" rtl="0" eaLnBrk="0" fontAlgn="base" hangingPunct="0">
        <a:spcBef>
          <a:spcPct val="20000"/>
        </a:spcBef>
        <a:spcAft>
          <a:spcPct val="0"/>
        </a:spcAft>
        <a:buClr>
          <a:schemeClr val="accent1"/>
        </a:buClr>
        <a:buSzPct val="75000"/>
        <a:buFont typeface="Wingdings" pitchFamily="2" charset="2"/>
        <a:buChar char="n"/>
        <a:defRPr kumimoji="1" sz="2000">
          <a:solidFill>
            <a:schemeClr val="tx1"/>
          </a:solidFill>
          <a:effectLst>
            <a:outerShdw blurRad="38100" dist="38100" dir="2700000" algn="tl">
              <a:srgbClr val="000000"/>
            </a:outerShdw>
          </a:effectLst>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900113" y="2276475"/>
            <a:ext cx="7632700" cy="438150"/>
          </a:xfrm>
        </p:spPr>
        <p:txBody>
          <a:bodyPr/>
          <a:lstStyle/>
          <a:p>
            <a:pPr>
              <a:defRPr/>
            </a:pPr>
            <a:r>
              <a:rPr lang="fa-IR" sz="6000" smtClean="0">
                <a:solidFill>
                  <a:srgbClr val="0000CC"/>
                </a:solidFill>
                <a:cs typeface="Tahoma" pitchFamily="34" charset="0"/>
              </a:rPr>
              <a:t>مصالح مدرن ساختمانی</a:t>
            </a:r>
            <a:endParaRPr lang="en-US" sz="6000" smtClean="0">
              <a:solidFill>
                <a:srgbClr val="0000CC"/>
              </a:solidFill>
              <a:cs typeface="Tahoma" pitchFamily="34" charset="0"/>
            </a:endParaRPr>
          </a:p>
        </p:txBody>
      </p:sp>
      <p:sp>
        <p:nvSpPr>
          <p:cNvPr id="2051" name="Rectangle 3"/>
          <p:cNvSpPr>
            <a:spLocks noGrp="1" noChangeArrowheads="1"/>
          </p:cNvSpPr>
          <p:nvPr>
            <p:ph type="subTitle" idx="1"/>
          </p:nvPr>
        </p:nvSpPr>
        <p:spPr>
          <a:xfrm>
            <a:off x="152400" y="4724400"/>
            <a:ext cx="8307388" cy="1468438"/>
          </a:xfrm>
        </p:spPr>
        <p:txBody>
          <a:bodyPr/>
          <a:lstStyle/>
          <a:p>
            <a:pPr algn="r">
              <a:defRPr/>
            </a:pPr>
            <a:r>
              <a:rPr lang="fa-IR" sz="2800" smtClean="0"/>
              <a:t>کاری از:</a:t>
            </a:r>
            <a:endParaRPr lang="fa-IR" sz="2800" smtClean="0">
              <a:cs typeface="Tahoma" pitchFamily="34" charset="0"/>
            </a:endParaRPr>
          </a:p>
          <a:p>
            <a:pPr algn="r">
              <a:defRPr/>
            </a:pPr>
            <a:r>
              <a:rPr lang="fa-IR" sz="2800" smtClean="0">
                <a:cs typeface="Tahoma" pitchFamily="34" charset="0"/>
              </a:rPr>
              <a:t>مهرداد نجیب زاده</a:t>
            </a:r>
          </a:p>
          <a:p>
            <a:pPr algn="r">
              <a:defRPr/>
            </a:pPr>
            <a:r>
              <a:rPr lang="fa-IR" sz="2800" smtClean="0"/>
              <a:t>محسن سلطانی بهروز</a:t>
            </a:r>
            <a:endParaRPr lang="fa-IR" sz="2800" smtClean="0">
              <a:cs typeface="Tahoma" pitchFamily="34" charset="0"/>
            </a:endParaRPr>
          </a:p>
          <a:p>
            <a:pPr algn="r">
              <a:defRPr/>
            </a:pPr>
            <a:endParaRPr lang="en-US" sz="2800" smtClean="0">
              <a:cs typeface="Tahoma"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51"/>
                                        </p:tgtEl>
                                        <p:attrNameLst>
                                          <p:attrName>style.visibility</p:attrName>
                                        </p:attrNameLst>
                                      </p:cBhvr>
                                      <p:to>
                                        <p:strVal val="visible"/>
                                      </p:to>
                                    </p:set>
                                    <p:animEffect transition="in" filter="fade">
                                      <p:cBhvr>
                                        <p:cTn id="10"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86497611-4953-4CF8-A29A-033CB49802E9}" type="slidenum">
              <a:rPr lang="fa-IR"/>
              <a:pPr>
                <a:defRPr/>
              </a:pPr>
              <a:t>10</a:t>
            </a:fld>
            <a:endParaRPr lang="en-US"/>
          </a:p>
        </p:txBody>
      </p:sp>
      <p:sp>
        <p:nvSpPr>
          <p:cNvPr id="16387" name="Rectangle 2"/>
          <p:cNvSpPr>
            <a:spLocks noGrp="1" noChangeArrowheads="1"/>
          </p:cNvSpPr>
          <p:nvPr>
            <p:ph type="title"/>
          </p:nvPr>
        </p:nvSpPr>
        <p:spPr/>
        <p:txBody>
          <a:bodyPr/>
          <a:lstStyle/>
          <a:p>
            <a:pPr algn="r" eaLnBrk="1" hangingPunct="1"/>
            <a:r>
              <a:rPr lang="fa-IR" smtClean="0"/>
              <a:t>سیمان پرتلند </a:t>
            </a:r>
            <a:r>
              <a:rPr lang="en-US" smtClean="0"/>
              <a:t>V</a:t>
            </a:r>
          </a:p>
        </p:txBody>
      </p:sp>
      <p:sp>
        <p:nvSpPr>
          <p:cNvPr id="16388" name="Rectangle 3"/>
          <p:cNvSpPr>
            <a:spLocks noGrp="1" noChangeArrowheads="1"/>
          </p:cNvSpPr>
          <p:nvPr>
            <p:ph type="body" idx="1"/>
          </p:nvPr>
        </p:nvSpPr>
        <p:spPr/>
        <p:txBody>
          <a:bodyPr/>
          <a:lstStyle/>
          <a:p>
            <a:pPr eaLnBrk="1" hangingPunct="1"/>
            <a:r>
              <a:rPr lang="fa-IR" smtClean="0"/>
              <a:t>سیمان نوع 5 ضد سولفات بوده و در مقابل حمله شدید سولفات ها به خوبی مقاومت می کند. مصرف این نوع سیمان در ساختن اسکله ها و پایه های پل ها و کارهای دریایی پیشنهادمی شود</a:t>
            </a:r>
            <a:endParaRPr lang="en-US" smtClean="0">
              <a:cs typeface="Tahoma" pitchFamily="34" charset="0"/>
            </a:endParaRPr>
          </a:p>
        </p:txBody>
      </p:sp>
    </p:spTree>
  </p:cSld>
  <p:clrMapOvr>
    <a:masterClrMapping/>
  </p:clrMapOvr>
  <p:transition spd="med">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80DBDB96-A9D4-4F9B-83C4-721314FBC696}" type="slidenum">
              <a:rPr lang="fa-IR"/>
              <a:pPr>
                <a:defRPr/>
              </a:pPr>
              <a:t>11</a:t>
            </a:fld>
            <a:endParaRPr lang="en-US"/>
          </a:p>
        </p:txBody>
      </p:sp>
      <p:sp>
        <p:nvSpPr>
          <p:cNvPr id="17411" name="Rectangle 2"/>
          <p:cNvSpPr>
            <a:spLocks noGrp="1" noChangeArrowheads="1"/>
          </p:cNvSpPr>
          <p:nvPr>
            <p:ph type="title"/>
          </p:nvPr>
        </p:nvSpPr>
        <p:spPr>
          <a:xfrm>
            <a:off x="755650" y="2420938"/>
            <a:ext cx="7924800" cy="1066800"/>
          </a:xfrm>
        </p:spPr>
        <p:txBody>
          <a:bodyPr/>
          <a:lstStyle/>
          <a:p>
            <a:pPr algn="ctr" eaLnBrk="1" hangingPunct="1"/>
            <a:r>
              <a:rPr lang="fa-IR" sz="4100" smtClean="0">
                <a:solidFill>
                  <a:schemeClr val="folHlink"/>
                </a:solidFill>
                <a:latin typeface="Times New Roman" pitchFamily="18" charset="0"/>
                <a:cs typeface="Times New Roman" pitchFamily="18" charset="0"/>
              </a:rPr>
              <a:t>سایر انواع سیمان </a:t>
            </a:r>
            <a:endParaRPr lang="en-US" sz="4100" smtClean="0">
              <a:solidFill>
                <a:schemeClr val="folHlink"/>
              </a:solidFill>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F0DA6D33-0656-4652-B807-ABD78C2390E9}" type="slidenum">
              <a:rPr lang="fa-IR"/>
              <a:pPr>
                <a:defRPr/>
              </a:pPr>
              <a:t>12</a:t>
            </a:fld>
            <a:endParaRPr lang="en-US"/>
          </a:p>
        </p:txBody>
      </p:sp>
      <p:sp>
        <p:nvSpPr>
          <p:cNvPr id="18435"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1- سیمان پرتلند ممتاز</a:t>
            </a:r>
            <a:endParaRPr lang="en-US" smtClean="0">
              <a:latin typeface="Times New Roman" pitchFamily="18" charset="0"/>
              <a:cs typeface="Times New Roman" pitchFamily="18" charset="0"/>
            </a:endParaRPr>
          </a:p>
        </p:txBody>
      </p:sp>
      <p:sp>
        <p:nvSpPr>
          <p:cNvPr id="18436" name="Rectangle 3"/>
          <p:cNvSpPr>
            <a:spLocks noGrp="1" noChangeArrowheads="1"/>
          </p:cNvSpPr>
          <p:nvPr>
            <p:ph type="body" idx="1"/>
          </p:nvPr>
        </p:nvSpPr>
        <p:spPr>
          <a:xfrm>
            <a:off x="762000" y="1844675"/>
            <a:ext cx="7696200" cy="4038600"/>
          </a:xfrm>
        </p:spPr>
        <p:txBody>
          <a:bodyPr/>
          <a:lstStyle/>
          <a:p>
            <a:pPr eaLnBrk="1" hangingPunct="1">
              <a:lnSpc>
                <a:spcPct val="90000"/>
              </a:lnSpc>
            </a:pPr>
            <a:r>
              <a:rPr lang="fa-IR" sz="2800" smtClean="0">
                <a:latin typeface="Times New Roman" pitchFamily="18" charset="0"/>
                <a:cs typeface="Times New Roman" pitchFamily="18" charset="0"/>
              </a:rPr>
              <a:t>این نوع سیمان کاملاً شبیه سیمان پرتلند معمولی است فقط در تهیه آن دقت بیشتری به عمل آمده.</a:t>
            </a:r>
          </a:p>
          <a:p>
            <a:pPr eaLnBrk="1" hangingPunct="1">
              <a:lnSpc>
                <a:spcPct val="90000"/>
              </a:lnSpc>
            </a:pPr>
            <a:r>
              <a:rPr lang="fa-IR" sz="2800" smtClean="0">
                <a:latin typeface="Times New Roman" pitchFamily="18" charset="0"/>
                <a:cs typeface="Times New Roman" pitchFamily="18" charset="0"/>
              </a:rPr>
              <a:t>برای تهیه سیمان پرتلند ممتاز آن را دو بار به کوره می برند یعنی کلینکر را پس از آسیاب کردن دوباره به کوره می برند و دوباره آن را پخته و دوباره کلینکر تهیه می نمایند. بدین وسیله درصد آهک ترکیب نشده در سیمان با خاک رس به حداقل</a:t>
            </a:r>
            <a:r>
              <a:rPr lang="fa-IR" sz="2000" smtClean="0">
                <a:latin typeface="Times New Roman" pitchFamily="18" charset="0"/>
                <a:cs typeface="Times New Roman" pitchFamily="18" charset="0"/>
              </a:rPr>
              <a:t>      </a:t>
            </a:r>
            <a:r>
              <a:rPr lang="fa-IR" sz="2800" smtClean="0">
                <a:latin typeface="Times New Roman" pitchFamily="18" charset="0"/>
                <a:cs typeface="Times New Roman" pitchFamily="18" charset="0"/>
              </a:rPr>
              <a:t>می رسد.</a:t>
            </a:r>
          </a:p>
          <a:p>
            <a:pPr eaLnBrk="1" hangingPunct="1">
              <a:lnSpc>
                <a:spcPct val="90000"/>
              </a:lnSpc>
            </a:pPr>
            <a:r>
              <a:rPr lang="fa-IR" sz="2800" smtClean="0">
                <a:latin typeface="Times New Roman" pitchFamily="18" charset="0"/>
                <a:cs typeface="Times New Roman" pitchFamily="18" charset="0"/>
              </a:rPr>
              <a:t>تفاوت سیمان پرتلند ممتاز و سیمان پرتلند معمولی آنست که سیمان پرتلند ممتاز سریعتر سخت می شود و تقریبا در هفته اول پس از بتن ریزی مقاومت آن به بیش از 50درصد مقاومت 28 روزه آن می رسد.</a:t>
            </a:r>
            <a:endParaRPr lang="en-US" sz="2800" smtClean="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8310A5D5-83FC-400F-91E8-7D5044425B07}" type="slidenum">
              <a:rPr lang="fa-IR"/>
              <a:pPr>
                <a:defRPr/>
              </a:pPr>
              <a:t>13</a:t>
            </a:fld>
            <a:endParaRPr lang="en-US"/>
          </a:p>
        </p:txBody>
      </p:sp>
      <p:sp>
        <p:nvSpPr>
          <p:cNvPr id="19459"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2-سیمان کرومپد (کرومپت)</a:t>
            </a:r>
            <a:endParaRPr lang="en-US" smtClean="0">
              <a:latin typeface="Times New Roman" pitchFamily="18" charset="0"/>
              <a:cs typeface="Times New Roman" pitchFamily="18" charset="0"/>
            </a:endParaRPr>
          </a:p>
        </p:txBody>
      </p:sp>
      <p:sp>
        <p:nvSpPr>
          <p:cNvPr id="19460"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این نوع سیمان برای هوا گیری بیس پلیت استفاده میشود</a:t>
            </a:r>
            <a:r>
              <a:rPr lang="en-US" smtClean="0">
                <a:latin typeface="Times New Roman" pitchFamily="18" charset="0"/>
                <a:cs typeface="Times New Roman" pitchFamily="18" charset="0"/>
              </a:rPr>
              <a:t> </a:t>
            </a:r>
          </a:p>
          <a:p>
            <a:pPr eaLnBrk="1" hangingPunct="1"/>
            <a:r>
              <a:rPr lang="fa-IR" smtClean="0">
                <a:latin typeface="Times New Roman" pitchFamily="18" charset="0"/>
                <a:cs typeface="Times New Roman" pitchFamily="18" charset="0"/>
              </a:rPr>
              <a:t>خصوصیت این سیمان این است که بعد از خودگیری جذب بیس پلیت میشود</a:t>
            </a:r>
            <a:r>
              <a:rPr lang="en-US" smtClean="0">
                <a:latin typeface="Times New Roman" pitchFamily="18" charset="0"/>
                <a:cs typeface="Times New Roman" pitchFamily="18" charset="0"/>
              </a:rPr>
              <a:t> </a:t>
            </a:r>
            <a:r>
              <a:rPr lang="fa-IR" smtClean="0">
                <a:latin typeface="Times New Roman" pitchFamily="18" charset="0"/>
                <a:cs typeface="Times New Roman" pitchFamily="18" charset="0"/>
              </a:rPr>
              <a:t> و میزان فشاری که تحمل میکند از سیمان معمولی بیشتر است</a:t>
            </a:r>
            <a:endParaRPr lang="en-US" smtClean="0">
              <a:latin typeface="Times New Roman" pitchFamily="18" charset="0"/>
              <a:cs typeface="Times New Roman" pitchFamily="18" charset="0"/>
            </a:endParaRPr>
          </a:p>
        </p:txBody>
      </p:sp>
    </p:spTree>
  </p:cSld>
  <p:clrMapOvr>
    <a:masterClrMapping/>
  </p:clrMapOvr>
  <p:transition spd="med">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CD1F84F-D7F4-440B-9CC7-33EC5267CD31}" type="slidenum">
              <a:rPr lang="fa-IR"/>
              <a:pPr>
                <a:defRPr/>
              </a:pPr>
              <a:t>14</a:t>
            </a:fld>
            <a:endParaRPr lang="en-US"/>
          </a:p>
        </p:txBody>
      </p:sp>
      <p:sp>
        <p:nvSpPr>
          <p:cNvPr id="20483"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3-سیمان ضد سولفات</a:t>
            </a:r>
            <a:endParaRPr lang="en-US" smtClean="0">
              <a:latin typeface="Times New Roman" pitchFamily="18" charset="0"/>
              <a:cs typeface="Times New Roman" pitchFamily="18" charset="0"/>
            </a:endParaRPr>
          </a:p>
        </p:txBody>
      </p:sp>
      <p:sp>
        <p:nvSpPr>
          <p:cNvPr id="20484"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این نوع سیمان همان سیمان تیپ 5 می باشد و در مقابل حمله سولفات ها مناسب است، به چنین سیمانی به علت زیادی اکسید آهن سیمان آهنی یا </a:t>
            </a:r>
            <a:r>
              <a:rPr lang="en-US" smtClean="0">
                <a:latin typeface="Times New Roman" pitchFamily="18" charset="0"/>
                <a:cs typeface="Times New Roman" pitchFamily="18" charset="0"/>
              </a:rPr>
              <a:t>Iron Cement</a:t>
            </a:r>
            <a:r>
              <a:rPr lang="fa-IR" smtClean="0">
                <a:latin typeface="Times New Roman" pitchFamily="18" charset="0"/>
                <a:cs typeface="Times New Roman" pitchFamily="18" charset="0"/>
              </a:rPr>
              <a:t> نیز   می گویند. تفاوت ان با سیمان تیپ </a:t>
            </a:r>
            <a:r>
              <a:rPr lang="en-US" sz="3600" b="1" smtClean="0"/>
              <a:t>V</a:t>
            </a:r>
            <a:r>
              <a:rPr lang="fa-IR" smtClean="0"/>
              <a:t> در مقاومت بیشتران و خاصیت نفوذ پذیری کمتر اب به این سیمان است </a:t>
            </a:r>
            <a:endParaRPr lang="en-US" smtClean="0"/>
          </a:p>
        </p:txBody>
      </p:sp>
    </p:spTree>
  </p:cSld>
  <p:clrMapOvr>
    <a:masterClrMapping/>
  </p:clrMapOvr>
  <p:transition spd="med">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28051B2A-91C5-4634-BD36-E494D8F7A918}" type="slidenum">
              <a:rPr lang="fa-IR"/>
              <a:pPr>
                <a:defRPr/>
              </a:pPr>
              <a:t>15</a:t>
            </a:fld>
            <a:endParaRPr lang="en-US"/>
          </a:p>
        </p:txBody>
      </p:sp>
      <p:sp>
        <p:nvSpPr>
          <p:cNvPr id="22531" name="Rectangle 2"/>
          <p:cNvSpPr>
            <a:spLocks noGrp="1" noChangeArrowheads="1"/>
          </p:cNvSpPr>
          <p:nvPr>
            <p:ph type="title"/>
          </p:nvPr>
        </p:nvSpPr>
        <p:spPr/>
        <p:txBody>
          <a:bodyPr/>
          <a:lstStyle/>
          <a:p>
            <a:pPr algn="r" eaLnBrk="1" hangingPunct="1"/>
            <a:r>
              <a:rPr lang="fa-IR" sz="2900" smtClean="0">
                <a:latin typeface="Times New Roman" pitchFamily="18" charset="0"/>
                <a:cs typeface="Times New Roman" pitchFamily="18" charset="0"/>
              </a:rPr>
              <a:t>4- سیمان هوازا (برای هوای زیر 4 درجه تا10- درجه)</a:t>
            </a:r>
            <a:endParaRPr lang="en-US" sz="2900" smtClean="0">
              <a:latin typeface="Times New Roman" pitchFamily="18" charset="0"/>
              <a:cs typeface="Times New Roman" pitchFamily="18" charset="0"/>
            </a:endParaRPr>
          </a:p>
        </p:txBody>
      </p:sp>
      <p:sp>
        <p:nvSpPr>
          <p:cNvPr id="22532" name="Rectangle 3"/>
          <p:cNvSpPr>
            <a:spLocks noGrp="1" noChangeArrowheads="1"/>
          </p:cNvSpPr>
          <p:nvPr>
            <p:ph type="body" idx="1"/>
          </p:nvPr>
        </p:nvSpPr>
        <p:spPr/>
        <p:txBody>
          <a:bodyPr/>
          <a:lstStyle/>
          <a:p>
            <a:pPr eaLnBrk="1" hangingPunct="1">
              <a:lnSpc>
                <a:spcPct val="90000"/>
              </a:lnSpc>
            </a:pPr>
            <a:r>
              <a:rPr lang="fa-IR" smtClean="0">
                <a:latin typeface="Times New Roman" pitchFamily="18" charset="0"/>
                <a:cs typeface="Times New Roman" pitchFamily="18" charset="0"/>
              </a:rPr>
              <a:t>اغلب مواقع در فصل سرما که خطر یخبندان موجود است در موقع ساختن بتن، مواد هوازا به آن اضافه می نمایند تا از خطر یخ زدن بتن به مقدار قابل ملاحظه ای کاسته شود. با توجه به اینکه بجز مواد اصلی بتن(شن-ماسه-آب-سیمان) هر ماده دیگری که به آن افزوده شود. از مقاومت بتن کسر می نماید. لذا بهتر است بجای مواد هوازا از سیمان نوع </a:t>
            </a:r>
            <a:r>
              <a:rPr lang="en-US" smtClean="0">
                <a:latin typeface="Times New Roman" pitchFamily="18" charset="0"/>
                <a:cs typeface="Times New Roman" pitchFamily="18" charset="0"/>
              </a:rPr>
              <a:t>A3 , A2 , A1</a:t>
            </a:r>
            <a:r>
              <a:rPr lang="fa-IR" sz="3200" smtClean="0">
                <a:latin typeface="Times New Roman" pitchFamily="18" charset="0"/>
                <a:cs typeface="Times New Roman" pitchFamily="18" charset="0"/>
              </a:rPr>
              <a:t> و</a:t>
            </a:r>
            <a:r>
              <a:rPr lang="en-US" sz="3200" smtClean="0">
                <a:latin typeface="Times New Roman" pitchFamily="18" charset="0"/>
                <a:cs typeface="Times New Roman" pitchFamily="18" charset="0"/>
              </a:rPr>
              <a:t>A5</a:t>
            </a:r>
            <a:r>
              <a:rPr lang="fa-IR" sz="3200" smtClean="0">
                <a:latin typeface="Times New Roman" pitchFamily="18" charset="0"/>
                <a:cs typeface="Times New Roman" pitchFamily="18" charset="0"/>
              </a:rPr>
              <a:t> </a:t>
            </a:r>
            <a:r>
              <a:rPr lang="fa-IR" smtClean="0">
                <a:latin typeface="Times New Roman" pitchFamily="18" charset="0"/>
                <a:cs typeface="Times New Roman" pitchFamily="18" charset="0"/>
              </a:rPr>
              <a:t>استفاده شود. این سیمان ها علاوه بر خاصیت عمومی سیمان های نوع 1 </a:t>
            </a:r>
            <a:r>
              <a:rPr lang="en-US" smtClean="0">
                <a:latin typeface="Times New Roman" pitchFamily="18" charset="0"/>
                <a:cs typeface="Times New Roman" pitchFamily="18" charset="0"/>
              </a:rPr>
              <a:t>,</a:t>
            </a:r>
            <a:r>
              <a:rPr lang="fa-IR" smtClean="0">
                <a:latin typeface="Times New Roman" pitchFamily="18" charset="0"/>
                <a:cs typeface="Times New Roman" pitchFamily="18" charset="0"/>
              </a:rPr>
              <a:t> 2 </a:t>
            </a:r>
            <a:r>
              <a:rPr lang="en-US" smtClean="0">
                <a:latin typeface="Times New Roman" pitchFamily="18" charset="0"/>
                <a:cs typeface="Times New Roman" pitchFamily="18" charset="0"/>
              </a:rPr>
              <a:t>,</a:t>
            </a:r>
            <a:r>
              <a:rPr lang="fa-IR" smtClean="0">
                <a:latin typeface="Times New Roman" pitchFamily="18" charset="0"/>
                <a:cs typeface="Times New Roman" pitchFamily="18" charset="0"/>
              </a:rPr>
              <a:t> 3 و5 دارای خاصیت هوازایی نیز هستند.</a:t>
            </a:r>
            <a:endParaRPr lang="en-US" smtClean="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C8A406B0-1E9C-494E-BD3B-D23083519C07}" type="slidenum">
              <a:rPr lang="fa-IR"/>
              <a:pPr>
                <a:defRPr/>
              </a:pPr>
              <a:t>16</a:t>
            </a:fld>
            <a:endParaRPr lang="en-US"/>
          </a:p>
        </p:txBody>
      </p:sp>
      <p:sp>
        <p:nvSpPr>
          <p:cNvPr id="21507" name="Rectangle 2"/>
          <p:cNvSpPr>
            <a:spLocks noGrp="1" noChangeArrowheads="1"/>
          </p:cNvSpPr>
          <p:nvPr>
            <p:ph type="title"/>
          </p:nvPr>
        </p:nvSpPr>
        <p:spPr/>
        <p:txBody>
          <a:bodyPr/>
          <a:lstStyle/>
          <a:p>
            <a:pPr algn="r" eaLnBrk="1" hangingPunct="1"/>
            <a:r>
              <a:rPr lang="fa-IR" sz="3200" smtClean="0">
                <a:latin typeface="Times New Roman" pitchFamily="18" charset="0"/>
                <a:cs typeface="Times New Roman" pitchFamily="18" charset="0"/>
              </a:rPr>
              <a:t>4- سیمان هوازا(</a:t>
            </a:r>
            <a:r>
              <a:rPr lang="fa-IR" sz="3200" smtClean="0"/>
              <a:t>سیمان پرتلندنوع </a:t>
            </a:r>
            <a:r>
              <a:rPr lang="en-US" sz="2800" smtClean="0"/>
              <a:t>A5,A3,A2,A1</a:t>
            </a:r>
            <a:r>
              <a:rPr lang="fa-IR" smtClean="0"/>
              <a:t>)</a:t>
            </a:r>
            <a:endParaRPr lang="en-US" smtClean="0"/>
          </a:p>
        </p:txBody>
      </p:sp>
      <p:sp>
        <p:nvSpPr>
          <p:cNvPr id="21508" name="Rectangle 3"/>
          <p:cNvSpPr>
            <a:spLocks noGrp="1" noChangeArrowheads="1"/>
          </p:cNvSpPr>
          <p:nvPr>
            <p:ph type="body" idx="1"/>
          </p:nvPr>
        </p:nvSpPr>
        <p:spPr/>
        <p:txBody>
          <a:bodyPr/>
          <a:lstStyle/>
          <a:p>
            <a:pPr eaLnBrk="1" hangingPunct="1">
              <a:lnSpc>
                <a:spcPct val="90000"/>
              </a:lnSpc>
            </a:pPr>
            <a:r>
              <a:rPr lang="fa-IR" sz="3200" smtClean="0">
                <a:latin typeface="Times New Roman" pitchFamily="18" charset="0"/>
                <a:cs typeface="Times New Roman" pitchFamily="18" charset="0"/>
              </a:rPr>
              <a:t>سیمان پرتلند نوع </a:t>
            </a:r>
            <a:r>
              <a:rPr lang="en-US" smtClean="0">
                <a:latin typeface="Times New Roman" pitchFamily="18" charset="0"/>
                <a:cs typeface="Times New Roman" pitchFamily="18" charset="0"/>
              </a:rPr>
              <a:t>A3 , A2 , A1 ,</a:t>
            </a:r>
            <a:r>
              <a:rPr lang="fa-IR" smtClean="0">
                <a:latin typeface="Times New Roman" pitchFamily="18" charset="0"/>
                <a:cs typeface="Times New Roman" pitchFamily="18" charset="0"/>
              </a:rPr>
              <a:t> </a:t>
            </a:r>
            <a:r>
              <a:rPr lang="en-US" smtClean="0">
                <a:latin typeface="Times New Roman" pitchFamily="18" charset="0"/>
                <a:cs typeface="Times New Roman" pitchFamily="18" charset="0"/>
              </a:rPr>
              <a:t>,</a:t>
            </a:r>
            <a:r>
              <a:rPr lang="fa-IR" sz="3200" smtClean="0">
                <a:latin typeface="Times New Roman" pitchFamily="18" charset="0"/>
                <a:cs typeface="Times New Roman" pitchFamily="18" charset="0"/>
              </a:rPr>
              <a:t> و</a:t>
            </a:r>
            <a:r>
              <a:rPr lang="en-US" sz="3200" smtClean="0">
                <a:latin typeface="Times New Roman" pitchFamily="18" charset="0"/>
                <a:cs typeface="Times New Roman" pitchFamily="18" charset="0"/>
              </a:rPr>
              <a:t>A5</a:t>
            </a:r>
            <a:r>
              <a:rPr lang="fa-IR" sz="3200" smtClean="0">
                <a:latin typeface="Times New Roman" pitchFamily="18" charset="0"/>
                <a:cs typeface="Times New Roman" pitchFamily="18" charset="0"/>
              </a:rPr>
              <a:t> که مشخصات آن مانند سیمان های پرتلند نوع یک</a:t>
            </a:r>
            <a:r>
              <a:rPr lang="fa-IR" smtClean="0">
                <a:latin typeface="Times New Roman" pitchFamily="18" charset="0"/>
                <a:cs typeface="Times New Roman" pitchFamily="18" charset="0"/>
              </a:rPr>
              <a:t>،</a:t>
            </a:r>
            <a:r>
              <a:rPr lang="fa-IR" sz="3200" smtClean="0">
                <a:latin typeface="Times New Roman" pitchFamily="18" charset="0"/>
                <a:cs typeface="Times New Roman" pitchFamily="18" charset="0"/>
              </a:rPr>
              <a:t> دو</a:t>
            </a:r>
            <a:r>
              <a:rPr lang="fa-IR" smtClean="0">
                <a:latin typeface="Times New Roman" pitchFamily="18" charset="0"/>
                <a:cs typeface="Times New Roman" pitchFamily="18" charset="0"/>
              </a:rPr>
              <a:t>،</a:t>
            </a:r>
            <a:r>
              <a:rPr lang="fa-IR" sz="3200" smtClean="0">
                <a:latin typeface="Times New Roman" pitchFamily="18" charset="0"/>
                <a:cs typeface="Times New Roman" pitchFamily="18" charset="0"/>
              </a:rPr>
              <a:t> سه </a:t>
            </a:r>
            <a:r>
              <a:rPr lang="fa-IR" smtClean="0">
                <a:latin typeface="Times New Roman" pitchFamily="18" charset="0"/>
                <a:cs typeface="Times New Roman" pitchFamily="18" charset="0"/>
              </a:rPr>
              <a:t>و پنج</a:t>
            </a:r>
            <a:r>
              <a:rPr lang="fa-IR" sz="3200" smtClean="0">
                <a:latin typeface="Times New Roman" pitchFamily="18" charset="0"/>
                <a:cs typeface="Times New Roman" pitchFamily="18" charset="0"/>
              </a:rPr>
              <a:t> است ولی تفاوت آن ها در این می باشد که این سیمان ها دارای مواد افزودنی هوازا هستند،مقاومت خمشی وسایشی آنها بیشتر استواز تورق سطح بتن جلوگیری میکند </a:t>
            </a:r>
          </a:p>
          <a:p>
            <a:pPr eaLnBrk="1" hangingPunct="1">
              <a:lnSpc>
                <a:spcPct val="90000"/>
              </a:lnSpc>
            </a:pPr>
            <a:r>
              <a:rPr lang="fa-IR" smtClean="0">
                <a:latin typeface="Times New Roman" pitchFamily="18" charset="0"/>
                <a:cs typeface="Times New Roman" pitchFamily="18" charset="0"/>
              </a:rPr>
              <a:t>این سیمانها برای  هوای زیر 4 درجه تا10- درجه استفاده میشود</a:t>
            </a:r>
            <a:endParaRPr lang="en-US" smtClean="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00093EA6-8CF3-4AB5-A9FC-1202EA0E9478}" type="slidenum">
              <a:rPr lang="fa-IR"/>
              <a:pPr>
                <a:defRPr/>
              </a:pPr>
              <a:t>17</a:t>
            </a:fld>
            <a:endParaRPr lang="en-US"/>
          </a:p>
        </p:txBody>
      </p:sp>
      <p:sp>
        <p:nvSpPr>
          <p:cNvPr id="23555"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5- سیمان های رنگی</a:t>
            </a:r>
            <a:endParaRPr lang="en-US" smtClean="0">
              <a:latin typeface="Times New Roman" pitchFamily="18" charset="0"/>
              <a:cs typeface="Times New Roman" pitchFamily="18" charset="0"/>
            </a:endParaRPr>
          </a:p>
        </p:txBody>
      </p:sp>
      <p:sp>
        <p:nvSpPr>
          <p:cNvPr id="23556"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گاهی ممکن است که در ساختمان سازی مخصوصا در نماسازی و یا فرش کف احتیاج به سیمانی باشد که باربری آن مورد نظر نبوده بلکه زیبایی آن مورد نظر باشد.</a:t>
            </a:r>
          </a:p>
          <a:p>
            <a:pPr eaLnBrk="1" hangingPunct="1"/>
            <a:r>
              <a:rPr lang="fa-IR" smtClean="0">
                <a:latin typeface="Times New Roman" pitchFamily="18" charset="0"/>
                <a:cs typeface="Times New Roman" pitchFamily="18" charset="0"/>
              </a:rPr>
              <a:t>مثلا در مورد ساختن موزائیک های رنگی و سیمانکاری نما، سیمان های رنگی مخصوصا سیمان سفید اهمیت خود را نشان می دهد.</a:t>
            </a:r>
            <a:endParaRPr lang="en-US" smtClean="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BAEC35DA-6A33-44EE-B2CF-C50AF6FC1BC5}" type="slidenum">
              <a:rPr lang="fa-IR"/>
              <a:pPr>
                <a:defRPr/>
              </a:pPr>
              <a:t>18</a:t>
            </a:fld>
            <a:endParaRPr lang="en-US"/>
          </a:p>
        </p:txBody>
      </p:sp>
      <p:sp>
        <p:nvSpPr>
          <p:cNvPr id="24579"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5- سیمان های رنگی</a:t>
            </a:r>
            <a:endParaRPr lang="en-US" smtClean="0">
              <a:latin typeface="Times New Roman" pitchFamily="18" charset="0"/>
              <a:cs typeface="Times New Roman" pitchFamily="18" charset="0"/>
            </a:endParaRPr>
          </a:p>
        </p:txBody>
      </p:sp>
      <p:sp>
        <p:nvSpPr>
          <p:cNvPr id="24580"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علت رنگ دودی متمایل به سبز سیمان پرتلند معمولی وجود اکسیدهای آهن در آن می باشد در این صورت برای ساختن سیمان سفید اکسیدهای آهن را از ان جدا میکنند و یا اگراز لحاظ اقتصادی مقرون به صرفه نباشد حداکثر مقدار این اکسیدها را به 2 درصد وزن کلینکر می رسانند.</a:t>
            </a:r>
            <a:endParaRPr lang="en-US" smtClean="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4CE1D54B-9CDD-4C43-A694-94A062219EAA}" type="slidenum">
              <a:rPr lang="fa-IR"/>
              <a:pPr>
                <a:defRPr/>
              </a:pPr>
              <a:t>19</a:t>
            </a:fld>
            <a:endParaRPr lang="en-US"/>
          </a:p>
        </p:txBody>
      </p:sp>
      <p:sp>
        <p:nvSpPr>
          <p:cNvPr id="25603"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6-سیمان چاه کنی (سیمان چاه نفت)</a:t>
            </a:r>
            <a:endParaRPr lang="en-US" smtClean="0">
              <a:latin typeface="Times New Roman" pitchFamily="18" charset="0"/>
              <a:cs typeface="Times New Roman" pitchFamily="18" charset="0"/>
            </a:endParaRPr>
          </a:p>
        </p:txBody>
      </p:sp>
      <p:sp>
        <p:nvSpPr>
          <p:cNvPr id="25604" name="Rectangle 3"/>
          <p:cNvSpPr>
            <a:spLocks noGrp="1" noChangeArrowheads="1"/>
          </p:cNvSpPr>
          <p:nvPr>
            <p:ph type="body" idx="1"/>
          </p:nvPr>
        </p:nvSpPr>
        <p:spPr/>
        <p:txBody>
          <a:bodyPr/>
          <a:lstStyle/>
          <a:p>
            <a:pPr eaLnBrk="1" hangingPunct="1">
              <a:lnSpc>
                <a:spcPct val="80000"/>
              </a:lnSpc>
            </a:pPr>
            <a:r>
              <a:rPr lang="fa-IR" sz="2800" smtClean="0">
                <a:latin typeface="Times New Roman" pitchFamily="18" charset="0"/>
                <a:cs typeface="Times New Roman" pitchFamily="18" charset="0"/>
              </a:rPr>
              <a:t>سیمان چاه کنی فقط در صنعت نفت مصرف می شود. در موقع حفر چاه های نفت پس از حفاری لوله گذاری می کنند. معمولا قطر چاه را قدری بزرگتر از لوله ای که درون آن می گذارند حفر می نمایند تا لوله براحتی درون آن قرار گیرد.</a:t>
            </a:r>
          </a:p>
          <a:p>
            <a:pPr eaLnBrk="1" hangingPunct="1">
              <a:lnSpc>
                <a:spcPct val="80000"/>
              </a:lnSpc>
            </a:pPr>
            <a:r>
              <a:rPr lang="fa-IR" sz="2800" smtClean="0">
                <a:latin typeface="Times New Roman" pitchFamily="18" charset="0"/>
                <a:cs typeface="Times New Roman" pitchFamily="18" charset="0"/>
              </a:rPr>
              <a:t>این فاصله باید به وسیله موادی پر شود که مانع نفوذ آب های سطحی و زیرزمینی از درز بین لوله ها به داخل چاه بشود ودر مقابل عوامل شیمیایی که در طول چاه وجود دارد مقاومت نموده و خاصیتهای خود را از دست ندهد.</a:t>
            </a:r>
          </a:p>
          <a:p>
            <a:pPr eaLnBrk="1" hangingPunct="1">
              <a:lnSpc>
                <a:spcPct val="80000"/>
              </a:lnSpc>
            </a:pPr>
            <a:r>
              <a:rPr lang="fa-IR" sz="2800" smtClean="0">
                <a:latin typeface="Times New Roman" pitchFamily="18" charset="0"/>
                <a:cs typeface="Times New Roman" pitchFamily="18" charset="0"/>
              </a:rPr>
              <a:t>لازم به ذکر است که بدانیم در داخل چاه حرارت زیادی وجود دارد</a:t>
            </a:r>
            <a:endParaRPr lang="en-US" sz="2800" smtClean="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123F48EA-F873-473E-8194-7C4317333919}" type="slidenum">
              <a:rPr lang="fa-IR"/>
              <a:pPr>
                <a:defRPr/>
              </a:pPr>
              <a:t>2</a:t>
            </a:fld>
            <a:endParaRPr lang="en-US"/>
          </a:p>
        </p:txBody>
      </p:sp>
      <p:sp>
        <p:nvSpPr>
          <p:cNvPr id="8195" name="Rectangle 2"/>
          <p:cNvSpPr>
            <a:spLocks noGrp="1" noChangeArrowheads="1"/>
          </p:cNvSpPr>
          <p:nvPr>
            <p:ph type="title"/>
          </p:nvPr>
        </p:nvSpPr>
        <p:spPr/>
        <p:txBody>
          <a:bodyPr/>
          <a:lstStyle/>
          <a:p>
            <a:pPr algn="r" eaLnBrk="1" hangingPunct="1"/>
            <a:r>
              <a:rPr lang="fa-IR" smtClean="0"/>
              <a:t>مصالح مدرن</a:t>
            </a:r>
            <a:endParaRPr lang="en-US" smtClean="0"/>
          </a:p>
        </p:txBody>
      </p:sp>
      <p:sp>
        <p:nvSpPr>
          <p:cNvPr id="8196" name="Rectangle 3"/>
          <p:cNvSpPr>
            <a:spLocks noGrp="1" noChangeArrowheads="1"/>
          </p:cNvSpPr>
          <p:nvPr>
            <p:ph type="body" idx="1"/>
          </p:nvPr>
        </p:nvSpPr>
        <p:spPr/>
        <p:txBody>
          <a:bodyPr/>
          <a:lstStyle/>
          <a:p>
            <a:pPr eaLnBrk="1" hangingPunct="1">
              <a:lnSpc>
                <a:spcPct val="80000"/>
              </a:lnSpc>
            </a:pPr>
            <a:r>
              <a:rPr lang="fa-IR" sz="3000" smtClean="0"/>
              <a:t>با توجه به تحولات قرن اخیر که در کلیه علم  فنون منجمله در صنعت ساختمان سازی ایجاد گردید و با توجه به رشد روزافزون جمعیت و احتیاج جوامع بشری به مسکن بیشتر و در نتیجه احتیاج به گسترش شهرها کارشناسان متوجه شدند که اگر شهرها بطوری افقی گسترش یابد رسانیدن سرویسهای شهری مانند آب و برق و تلفن – گاز و همچنین پست-آسفالت و غیره به شهروندان با مشکل مواجه خواهد گردید. بدین لحاظ تشخیص دادند که شهرها می باید به طور عمودی گسترش یابد در نتیجه ساختمان های یک یا دو طبقه قرون 18 و 19 به ساختمان های بلند قرن بیستم تبدیل گردید. </a:t>
            </a:r>
            <a:endParaRPr lang="en-US" sz="3000" smtClean="0"/>
          </a:p>
        </p:txBody>
      </p:sp>
    </p:spTree>
  </p:cSld>
  <p:clrMapOvr>
    <a:masterClrMapping/>
  </p:clrMapOvr>
  <p:transition spd="med">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9864A390-E679-445D-96CA-FF97971AE566}" type="slidenum">
              <a:rPr lang="fa-IR"/>
              <a:pPr>
                <a:defRPr/>
              </a:pPr>
              <a:t>20</a:t>
            </a:fld>
            <a:endParaRPr lang="en-US"/>
          </a:p>
        </p:txBody>
      </p:sp>
      <p:sp>
        <p:nvSpPr>
          <p:cNvPr id="26627"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7-سیمان روباره</a:t>
            </a:r>
            <a:endParaRPr lang="en-US" smtClean="0">
              <a:latin typeface="Times New Roman" pitchFamily="18" charset="0"/>
              <a:cs typeface="Times New Roman" pitchFamily="18" charset="0"/>
            </a:endParaRPr>
          </a:p>
        </p:txBody>
      </p:sp>
      <p:sp>
        <p:nvSpPr>
          <p:cNvPr id="26628" name="Rectangle 3"/>
          <p:cNvSpPr>
            <a:spLocks noGrp="1" noChangeArrowheads="1"/>
          </p:cNvSpPr>
          <p:nvPr>
            <p:ph type="body" idx="1"/>
          </p:nvPr>
        </p:nvSpPr>
        <p:spPr/>
        <p:txBody>
          <a:bodyPr/>
          <a:lstStyle/>
          <a:p>
            <a:pPr eaLnBrk="1" hangingPunct="1"/>
            <a:r>
              <a:rPr lang="fa-IR" sz="2700" smtClean="0">
                <a:latin typeface="Times New Roman" pitchFamily="18" charset="0"/>
                <a:cs typeface="Times New Roman" pitchFamily="18" charset="0"/>
              </a:rPr>
              <a:t>در کارخانه های ذوب آهن در کوره بلند همراه سنگ آهن مقداری مواد گدازآور مانند سنگ آهک و غیره به داخل کوره می ریزند که این مواد همراه با اضافاتی که از ذغال سنگ و سنگ آهن باقی می ماند به علت سبک تر بودن روی آهن ذوب شده قرار می گیرد این روباره ها را جمع نموده و بوسیله آب به سرعت سرد کرده و به کارخانه های تهیه سیمان ارسال می نمایند. در کارخانه های سیمان آن را با کلینکر مخلوط کرده  آسیاب می کنند و به آن سیمان پرتلند روباره و یا سیما ن متالوژیکی می گویند.</a:t>
            </a:r>
            <a:endParaRPr lang="en-US" sz="2700" smtClean="0">
              <a:latin typeface="Times New Roman" pitchFamily="18" charset="0"/>
              <a:cs typeface="Times New Roman" pitchFamily="18" charset="0"/>
            </a:endParaRPr>
          </a:p>
        </p:txBody>
      </p:sp>
    </p:spTree>
  </p:cSld>
  <p:clrMapOvr>
    <a:masterClrMapping/>
  </p:clrMapOvr>
  <p:transition spd="med">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0559EFCA-67F3-4269-B6DB-77165FBA94BD}" type="slidenum">
              <a:rPr lang="fa-IR"/>
              <a:pPr>
                <a:defRPr/>
              </a:pPr>
              <a:t>21</a:t>
            </a:fld>
            <a:endParaRPr lang="en-US"/>
          </a:p>
        </p:txBody>
      </p:sp>
      <p:sp>
        <p:nvSpPr>
          <p:cNvPr id="27651"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7-سیمان روباره</a:t>
            </a:r>
            <a:endParaRPr lang="en-US" smtClean="0">
              <a:latin typeface="Times New Roman" pitchFamily="18" charset="0"/>
              <a:cs typeface="Times New Roman" pitchFamily="18" charset="0"/>
            </a:endParaRPr>
          </a:p>
        </p:txBody>
      </p:sp>
      <p:sp>
        <p:nvSpPr>
          <p:cNvPr id="27652"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سیمان روباره پس از 28روز دارای مقاومتی در حدود 200 کیلوگرم بر سانتیمتر مربع است.</a:t>
            </a:r>
          </a:p>
          <a:p>
            <a:pPr eaLnBrk="1" hangingPunct="1"/>
            <a:r>
              <a:rPr lang="fa-IR" smtClean="0">
                <a:latin typeface="Times New Roman" pitchFamily="18" charset="0"/>
                <a:cs typeface="Times New Roman" pitchFamily="18" charset="0"/>
              </a:rPr>
              <a:t>در مقایسه با سیمان پرتلند معمولی سیمان روباره در مقابل عوامل شیمیایی مقاوم تر است و همچنین دارای حرارت هیدراسیون پایین تری از سیمان پرتلند معمولی می شود</a:t>
            </a:r>
          </a:p>
          <a:p>
            <a:pPr eaLnBrk="1" hangingPunct="1"/>
            <a:r>
              <a:rPr lang="fa-IR" smtClean="0">
                <a:latin typeface="Times New Roman" pitchFamily="18" charset="0"/>
                <a:cs typeface="Times New Roman" pitchFamily="18" charset="0"/>
              </a:rPr>
              <a:t>از این سیمان بیشتر در مصارف صنعتی استفاده میشود</a:t>
            </a:r>
            <a:endParaRPr lang="en-US" smtClean="0">
              <a:latin typeface="Times New Roman" pitchFamily="18" charset="0"/>
              <a:cs typeface="Times New Roman" pitchFamily="18" charset="0"/>
            </a:endParaRPr>
          </a:p>
        </p:txBody>
      </p:sp>
    </p:spTree>
  </p:cSld>
  <p:clrMapOvr>
    <a:masterClrMapping/>
  </p:clrMapOvr>
  <p:transition spd="med">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6742589C-8931-4EAE-8283-179AA2FCA859}" type="slidenum">
              <a:rPr lang="fa-IR"/>
              <a:pPr>
                <a:defRPr/>
              </a:pPr>
              <a:t>22</a:t>
            </a:fld>
            <a:endParaRPr lang="en-US"/>
          </a:p>
        </p:txBody>
      </p:sp>
      <p:sp>
        <p:nvSpPr>
          <p:cNvPr id="28675"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8- سیمان پوزولان</a:t>
            </a:r>
            <a:endParaRPr lang="en-US" smtClean="0">
              <a:latin typeface="Times New Roman" pitchFamily="18" charset="0"/>
              <a:cs typeface="Times New Roman" pitchFamily="18" charset="0"/>
            </a:endParaRPr>
          </a:p>
        </p:txBody>
      </p:sp>
      <p:sp>
        <p:nvSpPr>
          <p:cNvPr id="28676"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پوزولان یا تراس ماده سیلیسی و یا سیلیس و آلومینی می باشند که بخودی خود خاصیت چسبندگی ندارند ولی اگر به خوبی آسیاب شود و با گرد آهک شکفته مخلوط گردد خاصیت چسبندگی پیدا می کند که به آن سیمان طبیعی می گویند، و اگر از 5 تا 4درصد پوزلان را با 80 تا 60درصد کلینکر سیمان پرتلند مخلوط کرده و به آسیاب ببرند و مخلوط را کوبیده و پودر نمایند سیمان پوزولانی بدست می آید.</a:t>
            </a:r>
            <a:endParaRPr lang="en-US" smtClean="0">
              <a:latin typeface="Times New Roman" pitchFamily="18" charset="0"/>
              <a:cs typeface="Times New Roman" pitchFamily="18" charset="0"/>
            </a:endParaRPr>
          </a:p>
        </p:txBody>
      </p:sp>
    </p:spTree>
  </p:cSld>
  <p:clrMapOvr>
    <a:masterClrMapping/>
  </p:clrMapOvr>
  <p:transition spd="med">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208776F3-9DFD-4B16-8474-C776831F6675}" type="slidenum">
              <a:rPr lang="fa-IR"/>
              <a:pPr>
                <a:defRPr/>
              </a:pPr>
              <a:t>23</a:t>
            </a:fld>
            <a:endParaRPr lang="en-US"/>
          </a:p>
        </p:txBody>
      </p:sp>
      <p:sp>
        <p:nvSpPr>
          <p:cNvPr id="29699"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8- سیمان پوزولان</a:t>
            </a:r>
            <a:endParaRPr lang="en-US" smtClean="0">
              <a:latin typeface="Times New Roman" pitchFamily="18" charset="0"/>
              <a:cs typeface="Times New Roman" pitchFamily="18" charset="0"/>
            </a:endParaRPr>
          </a:p>
        </p:txBody>
      </p:sp>
      <p:sp>
        <p:nvSpPr>
          <p:cNvPr id="29700"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مقاومت فشاری سیمان پوزولانی در روزهای اولیه از سیمان پرتلند کمتر است ولی پس از 28 روز مقاومت فشاری سیمان پوزولانی(پ.پ) تقریبا مساوی 70 تا 75درصد سیمان بوده و مقاومت فشاری سیمان پوزولانی ویژه(پ.پ.و) تقریبا مساوی 80 درصد سیمان پرتلند   می باشد. این سیمان در مقایسه با سیمان پرتلند دارای حرارت هیدراسیون کمتر بوده و دارای مقاومت بهتری در مقابل املاح شیمیایی می باشد.</a:t>
            </a:r>
            <a:endParaRPr lang="en-US" smtClean="0">
              <a:latin typeface="Times New Roman" pitchFamily="18" charset="0"/>
              <a:cs typeface="Times New Roman" pitchFamily="18" charset="0"/>
            </a:endParaRPr>
          </a:p>
        </p:txBody>
      </p:sp>
    </p:spTree>
  </p:cSld>
  <p:clrMapOvr>
    <a:masterClrMapping/>
  </p:clrMapOvr>
  <p:transition spd="med">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AC8B8D68-50B5-4589-9D1A-2EE0E2E35E8F}" type="slidenum">
              <a:rPr lang="fa-IR"/>
              <a:pPr>
                <a:defRPr/>
              </a:pPr>
              <a:t>24</a:t>
            </a:fld>
            <a:endParaRPr lang="en-US"/>
          </a:p>
        </p:txBody>
      </p:sp>
      <p:sp>
        <p:nvSpPr>
          <p:cNvPr id="30723"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9- سیمان انبساطی</a:t>
            </a:r>
            <a:endParaRPr lang="en-US" smtClean="0">
              <a:latin typeface="Times New Roman" pitchFamily="18" charset="0"/>
              <a:cs typeface="Times New Roman" pitchFamily="18" charset="0"/>
            </a:endParaRPr>
          </a:p>
        </p:txBody>
      </p:sp>
      <p:sp>
        <p:nvSpPr>
          <p:cNvPr id="30724" name="Rectangle 3"/>
          <p:cNvSpPr>
            <a:spLocks noGrp="1" noChangeArrowheads="1"/>
          </p:cNvSpPr>
          <p:nvPr>
            <p:ph type="body" idx="1"/>
          </p:nvPr>
        </p:nvSpPr>
        <p:spPr/>
        <p:txBody>
          <a:bodyPr/>
          <a:lstStyle/>
          <a:p>
            <a:pPr eaLnBrk="1" hangingPunct="1"/>
            <a:r>
              <a:rPr lang="fa-IR" sz="3200" smtClean="0">
                <a:latin typeface="Times New Roman" pitchFamily="18" charset="0"/>
                <a:cs typeface="Times New Roman" pitchFamily="18" charset="0"/>
              </a:rPr>
              <a:t>سیمان انبساطی سیمانی است که در موقع سخت شدن در حدود 1 درصد به حجمش اضافه می شود.</a:t>
            </a:r>
          </a:p>
          <a:p>
            <a:pPr eaLnBrk="1" hangingPunct="1"/>
            <a:r>
              <a:rPr lang="fa-IR" sz="3200" smtClean="0">
                <a:latin typeface="Times New Roman" pitchFamily="18" charset="0"/>
                <a:cs typeface="Times New Roman" pitchFamily="18" charset="0"/>
              </a:rPr>
              <a:t>علت ازدیاد حجم سیمان انبساطی آنست که مقدار آلومینات و سولفات موجود در مواد اولیه این نوع سیمان از سیمان پرتلند معمولی بیشتر است این سیمان برای آب بندی درز استخرها ، آب انباره ها و همپنین اندود روی دیوار آب انبارها مورد مصرف دارد.</a:t>
            </a:r>
          </a:p>
        </p:txBody>
      </p:sp>
    </p:spTree>
  </p:cSld>
  <p:clrMapOvr>
    <a:masterClrMapping/>
  </p:clrMapOvr>
  <p:transition spd="med">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94BA868D-9E14-4063-832D-52D0EFBCAF01}" type="slidenum">
              <a:rPr lang="fa-IR"/>
              <a:pPr>
                <a:defRPr/>
              </a:pPr>
              <a:t>25</a:t>
            </a:fld>
            <a:endParaRPr lang="en-US"/>
          </a:p>
        </p:txBody>
      </p:sp>
      <p:sp>
        <p:nvSpPr>
          <p:cNvPr id="31747"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10- سیمان برقی</a:t>
            </a:r>
            <a:endParaRPr lang="en-US" smtClean="0">
              <a:latin typeface="Times New Roman" pitchFamily="18" charset="0"/>
              <a:cs typeface="Times New Roman" pitchFamily="18" charset="0"/>
            </a:endParaRPr>
          </a:p>
        </p:txBody>
      </p:sp>
      <p:sp>
        <p:nvSpPr>
          <p:cNvPr id="31748"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سیمان برقی که به آن سیمان آلومینا هم می گویند سیمانی است که دارای اکسید آلومینیم زیاد و آهک کم می باشد و آن را نمی توان از خانواده سیمان های پرتلند دانست.</a:t>
            </a:r>
          </a:p>
          <a:p>
            <a:pPr eaLnBrk="1" hangingPunct="1"/>
            <a:r>
              <a:rPr lang="fa-IR" smtClean="0">
                <a:latin typeface="Times New Roman" pitchFamily="18" charset="0"/>
                <a:cs typeface="Times New Roman" pitchFamily="18" charset="0"/>
              </a:rPr>
              <a:t>تقریبا چند سال پس از کشف سیمان پرتلند ضعف آن در مقابل عوامل شیمیایی مخصوصا حمله سولفات ها مشخص گردید. امکان مصرف آن در کارهای اسکله و بندرسازی و پایه پلها  غیره از بین رفت.</a:t>
            </a:r>
          </a:p>
          <a:p>
            <a:pPr eaLnBrk="1" hangingPunct="1">
              <a:buFont typeface="Wingdings" pitchFamily="2" charset="2"/>
              <a:buNone/>
            </a:pPr>
            <a:endParaRPr lang="en-US" smtClean="0">
              <a:latin typeface="Times New Roman" pitchFamily="18" charset="0"/>
              <a:cs typeface="Times New Roman" pitchFamily="18" charset="0"/>
            </a:endParaRPr>
          </a:p>
        </p:txBody>
      </p:sp>
    </p:spTree>
  </p:cSld>
  <p:clrMapOvr>
    <a:masterClrMapping/>
  </p:clrMapOvr>
  <p:transition spd="med">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CFF17A43-0058-4791-AE0C-7F9F2C72AB88}" type="slidenum">
              <a:rPr lang="fa-IR"/>
              <a:pPr>
                <a:defRPr/>
              </a:pPr>
              <a:t>26</a:t>
            </a:fld>
            <a:endParaRPr lang="en-US"/>
          </a:p>
        </p:txBody>
      </p:sp>
      <p:sp>
        <p:nvSpPr>
          <p:cNvPr id="32771"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10- سیمان برقی</a:t>
            </a:r>
            <a:endParaRPr lang="en-US" smtClean="0">
              <a:latin typeface="Times New Roman" pitchFamily="18" charset="0"/>
              <a:cs typeface="Times New Roman" pitchFamily="18" charset="0"/>
            </a:endParaRPr>
          </a:p>
        </p:txBody>
      </p:sp>
      <p:sp>
        <p:nvSpPr>
          <p:cNvPr id="32772" name="Rectangle 3"/>
          <p:cNvSpPr>
            <a:spLocks noGrp="1" noChangeArrowheads="1"/>
          </p:cNvSpPr>
          <p:nvPr>
            <p:ph type="body" idx="1"/>
          </p:nvPr>
        </p:nvSpPr>
        <p:spPr/>
        <p:txBody>
          <a:bodyPr/>
          <a:lstStyle/>
          <a:p>
            <a:pPr eaLnBrk="1" hangingPunct="1"/>
            <a:r>
              <a:rPr lang="fa-IR" sz="2700" smtClean="0">
                <a:latin typeface="Times New Roman" pitchFamily="18" charset="0"/>
                <a:cs typeface="Times New Roman" pitchFamily="18" charset="0"/>
              </a:rPr>
              <a:t>ریزی دانه های سیمان برقی مانند سیمان پرتلند است ولی نسبت به سیمان پرتلند بسیار زودگیرتر است.</a:t>
            </a:r>
          </a:p>
          <a:p>
            <a:pPr eaLnBrk="1" hangingPunct="1"/>
            <a:r>
              <a:rPr lang="fa-IR" sz="2700" smtClean="0">
                <a:latin typeface="Times New Roman" pitchFamily="18" charset="0"/>
                <a:cs typeface="Times New Roman" pitchFamily="18" charset="0"/>
              </a:rPr>
              <a:t>آغاز گرفتن آن پس از 2 ساعت شروع و حداکثر تا 24 ساعت پایان می یابد.</a:t>
            </a:r>
          </a:p>
          <a:p>
            <a:pPr eaLnBrk="1" hangingPunct="1"/>
            <a:r>
              <a:rPr lang="fa-IR" sz="2700" smtClean="0">
                <a:latin typeface="Times New Roman" pitchFamily="18" charset="0"/>
                <a:cs typeface="Times New Roman" pitchFamily="18" charset="0"/>
              </a:rPr>
              <a:t>وزن مخصوص سیمان برقی لرزیده 3تا 25/3 تن در مترمکعب است وزن مخصوص نلرزیده آن 2/1 تا 4/1 تن بر متر مکعب می باشد. سیمان برقی را نباید با سیمان پرتلند مخلوط کرد زیرا به مقدار زیادی، مقاومت آن را کاهش می دهد.</a:t>
            </a:r>
          </a:p>
          <a:p>
            <a:pPr eaLnBrk="1" hangingPunct="1"/>
            <a:endParaRPr lang="en-US" sz="2700" smtClean="0">
              <a:latin typeface="Times New Roman" pitchFamily="18" charset="0"/>
              <a:cs typeface="Times New Roman" pitchFamily="18" charset="0"/>
            </a:endParaRPr>
          </a:p>
        </p:txBody>
      </p:sp>
    </p:spTree>
  </p:cSld>
  <p:clrMapOvr>
    <a:masterClrMapping/>
  </p:clrMapOvr>
  <p:transition spd="med">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8E9E1A04-C91E-45A7-8267-B8B6B1736270}" type="slidenum">
              <a:rPr lang="fa-IR"/>
              <a:pPr>
                <a:defRPr/>
              </a:pPr>
              <a:t>27</a:t>
            </a:fld>
            <a:endParaRPr lang="en-US"/>
          </a:p>
        </p:txBody>
      </p:sp>
      <p:sp>
        <p:nvSpPr>
          <p:cNvPr id="33795"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10- سیمان برقی</a:t>
            </a:r>
            <a:endParaRPr lang="en-US" smtClean="0">
              <a:latin typeface="Times New Roman" pitchFamily="18" charset="0"/>
              <a:cs typeface="Times New Roman" pitchFamily="18" charset="0"/>
            </a:endParaRPr>
          </a:p>
        </p:txBody>
      </p:sp>
      <p:sp>
        <p:nvSpPr>
          <p:cNvPr id="33796"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چون به علت زودگیر بودن سیمان برقی این حرارت سریع و یک مرتبه آزاد می شود  آب ملات را بسیار گرم کرده و نزدیک به نقطه جوش می رساند از این رو سیمان مذکور نباید در مناطق گرمسیر مورد استفاده قرار گیرد.</a:t>
            </a:r>
          </a:p>
          <a:p>
            <a:pPr eaLnBrk="1" hangingPunct="1"/>
            <a:r>
              <a:rPr lang="fa-IR" smtClean="0">
                <a:latin typeface="Times New Roman" pitchFamily="18" charset="0"/>
                <a:cs typeface="Times New Roman" pitchFamily="18" charset="0"/>
              </a:rPr>
              <a:t>به سیمان برقی سیمان آلومینا یا سیمان مذاب(فوندو) نیز میگویند. از این سیمان به علت زودگیر بودن بیشتر برای لکه گیری سدها-پل ها-لوله های بتنی و غیره استفاده    می شود</a:t>
            </a:r>
            <a:endParaRPr lang="en-US" smtClean="0">
              <a:latin typeface="Times New Roman" pitchFamily="18" charset="0"/>
              <a:cs typeface="Times New Roman" pitchFamily="18" charset="0"/>
            </a:endParaRPr>
          </a:p>
        </p:txBody>
      </p:sp>
    </p:spTree>
  </p:cSld>
  <p:clrMapOvr>
    <a:masterClrMapping/>
  </p:clrMapOvr>
  <p:transition spd="med">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F0311B59-A2FE-4900-A222-EBF6CDA96E4A}" type="slidenum">
              <a:rPr lang="fa-IR"/>
              <a:pPr>
                <a:defRPr/>
              </a:pPr>
              <a:t>28</a:t>
            </a:fld>
            <a:endParaRPr lang="en-US"/>
          </a:p>
        </p:txBody>
      </p:sp>
      <p:sp>
        <p:nvSpPr>
          <p:cNvPr id="34819" name="Rectangle 2"/>
          <p:cNvSpPr>
            <a:spLocks noGrp="1" noChangeArrowheads="1"/>
          </p:cNvSpPr>
          <p:nvPr>
            <p:ph type="title"/>
          </p:nvPr>
        </p:nvSpPr>
        <p:spPr/>
        <p:txBody>
          <a:bodyPr/>
          <a:lstStyle/>
          <a:p>
            <a:pPr algn="r" eaLnBrk="1" hangingPunct="1"/>
            <a:r>
              <a:rPr lang="fa-IR" sz="3000" smtClean="0"/>
              <a:t>11-سيمان با گيرش تنظيم شده</a:t>
            </a:r>
            <a:r>
              <a:rPr lang="fa-IR" smtClean="0"/>
              <a:t> </a:t>
            </a:r>
            <a:endParaRPr lang="en-US" smtClean="0"/>
          </a:p>
        </p:txBody>
      </p:sp>
      <p:sp>
        <p:nvSpPr>
          <p:cNvPr id="192515" name="Rectangle 3"/>
          <p:cNvSpPr>
            <a:spLocks noGrp="1" noChangeArrowheads="1"/>
          </p:cNvSpPr>
          <p:nvPr>
            <p:ph type="body" idx="1"/>
          </p:nvPr>
        </p:nvSpPr>
        <p:spPr/>
        <p:txBody>
          <a:bodyPr/>
          <a:lstStyle/>
          <a:p>
            <a:pPr eaLnBrk="1" hangingPunct="1">
              <a:defRPr/>
            </a:pPr>
            <a:r>
              <a:rPr lang="fa-IR" sz="3200" smtClean="0">
                <a:effectLst>
                  <a:outerShdw blurRad="38100" dist="38100" dir="2700000" algn="tl">
                    <a:srgbClr val="C0C0C0"/>
                  </a:outerShdw>
                </a:effectLst>
              </a:rPr>
              <a:t>سيمان با گيرش تنظيم شده به گونه اى کنترل و ساخته مى شود که مى تواند بتنى با زمان هاى گيرش از چند دقيقه تا يک ساعت توليد کند. سيمان با گيرش خيلي سريع </a:t>
            </a:r>
            <a:r>
              <a:rPr lang="en-US" sz="3200" smtClean="0">
                <a:effectLst>
                  <a:outerShdw blurRad="38100" dist="38100" dir="2700000" algn="tl">
                    <a:srgbClr val="C0C0C0"/>
                  </a:outerShdw>
                </a:effectLst>
              </a:rPr>
              <a:t>(Quick Setting Cement)</a:t>
            </a:r>
            <a:r>
              <a:rPr lang="fa-IR" sz="3200" smtClean="0">
                <a:effectLst>
                  <a:outerShdw blurRad="38100" dist="38100" dir="2700000" algn="tl">
                    <a:srgbClr val="C0C0C0"/>
                  </a:outerShdw>
                </a:effectLst>
              </a:rPr>
              <a:t> و سيمان با گيرش آهسته </a:t>
            </a:r>
            <a:r>
              <a:rPr lang="en-US" sz="3200" smtClean="0">
                <a:effectLst>
                  <a:outerShdw blurRad="38100" dist="38100" dir="2700000" algn="tl">
                    <a:srgbClr val="C0C0C0"/>
                  </a:outerShdw>
                </a:effectLst>
              </a:rPr>
              <a:t>( Slow Setting Cement )</a:t>
            </a:r>
            <a:r>
              <a:rPr lang="fa-IR" sz="3200" smtClean="0">
                <a:effectLst>
                  <a:outerShdw blurRad="38100" dist="38100" dir="2700000" algn="tl">
                    <a:srgbClr val="C0C0C0"/>
                  </a:outerShdw>
                </a:effectLst>
              </a:rPr>
              <a:t> از انواع اين دسته سيمان ها مي باشند </a:t>
            </a:r>
            <a:endParaRPr lang="en-US" sz="3200" smtClean="0">
              <a:effectLst>
                <a:outerShdw blurRad="38100" dist="38100" dir="2700000" algn="tl">
                  <a:srgbClr val="C0C0C0"/>
                </a:outerShdw>
              </a:effectLst>
            </a:endParaRPr>
          </a:p>
        </p:txBody>
      </p:sp>
    </p:spTree>
  </p:cSld>
  <p:clrMapOvr>
    <a:masterClrMapping/>
  </p:clrMapOvr>
  <p:transition spd="med">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FF4D6396-C309-4C53-8091-0DBB663E42D8}" type="slidenum">
              <a:rPr lang="fa-IR"/>
              <a:pPr>
                <a:defRPr/>
              </a:pPr>
              <a:t>29</a:t>
            </a:fld>
            <a:endParaRPr lang="en-US"/>
          </a:p>
        </p:txBody>
      </p:sp>
      <p:sp>
        <p:nvSpPr>
          <p:cNvPr id="35843"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سیمان بنائی به صورت میانگین</a:t>
            </a:r>
            <a:endParaRPr lang="en-US" smtClean="0">
              <a:latin typeface="Times New Roman" pitchFamily="18" charset="0"/>
              <a:cs typeface="Times New Roman" pitchFamily="18" charset="0"/>
            </a:endParaRPr>
          </a:p>
        </p:txBody>
      </p:sp>
      <p:sp>
        <p:nvSpPr>
          <p:cNvPr id="35844" name="Rectangle 3"/>
          <p:cNvSpPr>
            <a:spLocks noGrp="1" noChangeArrowheads="1"/>
          </p:cNvSpPr>
          <p:nvPr>
            <p:ph type="body" idx="1"/>
          </p:nvPr>
        </p:nvSpPr>
        <p:spPr/>
        <p:txBody>
          <a:bodyPr/>
          <a:lstStyle/>
          <a:p>
            <a:pPr eaLnBrk="1" hangingPunct="1"/>
            <a:r>
              <a:rPr lang="fa-IR" sz="2800" smtClean="0">
                <a:latin typeface="Times New Roman" pitchFamily="18" charset="0"/>
                <a:cs typeface="Times New Roman" pitchFamily="18" charset="0"/>
              </a:rPr>
              <a:t>همانطوری که در قسمتهای قبل اشاره شد بتن ساخته شده با سیمان پرتلند به نسبت 300کیلوگرم سیمان در یک مترمکعب شن و ماسه اگر در شرایط خوب ساخته شود پس از 28روز در حدود 350کیلوگرم بر سانتیمتر مربع نیروی فشاری و 30 کیلوگرم بر سانتیمتر مربع نیروی کششی را تحمل می نماید.</a:t>
            </a:r>
          </a:p>
          <a:p>
            <a:pPr eaLnBrk="1" hangingPunct="1"/>
            <a:r>
              <a:rPr lang="fa-IR" sz="2800" smtClean="0">
                <a:latin typeface="Times New Roman" pitchFamily="18" charset="0"/>
                <a:cs typeface="Times New Roman" pitchFamily="18" charset="0"/>
              </a:rPr>
              <a:t> در بازارایران  اصولا بجز سیمان نوع1و2 و5 کلیه سیمان های دیگر باید بوسیله سفارش قبلی تهیه شود.</a:t>
            </a:r>
            <a:endParaRPr lang="en-US" sz="2800" smtClean="0">
              <a:latin typeface="Times New Roman" pitchFamily="18" charset="0"/>
              <a:cs typeface="Times New Roman" pitchFamily="18" charset="0"/>
            </a:endParaRPr>
          </a:p>
          <a:p>
            <a:pPr eaLnBrk="1" hangingPunct="1"/>
            <a:endParaRPr lang="fa-IR" sz="2800" smtClean="0">
              <a:latin typeface="Times New Roman" pitchFamily="18" charset="0"/>
              <a:cs typeface="Times New Roman" pitchFamily="18" charset="0"/>
            </a:endParaRPr>
          </a:p>
        </p:txBody>
      </p:sp>
    </p:spTree>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96F3026F-A223-4C87-8278-D58A899758C5}" type="slidenum">
              <a:rPr lang="fa-IR"/>
              <a:pPr>
                <a:defRPr/>
              </a:pPr>
              <a:t>3</a:t>
            </a:fld>
            <a:endParaRPr lang="en-US"/>
          </a:p>
        </p:txBody>
      </p:sp>
      <p:sp>
        <p:nvSpPr>
          <p:cNvPr id="9219" name="Rectangle 2"/>
          <p:cNvSpPr>
            <a:spLocks noGrp="1" noChangeArrowheads="1"/>
          </p:cNvSpPr>
          <p:nvPr>
            <p:ph type="title"/>
          </p:nvPr>
        </p:nvSpPr>
        <p:spPr/>
        <p:txBody>
          <a:bodyPr/>
          <a:lstStyle/>
          <a:p>
            <a:pPr algn="r" eaLnBrk="1" hangingPunct="1"/>
            <a:r>
              <a:rPr lang="fa-IR" smtClean="0"/>
              <a:t>مصالح مدرن</a:t>
            </a:r>
            <a:endParaRPr lang="en-US" smtClean="0"/>
          </a:p>
        </p:txBody>
      </p:sp>
      <p:sp>
        <p:nvSpPr>
          <p:cNvPr id="9220" name="Rectangle 3"/>
          <p:cNvSpPr>
            <a:spLocks noGrp="1" noChangeArrowheads="1"/>
          </p:cNvSpPr>
          <p:nvPr>
            <p:ph type="body" idx="1"/>
          </p:nvPr>
        </p:nvSpPr>
        <p:spPr/>
        <p:txBody>
          <a:bodyPr/>
          <a:lstStyle/>
          <a:p>
            <a:pPr eaLnBrk="1" hangingPunct="1"/>
            <a:r>
              <a:rPr lang="fa-IR" sz="3000" smtClean="0">
                <a:latin typeface="Times New Roman" pitchFamily="18" charset="0"/>
                <a:cs typeface="Times New Roman" pitchFamily="18" charset="0"/>
              </a:rPr>
              <a:t>رفته رفته مصالحی مانند آجر و آهک و ملات های کم مقاومت منسوج شده و مصالح مرغوب تری که بتواند بارهای فشاری و کششی بیشتری را تحمل نماید مورد توجه قرار گرفت که در رأس آنها سیمان و انواع فولاد  می باشد که روز به روز مراحل تکامل خود را طی نموده و هر لحظه در آزمایشگاه های مهم دنیا در اثر آزمایشات شبانه روزی انواع مرغوب تر و کامل تری از آن ارائه می گردد</a:t>
            </a:r>
            <a:endParaRPr lang="en-US" sz="3000" smtClean="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D6C3A19D-B6CD-421A-804A-9D6E8E46F9CB}" type="slidenum">
              <a:rPr lang="fa-IR"/>
              <a:pPr>
                <a:defRPr/>
              </a:pPr>
              <a:t>30</a:t>
            </a:fld>
            <a:endParaRPr lang="en-US">
              <a:cs typeface="Arial" pitchFamily="34" charset="0"/>
            </a:endParaRPr>
          </a:p>
        </p:txBody>
      </p:sp>
      <p:sp>
        <p:nvSpPr>
          <p:cNvPr id="222210" name="Rectangle 2"/>
          <p:cNvSpPr>
            <a:spLocks noGrp="1" noChangeArrowheads="1"/>
          </p:cNvSpPr>
          <p:nvPr>
            <p:ph type="title"/>
          </p:nvPr>
        </p:nvSpPr>
        <p:spPr>
          <a:xfrm>
            <a:off x="395288" y="2420938"/>
            <a:ext cx="7924800" cy="1427162"/>
          </a:xfrm>
          <a:effectLst>
            <a:outerShdw dist="35921" dir="2700000" algn="ctr" rotWithShape="0">
              <a:srgbClr val="808080">
                <a:alpha val="50000"/>
              </a:srgbClr>
            </a:outerShdw>
          </a:effectLst>
        </p:spPr>
        <p:txBody>
          <a:bodyPr/>
          <a:lstStyle/>
          <a:p>
            <a:pPr>
              <a:defRPr/>
            </a:pPr>
            <a:r>
              <a:rPr lang="fa-IR" sz="5500" smtClean="0">
                <a:solidFill>
                  <a:srgbClr val="0000CC"/>
                </a:solidFill>
                <a:latin typeface="Times New Roman" pitchFamily="18" charset="0"/>
                <a:cs typeface="Times New Roman" pitchFamily="18" charset="0"/>
              </a:rPr>
              <a:t>بتن</a:t>
            </a:r>
            <a:endParaRPr lang="en-US" sz="4000" smtClean="0">
              <a:solidFill>
                <a:srgbClr val="0000CC"/>
              </a:solidFill>
              <a:latin typeface="Times New Roman" pitchFamily="18" charset="0"/>
              <a:cs typeface="Times New Roman" pitchFamily="18" charset="0"/>
            </a:endParaRPr>
          </a:p>
        </p:txBody>
      </p:sp>
    </p:spTree>
  </p:cSld>
  <p:clrMapOvr>
    <a:masterClrMapping/>
  </p:clrMapOvr>
  <p:transition spd="med">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314FEC3-C424-40F5-9236-A9DFE3360857}" type="slidenum">
              <a:rPr lang="fa-IR"/>
              <a:pPr>
                <a:defRPr/>
              </a:pPr>
              <a:t>31</a:t>
            </a:fld>
            <a:endParaRPr lang="en-US"/>
          </a:p>
        </p:txBody>
      </p:sp>
      <p:sp>
        <p:nvSpPr>
          <p:cNvPr id="37891" name="Rectangle 2"/>
          <p:cNvSpPr>
            <a:spLocks noGrp="1" noChangeArrowheads="1"/>
          </p:cNvSpPr>
          <p:nvPr>
            <p:ph type="title"/>
          </p:nvPr>
        </p:nvSpPr>
        <p:spPr>
          <a:xfrm>
            <a:off x="827088" y="549275"/>
            <a:ext cx="7696200" cy="1143000"/>
          </a:xfrm>
        </p:spPr>
        <p:txBody>
          <a:bodyPr/>
          <a:lstStyle/>
          <a:p>
            <a:pPr algn="r" eaLnBrk="1" hangingPunct="1"/>
            <a:r>
              <a:rPr lang="fa-IR" smtClean="0">
                <a:latin typeface="Times New Roman" pitchFamily="18" charset="0"/>
                <a:cs typeface="Times New Roman" pitchFamily="18" charset="0"/>
              </a:rPr>
              <a:t>بتن اسفنجی(بتن تراوا)</a:t>
            </a:r>
            <a:endParaRPr lang="en-US" smtClean="0">
              <a:latin typeface="Times New Roman" pitchFamily="18" charset="0"/>
              <a:cs typeface="Times New Roman" pitchFamily="18" charset="0"/>
            </a:endParaRPr>
          </a:p>
        </p:txBody>
      </p:sp>
      <p:sp>
        <p:nvSpPr>
          <p:cNvPr id="37892" name="Rectangle 3"/>
          <p:cNvSpPr>
            <a:spLocks noGrp="1" noChangeArrowheads="1"/>
          </p:cNvSpPr>
          <p:nvPr>
            <p:ph type="body" idx="1"/>
          </p:nvPr>
        </p:nvSpPr>
        <p:spPr/>
        <p:txBody>
          <a:bodyPr/>
          <a:lstStyle/>
          <a:p>
            <a:pPr eaLnBrk="1" hangingPunct="1"/>
            <a:r>
              <a:rPr lang="fa-IR" sz="2700" b="1" smtClean="0"/>
              <a:t>بتن اسفنجی چیست؟ </a:t>
            </a:r>
            <a:endParaRPr lang="fa-IR" sz="2700" smtClean="0"/>
          </a:p>
          <a:p>
            <a:pPr eaLnBrk="1" hangingPunct="1"/>
            <a:r>
              <a:rPr lang="fa-IR" sz="2700" smtClean="0"/>
              <a:t>   بتن اسفنجی یك مخلوط سنگدانه درشت(شن)،سیمان، آب و ماسه به میزان اندك(وگاهی اوقات بدون ماسه) است. در ساختار این بتن %25-15 (از لحاظ حجم) فضای خالی وجود دارد و این امر‌ موجب عبور آب از داخل این بتن می‌شود.</a:t>
            </a:r>
          </a:p>
          <a:p>
            <a:pPr eaLnBrk="1" hangingPunct="1"/>
            <a:r>
              <a:rPr lang="fa-IR" sz="2700" smtClean="0"/>
              <a:t>در بتن اسفنجی از آب نسبت به دیگر انواع بتن كمتر استفاده می‌شود و این مسأله باعث شده تا پس از ساختن مخلوط بتن آب آن به سرعت تبخیر شده و مخلوط در مدت یك ساعت كاملا" از آب تخلیه خواهد شد. </a:t>
            </a:r>
            <a:endParaRPr lang="en-US" sz="2700" smtClean="0"/>
          </a:p>
        </p:txBody>
      </p:sp>
    </p:spTree>
  </p:cSld>
  <p:clrMapOvr>
    <a:masterClrMapping/>
  </p:clrMapOvr>
  <p:transition spd="med">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3F7C7CEB-1743-4853-80BF-70B9E5A7AF80}" type="slidenum">
              <a:rPr lang="fa-IR"/>
              <a:pPr>
                <a:defRPr/>
              </a:pPr>
              <a:t>32</a:t>
            </a:fld>
            <a:endParaRPr lang="en-US"/>
          </a:p>
        </p:txBody>
      </p:sp>
      <p:sp>
        <p:nvSpPr>
          <p:cNvPr id="38915"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بتن اسفنجی(بتن تراوا)</a:t>
            </a:r>
            <a:endParaRPr lang="en-US" smtClean="0">
              <a:latin typeface="Times New Roman" pitchFamily="18" charset="0"/>
              <a:cs typeface="Times New Roman" pitchFamily="18" charset="0"/>
            </a:endParaRPr>
          </a:p>
        </p:txBody>
      </p:sp>
      <p:sp>
        <p:nvSpPr>
          <p:cNvPr id="38916" name="Rectangle 3"/>
          <p:cNvSpPr>
            <a:spLocks noGrp="1" noChangeArrowheads="1"/>
          </p:cNvSpPr>
          <p:nvPr>
            <p:ph type="body" idx="1"/>
          </p:nvPr>
        </p:nvSpPr>
        <p:spPr/>
        <p:txBody>
          <a:bodyPr/>
          <a:lstStyle/>
          <a:p>
            <a:pPr eaLnBrk="1" hangingPunct="1"/>
            <a:r>
              <a:rPr lang="fa-IR" sz="2400" smtClean="0"/>
              <a:t>مشخصات فنی:</a:t>
            </a:r>
          </a:p>
          <a:p>
            <a:pPr eaLnBrk="1" hangingPunct="1"/>
            <a:r>
              <a:rPr lang="fa-IR" sz="2400" smtClean="0"/>
              <a:t>اسلامپ یا نشست  </a:t>
            </a:r>
            <a:r>
              <a:rPr lang="en-US" sz="2400" smtClean="0"/>
              <a:t>20 mm (3/4 in)</a:t>
            </a:r>
          </a:p>
          <a:p>
            <a:pPr eaLnBrk="1" hangingPunct="1"/>
            <a:r>
              <a:rPr lang="fa-IR" sz="2400" smtClean="0"/>
              <a:t>وزن مخصوص   </a:t>
            </a:r>
            <a:r>
              <a:rPr lang="en-US" sz="2400" smtClean="0"/>
              <a:t>900 to 1200 kg/m^3</a:t>
            </a:r>
          </a:p>
          <a:p>
            <a:pPr eaLnBrk="1" hangingPunct="1"/>
            <a:r>
              <a:rPr lang="fa-IR" sz="2400" smtClean="0"/>
              <a:t>میزان نفوذ پذیری (از لحاظ میزان سرعت) </a:t>
            </a:r>
            <a:r>
              <a:rPr lang="en-US" sz="2400" smtClean="0"/>
              <a:t>120 L/min</a:t>
            </a:r>
          </a:p>
          <a:p>
            <a:pPr eaLnBrk="1" hangingPunct="1"/>
            <a:r>
              <a:rPr lang="fa-IR" sz="2400" smtClean="0"/>
              <a:t>مقاومت فشاری </a:t>
            </a:r>
            <a:r>
              <a:rPr lang="en-US" sz="2400" smtClean="0"/>
              <a:t>3.5 Mpa TO 28 Mpa (500psi to4000 psi)</a:t>
            </a:r>
          </a:p>
          <a:p>
            <a:pPr eaLnBrk="1" hangingPunct="1"/>
            <a:r>
              <a:rPr lang="fa-IR" sz="2400" smtClean="0"/>
              <a:t>مقاومت خمشی </a:t>
            </a:r>
            <a:r>
              <a:rPr lang="en-US" sz="2400" smtClean="0"/>
              <a:t>1 Mpa to 3.8 Mpa (150 psi to 550 psi)</a:t>
            </a:r>
          </a:p>
        </p:txBody>
      </p:sp>
    </p:spTree>
  </p:cSld>
  <p:clrMapOvr>
    <a:masterClrMapping/>
  </p:clrMapOvr>
  <p:transition spd="med">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A63928C0-AE93-4448-9986-C007958978C0}" type="slidenum">
              <a:rPr lang="fa-IR"/>
              <a:pPr>
                <a:defRPr/>
              </a:pPr>
              <a:t>33</a:t>
            </a:fld>
            <a:endParaRPr lang="en-US"/>
          </a:p>
        </p:txBody>
      </p:sp>
      <p:sp>
        <p:nvSpPr>
          <p:cNvPr id="39939"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بتن اسفنجی(بتن تراوا)</a:t>
            </a:r>
            <a:endParaRPr lang="en-US" smtClean="0">
              <a:latin typeface="Times New Roman" pitchFamily="18" charset="0"/>
              <a:cs typeface="Times New Roman" pitchFamily="18" charset="0"/>
            </a:endParaRPr>
          </a:p>
        </p:txBody>
      </p:sp>
      <p:sp>
        <p:nvSpPr>
          <p:cNvPr id="39940" name="Rectangle 3"/>
          <p:cNvSpPr>
            <a:spLocks noGrp="1" noChangeArrowheads="1"/>
          </p:cNvSpPr>
          <p:nvPr>
            <p:ph type="body" idx="1"/>
          </p:nvPr>
        </p:nvSpPr>
        <p:spPr/>
        <p:txBody>
          <a:bodyPr/>
          <a:lstStyle/>
          <a:p>
            <a:pPr eaLnBrk="1" hangingPunct="1">
              <a:lnSpc>
                <a:spcPct val="90000"/>
              </a:lnSpc>
            </a:pPr>
            <a:r>
              <a:rPr lang="fa-IR" sz="2700" smtClean="0"/>
              <a:t>این نوع بتن به دلیل مقاومت نسبتاً پایین آن </a:t>
            </a:r>
            <a:r>
              <a:rPr lang="en-US" sz="2700" smtClean="0"/>
              <a:t>MP</a:t>
            </a:r>
            <a:r>
              <a:rPr lang="fa-IR" sz="2700" smtClean="0"/>
              <a:t>3.8 الی </a:t>
            </a:r>
            <a:r>
              <a:rPr lang="en-US" sz="2700" smtClean="0"/>
              <a:t>MP</a:t>
            </a:r>
            <a:r>
              <a:rPr lang="fa-IR" sz="2700" smtClean="0"/>
              <a:t>28 اساس مشخص شده و پذیرفته شده‌ای برای مقاومت بالا نیست. و مساله مهم تر در موفقیت یك روسازی بتن اسفنجی مقدار پوكی (فضای خالی) آن است. </a:t>
            </a:r>
          </a:p>
          <a:p>
            <a:pPr eaLnBrk="1" hangingPunct="1">
              <a:lnSpc>
                <a:spcPct val="90000"/>
              </a:lnSpc>
            </a:pPr>
            <a:r>
              <a:rPr lang="fa-IR" sz="2700" smtClean="0"/>
              <a:t>البته باید بدانیم كه زیر سازی این بتن و زمین زیرینش نباید كاملاً غیر قابل نفوذ باشد و باید حداقل اندكی خاك و زیر سازی آن نفوذ پذیری داشته باشد. در مناطق ماسه‌ای هم بتن اسفنجی مستقیماً بالای ماسه گذاشته می‌شود</a:t>
            </a:r>
          </a:p>
          <a:p>
            <a:pPr eaLnBrk="1" hangingPunct="1">
              <a:lnSpc>
                <a:spcPct val="90000"/>
              </a:lnSpc>
            </a:pPr>
            <a:r>
              <a:rPr lang="fa-IR" sz="2700" smtClean="0"/>
              <a:t>از این بتن در پیاده‌رو سازی‌ها و محوطه سازی پارك‌ها، پاركینگ‌ها و معابری كه مشكل آبگیری دارند استفاده می کنند. </a:t>
            </a:r>
            <a:endParaRPr lang="en-US" sz="2700" smtClean="0"/>
          </a:p>
        </p:txBody>
      </p:sp>
    </p:spTree>
  </p:cSld>
  <p:clrMapOvr>
    <a:masterClrMapping/>
  </p:clrMapOvr>
  <p:transition spd="med">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4113531D-0220-4055-962E-3F2D2A55FE55}" type="slidenum">
              <a:rPr lang="fa-IR"/>
              <a:pPr>
                <a:defRPr/>
              </a:pPr>
              <a:t>34</a:t>
            </a:fld>
            <a:endParaRPr lang="en-US"/>
          </a:p>
        </p:txBody>
      </p:sp>
      <p:sp>
        <p:nvSpPr>
          <p:cNvPr id="40963"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بتن اسفنجی(بتن تراوا)</a:t>
            </a:r>
            <a:endParaRPr lang="en-US" smtClean="0">
              <a:latin typeface="Times New Roman" pitchFamily="18" charset="0"/>
              <a:cs typeface="Times New Roman" pitchFamily="18" charset="0"/>
            </a:endParaRPr>
          </a:p>
        </p:txBody>
      </p:sp>
      <p:sp>
        <p:nvSpPr>
          <p:cNvPr id="40964" name="Rectangle 3"/>
          <p:cNvSpPr>
            <a:spLocks noGrp="1" noChangeArrowheads="1"/>
          </p:cNvSpPr>
          <p:nvPr>
            <p:ph type="body" idx="1"/>
          </p:nvPr>
        </p:nvSpPr>
        <p:spPr/>
        <p:txBody>
          <a:bodyPr/>
          <a:lstStyle/>
          <a:p>
            <a:pPr eaLnBrk="1" hangingPunct="1"/>
            <a:r>
              <a:rPr lang="fa-IR" smtClean="0"/>
              <a:t>همچنین  یخ‌زدن آب در داخل این بتن مشكلی ایجاد نمی‌كند، زیرا آزمایش</a:t>
            </a:r>
            <a:r>
              <a:rPr lang="en-US" smtClean="0"/>
              <a:t> </a:t>
            </a:r>
            <a:r>
              <a:rPr lang="fa-IR" smtClean="0"/>
              <a:t>یخزدگی در این بتن با موفقیت  انجام شده </a:t>
            </a:r>
          </a:p>
          <a:p>
            <a:pPr eaLnBrk="1" hangingPunct="1"/>
            <a:r>
              <a:rPr lang="fa-IR" smtClean="0"/>
              <a:t>این مزیت كاربرد  بتن اسفنجی در مناطق سردسیر  را ممکن نموده است و مشكلی در به كار بردن این بتن در این مناطق وجود ندارد</a:t>
            </a:r>
            <a:r>
              <a:rPr lang="en-US" smtClean="0"/>
              <a:t> </a:t>
            </a:r>
          </a:p>
        </p:txBody>
      </p:sp>
    </p:spTree>
  </p:cSld>
  <p:clrMapOvr>
    <a:masterClrMapping/>
  </p:clrMapOvr>
  <p:transition spd="med">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F1CF095E-24BC-4E6F-AB95-2676E2BB5626}" type="slidenum">
              <a:rPr lang="fa-IR"/>
              <a:pPr>
                <a:defRPr/>
              </a:pPr>
              <a:t>35</a:t>
            </a:fld>
            <a:endParaRPr lang="en-US"/>
          </a:p>
        </p:txBody>
      </p:sp>
      <p:sp>
        <p:nvSpPr>
          <p:cNvPr id="41987"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بتن اسفنجی(بتن تراوا)</a:t>
            </a:r>
            <a:endParaRPr lang="en-US" smtClean="0">
              <a:latin typeface="Times New Roman" pitchFamily="18" charset="0"/>
              <a:cs typeface="Times New Roman" pitchFamily="18" charset="0"/>
            </a:endParaRPr>
          </a:p>
        </p:txBody>
      </p:sp>
      <p:sp>
        <p:nvSpPr>
          <p:cNvPr id="41988" name="Rectangle 3"/>
          <p:cNvSpPr>
            <a:spLocks noGrp="1" noChangeArrowheads="1"/>
          </p:cNvSpPr>
          <p:nvPr>
            <p:ph type="body" idx="1"/>
          </p:nvPr>
        </p:nvSpPr>
        <p:spPr/>
        <p:txBody>
          <a:bodyPr/>
          <a:lstStyle/>
          <a:p>
            <a:pPr eaLnBrk="1" hangingPunct="1"/>
            <a:r>
              <a:rPr lang="fa-IR" sz="2700" b="1" smtClean="0"/>
              <a:t>مواد افزودنی</a:t>
            </a:r>
            <a:r>
              <a:rPr lang="fa-IR" sz="2700" smtClean="0"/>
              <a:t> :</a:t>
            </a:r>
          </a:p>
          <a:p>
            <a:pPr eaLnBrk="1" hangingPunct="1"/>
            <a:r>
              <a:rPr lang="fa-IR" sz="2700" smtClean="0"/>
              <a:t>   مواد افزودنی(یا همان مواد دارای خواص سیمانی) كه در بتن اسفنجی بكار می‌روند عبارتند از: رقیق‌كننده‌های سیمان، خاكستر بادی و پوزولان طبیعی ، روباره و بخار سیلیس</a:t>
            </a:r>
            <a:r>
              <a:rPr lang="en-US" sz="2700" smtClean="0"/>
              <a:t> </a:t>
            </a:r>
          </a:p>
          <a:p>
            <a:pPr eaLnBrk="1" hangingPunct="1"/>
            <a:r>
              <a:rPr lang="fa-IR" sz="2700" smtClean="0"/>
              <a:t>. در واقع این مواد بر عملكرد زمان گیرش، میزان افزایش مقاومت، تخلخل، نفوذ پذیری و ... در بتن تأثیر می‌گذارند و در یك كلام  كلید عملكرد بالای بتن، در استفاده از مواد افزودنی است.</a:t>
            </a:r>
            <a:endParaRPr lang="en-US" sz="2700" smtClean="0"/>
          </a:p>
        </p:txBody>
      </p:sp>
    </p:spTree>
  </p:cSld>
  <p:clrMapOvr>
    <a:masterClrMapping/>
  </p:clrMapOvr>
  <p:transition spd="med">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0BEC71F6-2E45-4B04-9E5D-3C27B6097C8B}" type="slidenum">
              <a:rPr lang="fa-IR"/>
              <a:pPr>
                <a:defRPr/>
              </a:pPr>
              <a:t>36</a:t>
            </a:fld>
            <a:endParaRPr lang="en-US"/>
          </a:p>
        </p:txBody>
      </p:sp>
      <p:sp>
        <p:nvSpPr>
          <p:cNvPr id="43011"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بتن اسفنجی(بتن تراوا)</a:t>
            </a:r>
            <a:endParaRPr lang="en-US" smtClean="0">
              <a:latin typeface="Times New Roman" pitchFamily="18" charset="0"/>
              <a:cs typeface="Times New Roman" pitchFamily="18" charset="0"/>
            </a:endParaRPr>
          </a:p>
        </p:txBody>
      </p:sp>
      <p:sp>
        <p:nvSpPr>
          <p:cNvPr id="43012" name="Rectangle 3"/>
          <p:cNvSpPr>
            <a:spLocks noGrp="1" noChangeArrowheads="1"/>
          </p:cNvSpPr>
          <p:nvPr>
            <p:ph type="body" idx="1"/>
          </p:nvPr>
        </p:nvSpPr>
        <p:spPr/>
        <p:txBody>
          <a:bodyPr/>
          <a:lstStyle/>
          <a:p>
            <a:pPr eaLnBrk="1" hangingPunct="1"/>
            <a:r>
              <a:rPr lang="fa-IR" sz="2700" b="1" smtClean="0"/>
              <a:t>مزایا</a:t>
            </a:r>
            <a:r>
              <a:rPr lang="en-US" sz="2700" smtClean="0"/>
              <a:t> </a:t>
            </a:r>
            <a:r>
              <a:rPr lang="fa-IR" sz="2700" smtClean="0"/>
              <a:t>:</a:t>
            </a:r>
          </a:p>
          <a:p>
            <a:pPr eaLnBrk="1" hangingPunct="1"/>
            <a:r>
              <a:rPr lang="fa-IR" sz="2700" smtClean="0"/>
              <a:t>1-بتن اسفنجی دارای مزایای اقتصادی و زیست محیطی فراوانی است. از مزایای اقتصادی آن می‌توان به پایین آمدن خرج‌های فراوان به منظور هدایت آب باران و فاضلاب اشاره داشت. در واقع می‌توان گفت با وجود بتن اسفنجی نیازی به ساختن جوی‌های آب فراوان در سطح شهر و كنار خیابان و كوچه‌ها و همچنین كانال‌های بزرگ آب نیست. زیرا این بتن هر گونه بارندگی را مستقیماً به زمین و سفره‌های آب زیرزمینی منتقل می‌كند و در واقع یك مزیت زیست محیطی نیز محسوب می‌شود</a:t>
            </a:r>
            <a:r>
              <a:rPr lang="en-US" sz="2700" smtClean="0"/>
              <a:t> </a:t>
            </a:r>
          </a:p>
        </p:txBody>
      </p:sp>
    </p:spTree>
  </p:cSld>
  <p:clrMapOvr>
    <a:masterClrMapping/>
  </p:clrMapOvr>
  <p:transition spd="med">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64FC5BCD-EE52-43D0-BE54-80E2684FA272}" type="slidenum">
              <a:rPr lang="fa-IR"/>
              <a:pPr>
                <a:defRPr/>
              </a:pPr>
              <a:t>37</a:t>
            </a:fld>
            <a:endParaRPr lang="en-US"/>
          </a:p>
        </p:txBody>
      </p:sp>
      <p:sp>
        <p:nvSpPr>
          <p:cNvPr id="44035"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بتن اسفنجی(بتن تراوا)</a:t>
            </a:r>
            <a:endParaRPr lang="en-US" smtClean="0">
              <a:latin typeface="Times New Roman" pitchFamily="18" charset="0"/>
              <a:cs typeface="Times New Roman" pitchFamily="18" charset="0"/>
            </a:endParaRPr>
          </a:p>
        </p:txBody>
      </p:sp>
      <p:sp>
        <p:nvSpPr>
          <p:cNvPr id="44036" name="Rectangle 3"/>
          <p:cNvSpPr>
            <a:spLocks noGrp="1" noChangeArrowheads="1"/>
          </p:cNvSpPr>
          <p:nvPr>
            <p:ph type="body" idx="1"/>
          </p:nvPr>
        </p:nvSpPr>
        <p:spPr/>
        <p:txBody>
          <a:bodyPr/>
          <a:lstStyle/>
          <a:p>
            <a:pPr eaLnBrk="1" hangingPunct="1"/>
            <a:r>
              <a:rPr lang="fa-IR" smtClean="0"/>
              <a:t>2-</a:t>
            </a:r>
            <a:r>
              <a:rPr lang="en-US" smtClean="0"/>
              <a:t> </a:t>
            </a:r>
            <a:r>
              <a:rPr lang="fa-IR" smtClean="0"/>
              <a:t>جلوگیری از بروز آب گرفتگی در معابر و مكان‌ها به هنگام بارندگی </a:t>
            </a:r>
            <a:endParaRPr lang="en-US" smtClean="0"/>
          </a:p>
          <a:p>
            <a:pPr eaLnBrk="1" hangingPunct="1"/>
            <a:r>
              <a:rPr lang="fa-IR" smtClean="0"/>
              <a:t>3- می‌توان از این نوع بتن در مكان‌هایی كه نیاز به زمین خشك است استفاده كرد مثلاً در زیر سازی چمن‌های استادیوم‌های فوتبال.</a:t>
            </a:r>
            <a:r>
              <a:rPr lang="en-US" smtClean="0"/>
              <a:t> </a:t>
            </a:r>
          </a:p>
        </p:txBody>
      </p:sp>
    </p:spTree>
  </p:cSld>
  <p:clrMapOvr>
    <a:masterClrMapping/>
  </p:clrMapOvr>
  <p:transition spd="med">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5323C81-DA89-4CA4-B8EB-946A27A2FA73}" type="slidenum">
              <a:rPr lang="fa-IR"/>
              <a:pPr>
                <a:defRPr/>
              </a:pPr>
              <a:t>38</a:t>
            </a:fld>
            <a:endParaRPr lang="en-US"/>
          </a:p>
        </p:txBody>
      </p:sp>
      <p:sp>
        <p:nvSpPr>
          <p:cNvPr id="45059"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بتن شیشه ای (</a:t>
            </a:r>
            <a:r>
              <a:rPr lang="en-US" smtClean="0">
                <a:latin typeface="Times New Roman" pitchFamily="18" charset="0"/>
                <a:cs typeface="Times New Roman" pitchFamily="18" charset="0"/>
              </a:rPr>
              <a:t>                (</a:t>
            </a:r>
            <a:r>
              <a:rPr lang="en-US" sz="2600" smtClean="0"/>
              <a:t>Litracon</a:t>
            </a:r>
          </a:p>
        </p:txBody>
      </p:sp>
      <p:sp>
        <p:nvSpPr>
          <p:cNvPr id="45060" name="Rectangle 3"/>
          <p:cNvSpPr>
            <a:spLocks noGrp="1" noChangeArrowheads="1"/>
          </p:cNvSpPr>
          <p:nvPr>
            <p:ph type="body" idx="1"/>
          </p:nvPr>
        </p:nvSpPr>
        <p:spPr/>
        <p:txBody>
          <a:bodyPr/>
          <a:lstStyle/>
          <a:p>
            <a:pPr eaLnBrk="1" hangingPunct="1"/>
            <a:r>
              <a:rPr lang="ar-SA" sz="2400" smtClean="0"/>
              <a:t>لایتراکان </a:t>
            </a:r>
            <a:r>
              <a:rPr lang="en-US" sz="2400" smtClean="0"/>
              <a:t>Litracon</a:t>
            </a:r>
            <a:r>
              <a:rPr lang="ar-SA" sz="2400" smtClean="0"/>
              <a:t>،</a:t>
            </a:r>
            <a:r>
              <a:rPr lang="en-US" sz="2400" smtClean="0"/>
              <a:t>( Light Transmitting Concrete )</a:t>
            </a:r>
            <a:r>
              <a:rPr lang="en-US" smtClean="0"/>
              <a:t> </a:t>
            </a:r>
            <a:r>
              <a:rPr lang="fa-IR" smtClean="0"/>
              <a:t>:</a:t>
            </a:r>
          </a:p>
          <a:p>
            <a:pPr eaLnBrk="1" hangingPunct="1"/>
            <a:r>
              <a:rPr lang="ar-SA" sz="2400" smtClean="0"/>
              <a:t>بتن عبور دهنده نور، امروزه به عنوان یک </a:t>
            </a:r>
            <a:r>
              <a:rPr lang="fa-IR" sz="2400" smtClean="0"/>
              <a:t>محصول</a:t>
            </a:r>
            <a:r>
              <a:rPr lang="ar-SA" sz="2400" smtClean="0"/>
              <a:t> ساختمانی جدید با قابلیت استفاده بالا مطرح است. این </a:t>
            </a:r>
            <a:r>
              <a:rPr lang="fa-IR" sz="2400" smtClean="0"/>
              <a:t>محصول</a:t>
            </a:r>
            <a:r>
              <a:rPr lang="ar-SA" sz="2400" smtClean="0"/>
              <a:t> ترکیبی از فیبر های نوری و ذرات بتن است و می تواند به عنوان بلوک ها و یا پانل های پیش ساخته ساختمانی مورد استفاده قرار گیرد. فیبر ها بخاطر اندازه کوچکشان با بتن مخلوط شده و ترکیبی از یک متریال دانه بندی شده را تشکیل می دهند. به این ترتیب نتیجه کار صرفا ترکیب دو </a:t>
            </a:r>
            <a:r>
              <a:rPr lang="fa-IR" sz="2400" smtClean="0"/>
              <a:t>ماده </a:t>
            </a:r>
            <a:r>
              <a:rPr lang="ar-SA" sz="2400" smtClean="0"/>
              <a:t> شیشه و بتن نیست، بلکه یک متریال جدید سوم که از لحاظ ساختار درونی و همچنین سطوح بیرونی کامل همگن است، به دست می آید</a:t>
            </a:r>
            <a:r>
              <a:rPr lang="fa-IR" sz="2400" smtClean="0"/>
              <a:t> که نور را از خود عبور میدهد</a:t>
            </a:r>
            <a:r>
              <a:rPr lang="en-US" sz="2400" smtClean="0"/>
              <a:t> </a:t>
            </a:r>
          </a:p>
        </p:txBody>
      </p:sp>
    </p:spTree>
  </p:cSld>
  <p:clrMapOvr>
    <a:masterClrMapping/>
  </p:clrMapOvr>
  <p:transition spd="med">
    <p:wipe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3C823154-6FC3-4DC8-9B4B-4FC968CD7866}" type="slidenum">
              <a:rPr lang="fa-IR"/>
              <a:pPr>
                <a:defRPr/>
              </a:pPr>
              <a:t>39</a:t>
            </a:fld>
            <a:endParaRPr lang="en-US"/>
          </a:p>
        </p:txBody>
      </p:sp>
      <p:sp>
        <p:nvSpPr>
          <p:cNvPr id="46083"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بتن شیشه ای</a:t>
            </a:r>
            <a:endParaRPr lang="en-US" smtClean="0">
              <a:latin typeface="Times New Roman" pitchFamily="18" charset="0"/>
              <a:cs typeface="Times New Roman" pitchFamily="18" charset="0"/>
            </a:endParaRPr>
          </a:p>
        </p:txBody>
      </p:sp>
      <p:sp>
        <p:nvSpPr>
          <p:cNvPr id="46084" name="Rectangle 3"/>
          <p:cNvSpPr>
            <a:spLocks noGrp="1" noChangeArrowheads="1"/>
          </p:cNvSpPr>
          <p:nvPr>
            <p:ph type="body" idx="1"/>
          </p:nvPr>
        </p:nvSpPr>
        <p:spPr/>
        <p:txBody>
          <a:bodyPr/>
          <a:lstStyle/>
          <a:p>
            <a:pPr eaLnBrk="1" hangingPunct="1">
              <a:lnSpc>
                <a:spcPct val="90000"/>
              </a:lnSpc>
            </a:pPr>
            <a:r>
              <a:rPr lang="ar-SA" sz="2700" smtClean="0"/>
              <a:t>فیبر های شیشه باعث نفوذ نور به داخل بلوک ها می شوند. جالب تری</a:t>
            </a:r>
            <a:r>
              <a:rPr lang="fa-IR" sz="2700" smtClean="0"/>
              <a:t>ن</a:t>
            </a:r>
            <a:r>
              <a:rPr lang="ar-SA" sz="2700" smtClean="0"/>
              <a:t> حالت این پدیده نمایش سایه ها در وجه مقابل ضلع نور خورده است. همچنین رنگ نوری که از پشت این بتن دیده می شود ثابت است </a:t>
            </a:r>
            <a:endParaRPr lang="fa-IR" sz="2700" smtClean="0"/>
          </a:p>
          <a:p>
            <a:pPr eaLnBrk="1" hangingPunct="1">
              <a:lnSpc>
                <a:spcPct val="90000"/>
              </a:lnSpc>
            </a:pPr>
            <a:r>
              <a:rPr lang="ar-SA" sz="2700" smtClean="0"/>
              <a:t>هزاران فیبر شیشه ای نوری به صورت موازی کنار هم بین دو وجه اصلی بلوک بتنی قرار می گیرند. نسبت فیبر ها بسیار کم و حدود </a:t>
            </a:r>
            <a:r>
              <a:rPr lang="fa-IR" sz="2700" smtClean="0"/>
              <a:t>۴</a:t>
            </a:r>
            <a:r>
              <a:rPr lang="ar-SA" sz="2700" smtClean="0"/>
              <a:t> درصد کل میزان بلوک ها است. علاوه بر این فیبر ها بخاطر اندازه کوچکشان با بتن مخلوط شده و تبدیل به یک جزء ساختاری می شوند بنابر این سطح بیرونی بتن همگن و یکنواخت باقی می ماند</a:t>
            </a:r>
            <a:r>
              <a:rPr lang="en-US" sz="2700" smtClean="0"/>
              <a:t> </a:t>
            </a:r>
          </a:p>
        </p:txBody>
      </p:sp>
    </p:spTree>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1E49562A-C816-48B3-AF72-FD49106EFF8F}" type="slidenum">
              <a:rPr lang="fa-IR"/>
              <a:pPr>
                <a:defRPr/>
              </a:pPr>
              <a:t>4</a:t>
            </a:fld>
            <a:endParaRPr lang="en-US">
              <a:cs typeface="Arial" pitchFamily="34" charset="0"/>
            </a:endParaRPr>
          </a:p>
        </p:txBody>
      </p:sp>
      <p:sp>
        <p:nvSpPr>
          <p:cNvPr id="137218" name="Rectangle 2"/>
          <p:cNvSpPr>
            <a:spLocks noGrp="1" noChangeArrowheads="1"/>
          </p:cNvSpPr>
          <p:nvPr>
            <p:ph type="title"/>
          </p:nvPr>
        </p:nvSpPr>
        <p:spPr>
          <a:xfrm>
            <a:off x="395288" y="2781300"/>
            <a:ext cx="7924800" cy="1066800"/>
          </a:xfrm>
        </p:spPr>
        <p:txBody>
          <a:bodyPr/>
          <a:lstStyle/>
          <a:p>
            <a:pPr>
              <a:defRPr/>
            </a:pPr>
            <a:r>
              <a:rPr lang="fa-IR" sz="7200" smtClean="0">
                <a:solidFill>
                  <a:srgbClr val="0000CC"/>
                </a:solidFill>
              </a:rPr>
              <a:t>سیمان</a:t>
            </a:r>
            <a:endParaRPr lang="en-US" sz="7200" smtClean="0">
              <a:solidFill>
                <a:srgbClr val="0000CC"/>
              </a:solidFill>
            </a:endParaRPr>
          </a:p>
        </p:txBody>
      </p:sp>
    </p:spTree>
  </p:cSld>
  <p:clrMapOvr>
    <a:masterClrMapping/>
  </p:clrMapOvr>
  <p:transition spd="med">
    <p:wipe di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CE458BCE-F73A-4365-9D28-D62D889B8150}" type="slidenum">
              <a:rPr lang="fa-IR"/>
              <a:pPr>
                <a:defRPr/>
              </a:pPr>
              <a:t>40</a:t>
            </a:fld>
            <a:endParaRPr lang="en-US"/>
          </a:p>
        </p:txBody>
      </p:sp>
      <p:sp>
        <p:nvSpPr>
          <p:cNvPr id="47107"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بتن شیشه ای</a:t>
            </a:r>
            <a:endParaRPr lang="en-US" smtClean="0">
              <a:latin typeface="Times New Roman" pitchFamily="18" charset="0"/>
              <a:cs typeface="Times New Roman" pitchFamily="18" charset="0"/>
            </a:endParaRPr>
          </a:p>
        </p:txBody>
      </p:sp>
      <p:sp>
        <p:nvSpPr>
          <p:cNvPr id="47108" name="Rectangle 3"/>
          <p:cNvSpPr>
            <a:spLocks noGrp="1" noChangeArrowheads="1"/>
          </p:cNvSpPr>
          <p:nvPr>
            <p:ph type="body" idx="1"/>
          </p:nvPr>
        </p:nvSpPr>
        <p:spPr/>
        <p:txBody>
          <a:bodyPr/>
          <a:lstStyle/>
          <a:p>
            <a:pPr eaLnBrk="1" hangingPunct="1"/>
            <a:r>
              <a:rPr lang="ar-SA" sz="2700" smtClean="0"/>
              <a:t>در تئوری، ساختار یک دیوار ساخته شده با بتن عبور دهنده نور، می تواند تا چند متر ضخامت داشته باشد زیرا فیبر ها تا </a:t>
            </a:r>
            <a:r>
              <a:rPr lang="fa-IR" sz="2700" smtClean="0"/>
              <a:t>۲۰</a:t>
            </a:r>
            <a:r>
              <a:rPr lang="ar-SA" sz="2700" smtClean="0"/>
              <a:t>متر بدون از دست دادن نور عمل می کنند و در دیواری با این ضخامت باز هم عبور نور وجود دارد.</a:t>
            </a:r>
          </a:p>
          <a:p>
            <a:pPr eaLnBrk="1" hangingPunct="1"/>
            <a:r>
              <a:rPr lang="ar-SA" sz="2700" smtClean="0"/>
              <a:t>ساختارهای باربر هم می‌توانند از این بلوک‌ها ساخته شوند. زیرا فیبر های شیشه ای هیچ تاثیر منفی روی مقاومت بتن ندارند. بلوکها می توانند در اندازه ها ی متنوع و با عایق حرارتی خاص نصب شده روی آنها تولید شوند.</a:t>
            </a:r>
            <a:endParaRPr lang="en-US" sz="2700" smtClean="0"/>
          </a:p>
        </p:txBody>
      </p:sp>
    </p:spTree>
  </p:cSld>
  <p:clrMapOvr>
    <a:masterClrMapping/>
  </p:clrMapOvr>
  <p:transition spd="med">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76325875-78DD-4BCE-AF20-936500E5CD26}" type="slidenum">
              <a:rPr lang="fa-IR"/>
              <a:pPr>
                <a:defRPr/>
              </a:pPr>
              <a:t>41</a:t>
            </a:fld>
            <a:endParaRPr lang="en-US"/>
          </a:p>
        </p:txBody>
      </p:sp>
      <p:sp>
        <p:nvSpPr>
          <p:cNvPr id="48131"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بتن شیشه ای</a:t>
            </a:r>
            <a:endParaRPr lang="en-US" smtClean="0">
              <a:latin typeface="Times New Roman" pitchFamily="18" charset="0"/>
              <a:cs typeface="Times New Roman" pitchFamily="18" charset="0"/>
            </a:endParaRPr>
          </a:p>
        </p:txBody>
      </p:sp>
      <p:sp>
        <p:nvSpPr>
          <p:cNvPr id="48132" name="Rectangle 3"/>
          <p:cNvSpPr>
            <a:spLocks noGrp="1" noChangeArrowheads="1"/>
          </p:cNvSpPr>
          <p:nvPr>
            <p:ph type="body" idx="1"/>
          </p:nvPr>
        </p:nvSpPr>
        <p:spPr/>
        <p:txBody>
          <a:bodyPr/>
          <a:lstStyle/>
          <a:p>
            <a:pPr eaLnBrk="1" hangingPunct="1"/>
            <a:r>
              <a:rPr lang="ar-SA" sz="2700" b="1" smtClean="0"/>
              <a:t>موارد کاربرد</a:t>
            </a:r>
            <a:r>
              <a:rPr lang="en-US" sz="2700" b="1" smtClean="0"/>
              <a:t>:</a:t>
            </a:r>
            <a:r>
              <a:rPr lang="en-US" sz="2700" smtClean="0"/>
              <a:t> </a:t>
            </a:r>
          </a:p>
          <a:p>
            <a:pPr eaLnBrk="1" hangingPunct="1"/>
            <a:r>
              <a:rPr lang="fa-IR" sz="2700" smtClean="0"/>
              <a:t>1-دیوارهای خارجی غربی و شرقی</a:t>
            </a:r>
          </a:p>
          <a:p>
            <a:pPr eaLnBrk="1" hangingPunct="1"/>
            <a:r>
              <a:rPr lang="fa-IR" sz="2700" smtClean="0"/>
              <a:t>2-دیوارهای داخلی به عنوان هدایت نور وزیبایی </a:t>
            </a:r>
            <a:endParaRPr lang="en-US" sz="2700" smtClean="0"/>
          </a:p>
          <a:p>
            <a:pPr eaLnBrk="1" hangingPunct="1"/>
            <a:r>
              <a:rPr lang="fa-IR" sz="2700" smtClean="0"/>
              <a:t>3-</a:t>
            </a:r>
            <a:r>
              <a:rPr lang="en-US" sz="2700" smtClean="0"/>
              <a:t> </a:t>
            </a:r>
            <a:r>
              <a:rPr lang="ar-SA" sz="2700" smtClean="0"/>
              <a:t>پوشش کف</a:t>
            </a:r>
            <a:r>
              <a:rPr lang="en-US" sz="2700" smtClean="0"/>
              <a:t> </a:t>
            </a:r>
            <a:r>
              <a:rPr lang="ar-SA" sz="2700" smtClean="0"/>
              <a:t>: یکی از جذاب ترین کاربرد ها، استفاده از</a:t>
            </a:r>
            <a:r>
              <a:rPr lang="en-US" sz="2700" smtClean="0"/>
              <a:t> </a:t>
            </a:r>
            <a:r>
              <a:rPr lang="fa-IR" sz="2700" smtClean="0"/>
              <a:t>بتن شیشه ای</a:t>
            </a:r>
            <a:r>
              <a:rPr lang="ar-SA" sz="2700" smtClean="0"/>
              <a:t> در پوشش کف ها و درخشش آن از پایین است. در طول روز این یک کفپوش از جنس بتن معمولی به نظر می رسد و در هنگام غروب آفتاب بلوک های کف در رنگهای منعکس شده از نور غروب شروع به درخشش می کنند</a:t>
            </a:r>
            <a:r>
              <a:rPr lang="en-US" sz="2700" smtClean="0"/>
              <a:t> </a:t>
            </a:r>
          </a:p>
        </p:txBody>
      </p:sp>
    </p:spTree>
  </p:cSld>
  <p:clrMapOvr>
    <a:masterClrMapping/>
  </p:clrMapOvr>
  <p:transition spd="med">
    <p:wipe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463CA72F-B60E-4BC4-8AB7-D02CAF722048}" type="slidenum">
              <a:rPr lang="fa-IR"/>
              <a:pPr>
                <a:defRPr/>
              </a:pPr>
              <a:t>42</a:t>
            </a:fld>
            <a:endParaRPr lang="en-US"/>
          </a:p>
        </p:txBody>
      </p:sp>
      <p:sp>
        <p:nvSpPr>
          <p:cNvPr id="49155"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بتن شیشه ای</a:t>
            </a:r>
            <a:endParaRPr lang="en-US" smtClean="0">
              <a:latin typeface="Times New Roman" pitchFamily="18" charset="0"/>
              <a:cs typeface="Times New Roman" pitchFamily="18" charset="0"/>
            </a:endParaRPr>
          </a:p>
        </p:txBody>
      </p:sp>
      <p:sp>
        <p:nvSpPr>
          <p:cNvPr id="49156" name="Rectangle 3"/>
          <p:cNvSpPr>
            <a:spLocks noGrp="1" noChangeArrowheads="1"/>
          </p:cNvSpPr>
          <p:nvPr>
            <p:ph type="body" idx="1"/>
          </p:nvPr>
        </p:nvSpPr>
        <p:spPr/>
        <p:txBody>
          <a:bodyPr/>
          <a:lstStyle/>
          <a:p>
            <a:pPr eaLnBrk="1" hangingPunct="1"/>
            <a:r>
              <a:rPr lang="fa-IR" smtClean="0"/>
              <a:t>4-استفاده در سازه( </a:t>
            </a:r>
            <a:r>
              <a:rPr lang="ar-SA" smtClean="0"/>
              <a:t>مصلح کردن بلوک بتنی</a:t>
            </a:r>
            <a:r>
              <a:rPr lang="fa-IR" smtClean="0"/>
              <a:t>)</a:t>
            </a:r>
            <a:r>
              <a:rPr lang="ar-SA" smtClean="0"/>
              <a:t> </a:t>
            </a:r>
            <a:r>
              <a:rPr lang="fa-IR" smtClean="0"/>
              <a:t>:</a:t>
            </a:r>
            <a:endParaRPr lang="en-US" smtClean="0"/>
          </a:p>
          <a:p>
            <a:pPr eaLnBrk="1" hangingPunct="1"/>
            <a:r>
              <a:rPr lang="ar-SA" smtClean="0"/>
              <a:t>در صورت نیاز به مصلح کردن این بتن </a:t>
            </a:r>
            <a:r>
              <a:rPr lang="ar-SA" sz="2400" smtClean="0"/>
              <a:t>،</a:t>
            </a:r>
            <a:r>
              <a:rPr lang="ar-SA" smtClean="0"/>
              <a:t> شیارهایی در داخل آن تعبیه می شوند. در حین ساختن دیوارها میلگرد ها بصورت عمودی یا افقی در این شیار ها قرار می گیرند و فیبر های اپتیکی بخاطر خاصیت انعطاف پذیری خود در اطراف میلگردها جمع می شوند و به این ترتیب میلگرد ها دیده نمی شوند</a:t>
            </a:r>
            <a:r>
              <a:rPr lang="en-US" smtClean="0"/>
              <a:t> </a:t>
            </a:r>
          </a:p>
        </p:txBody>
      </p:sp>
    </p:spTree>
  </p:cSld>
  <p:clrMapOvr>
    <a:masterClrMapping/>
  </p:clrMapOvr>
  <p:transition spd="med">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9BA6933B-597B-4D88-BB7F-836D1430407F}" type="slidenum">
              <a:rPr lang="fa-IR"/>
              <a:pPr>
                <a:defRPr/>
              </a:pPr>
              <a:t>43</a:t>
            </a:fld>
            <a:endParaRPr lang="en-US"/>
          </a:p>
        </p:txBody>
      </p:sp>
      <p:sp>
        <p:nvSpPr>
          <p:cNvPr id="50179"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بتن شیشه ای</a:t>
            </a:r>
            <a:endParaRPr lang="en-US" smtClean="0">
              <a:latin typeface="Times New Roman" pitchFamily="18" charset="0"/>
              <a:cs typeface="Times New Roman" pitchFamily="18" charset="0"/>
            </a:endParaRPr>
          </a:p>
        </p:txBody>
      </p:sp>
      <p:sp>
        <p:nvSpPr>
          <p:cNvPr id="50180" name="Rectangle 3"/>
          <p:cNvSpPr>
            <a:spLocks noGrp="1" noChangeArrowheads="1"/>
          </p:cNvSpPr>
          <p:nvPr>
            <p:ph type="body" idx="1"/>
          </p:nvPr>
        </p:nvSpPr>
        <p:spPr/>
        <p:txBody>
          <a:bodyPr/>
          <a:lstStyle/>
          <a:p>
            <a:pPr eaLnBrk="1" hangingPunct="1"/>
            <a:r>
              <a:rPr lang="fa-IR" smtClean="0"/>
              <a:t>مشخصات فنی:</a:t>
            </a:r>
          </a:p>
          <a:p>
            <a:pPr eaLnBrk="1" hangingPunct="1"/>
            <a:r>
              <a:rPr lang="ar-SA" sz="2800" smtClean="0"/>
              <a:t>بتن و فیبر اپتیکی</a:t>
            </a:r>
            <a:r>
              <a:rPr lang="en-US" sz="2800" smtClean="0"/>
              <a:t> </a:t>
            </a:r>
            <a:r>
              <a:rPr lang="ar-SA" sz="2800" smtClean="0"/>
              <a:t>، میزان فیبر حد اکثر </a:t>
            </a:r>
            <a:r>
              <a:rPr lang="fa-IR" sz="2800" smtClean="0"/>
              <a:t>۵</a:t>
            </a:r>
            <a:r>
              <a:rPr lang="ar-SA" sz="2800" smtClean="0"/>
              <a:t>درصد کل بلوک</a:t>
            </a:r>
            <a:r>
              <a:rPr lang="en-US" sz="2800" smtClean="0"/>
              <a:t> </a:t>
            </a:r>
          </a:p>
          <a:p>
            <a:pPr eaLnBrk="1" hangingPunct="1"/>
            <a:r>
              <a:rPr lang="fa-IR" sz="2800" smtClean="0"/>
              <a:t>وزن ۲۴۰۰-۲۱۰۰</a:t>
            </a:r>
            <a:r>
              <a:rPr lang="ar-SA" sz="2800" smtClean="0"/>
              <a:t> کیلوگرم بر</a:t>
            </a:r>
            <a:r>
              <a:rPr lang="fa-IR" sz="2800" smtClean="0"/>
              <a:t>متر</a:t>
            </a:r>
            <a:r>
              <a:rPr lang="ar-SA" sz="2800" smtClean="0"/>
              <a:t> مکعب</a:t>
            </a:r>
            <a:r>
              <a:rPr lang="en-US" sz="2800" smtClean="0"/>
              <a:t>  </a:t>
            </a:r>
          </a:p>
          <a:p>
            <a:pPr eaLnBrk="1" hangingPunct="1"/>
            <a:r>
              <a:rPr lang="ar-SA" sz="2800" smtClean="0"/>
              <a:t>مقاومت فشاری</a:t>
            </a:r>
            <a:r>
              <a:rPr lang="fa-IR" sz="2800" smtClean="0"/>
              <a:t>۴۹</a:t>
            </a:r>
            <a:r>
              <a:rPr lang="ar-SA" sz="2800" smtClean="0"/>
              <a:t> نیوتن بر میلی متر مربع در بد ترین حالت و </a:t>
            </a:r>
            <a:r>
              <a:rPr lang="fa-IR" sz="2800" smtClean="0"/>
              <a:t>۵۶</a:t>
            </a:r>
            <a:r>
              <a:rPr lang="ar-SA" sz="2800" smtClean="0"/>
              <a:t>نیوتن بر میلی متر مربع در بهترین حالت</a:t>
            </a:r>
            <a:endParaRPr lang="en-US" sz="2800" smtClean="0"/>
          </a:p>
          <a:p>
            <a:pPr eaLnBrk="1" hangingPunct="1"/>
            <a:r>
              <a:rPr lang="ar-SA" sz="2800" smtClean="0"/>
              <a:t>مقاومت خمشی معادل </a:t>
            </a:r>
            <a:r>
              <a:rPr lang="fa-IR" sz="2800" smtClean="0"/>
              <a:t>۷/۷</a:t>
            </a:r>
            <a:r>
              <a:rPr lang="ar-SA" sz="2800" smtClean="0"/>
              <a:t> نیوتن بر میلی متر مربع.</a:t>
            </a:r>
            <a:endParaRPr lang="fa-IR" sz="2800" smtClean="0"/>
          </a:p>
          <a:p>
            <a:pPr eaLnBrk="1" hangingPunct="1"/>
            <a:endParaRPr lang="en-US" sz="2800" smtClean="0"/>
          </a:p>
        </p:txBody>
      </p:sp>
    </p:spTree>
  </p:cSld>
  <p:clrMapOvr>
    <a:masterClrMapping/>
  </p:clrMapOvr>
  <p:transition spd="med">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7C72367-A330-4958-BD71-0FB979380BF7}" type="slidenum">
              <a:rPr lang="fa-IR"/>
              <a:pPr>
                <a:defRPr/>
              </a:pPr>
              <a:t>44</a:t>
            </a:fld>
            <a:endParaRPr lang="en-US">
              <a:cs typeface="Arial" pitchFamily="34" charset="0"/>
            </a:endParaRPr>
          </a:p>
        </p:txBody>
      </p:sp>
      <p:sp>
        <p:nvSpPr>
          <p:cNvPr id="142338" name="Rectangle 2"/>
          <p:cNvSpPr>
            <a:spLocks noGrp="1" noChangeArrowheads="1"/>
          </p:cNvSpPr>
          <p:nvPr>
            <p:ph type="title"/>
          </p:nvPr>
        </p:nvSpPr>
        <p:spPr>
          <a:xfrm>
            <a:off x="395288" y="2781300"/>
            <a:ext cx="7924800" cy="1066800"/>
          </a:xfrm>
          <a:effectLst>
            <a:outerShdw dist="35921" dir="2700000" algn="ctr" rotWithShape="0">
              <a:srgbClr val="808080">
                <a:alpha val="50000"/>
              </a:srgbClr>
            </a:outerShdw>
          </a:effectLst>
        </p:spPr>
        <p:txBody>
          <a:bodyPr/>
          <a:lstStyle/>
          <a:p>
            <a:pPr>
              <a:defRPr/>
            </a:pPr>
            <a:r>
              <a:rPr lang="fa-IR" sz="4000" smtClean="0">
                <a:solidFill>
                  <a:srgbClr val="0000CC"/>
                </a:solidFill>
                <a:latin typeface="Times New Roman" pitchFamily="18" charset="0"/>
                <a:cs typeface="Times New Roman" pitchFamily="18" charset="0"/>
              </a:rPr>
              <a:t>سقف</a:t>
            </a:r>
            <a:r>
              <a:rPr lang="en-US" sz="4000" smtClean="0">
                <a:solidFill>
                  <a:srgbClr val="0000CC"/>
                </a:solidFill>
                <a:latin typeface="Times New Roman" pitchFamily="18" charset="0"/>
                <a:cs typeface="Times New Roman" pitchFamily="18" charset="0"/>
              </a:rPr>
              <a:t/>
            </a:r>
            <a:br>
              <a:rPr lang="en-US" sz="4000" smtClean="0">
                <a:solidFill>
                  <a:srgbClr val="0000CC"/>
                </a:solidFill>
                <a:latin typeface="Times New Roman" pitchFamily="18" charset="0"/>
                <a:cs typeface="Times New Roman" pitchFamily="18" charset="0"/>
              </a:rPr>
            </a:br>
            <a:endParaRPr lang="en-US" sz="4000" smtClean="0">
              <a:solidFill>
                <a:srgbClr val="0000CC"/>
              </a:solidFill>
              <a:latin typeface="Times New Roman" pitchFamily="18" charset="0"/>
              <a:cs typeface="Times New Roman" pitchFamily="18" charset="0"/>
            </a:endParaRPr>
          </a:p>
        </p:txBody>
      </p:sp>
    </p:spTree>
  </p:cSld>
  <p:clrMapOvr>
    <a:masterClrMapping/>
  </p:clrMapOvr>
  <p:transition spd="med">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0F9530E-F12B-4548-B2EB-1639286D50A5}" type="slidenum">
              <a:rPr lang="fa-IR"/>
              <a:pPr>
                <a:defRPr/>
              </a:pPr>
              <a:t>45</a:t>
            </a:fld>
            <a:endParaRPr lang="en-US"/>
          </a:p>
        </p:txBody>
      </p:sp>
      <p:sp>
        <p:nvSpPr>
          <p:cNvPr id="52227"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دال بتنی</a:t>
            </a:r>
            <a:endParaRPr lang="en-US" smtClean="0">
              <a:latin typeface="Times New Roman" pitchFamily="18" charset="0"/>
              <a:cs typeface="Times New Roman" pitchFamily="18" charset="0"/>
            </a:endParaRPr>
          </a:p>
        </p:txBody>
      </p:sp>
      <p:sp>
        <p:nvSpPr>
          <p:cNvPr id="52228" name="Rectangle 3"/>
          <p:cNvSpPr>
            <a:spLocks noGrp="1" noChangeArrowheads="1"/>
          </p:cNvSpPr>
          <p:nvPr>
            <p:ph type="body" idx="1"/>
          </p:nvPr>
        </p:nvSpPr>
        <p:spPr/>
        <p:txBody>
          <a:bodyPr/>
          <a:lstStyle/>
          <a:p>
            <a:pPr eaLnBrk="1" hangingPunct="1">
              <a:lnSpc>
                <a:spcPct val="90000"/>
              </a:lnSpc>
            </a:pPr>
            <a:r>
              <a:rPr lang="fa-IR" sz="2700" smtClean="0"/>
              <a:t>یکی ازرایج ترین ومقاوم ترین سقفها در سراسر دنیا دال بتنی میباشد</a:t>
            </a:r>
          </a:p>
          <a:p>
            <a:pPr eaLnBrk="1" hangingPunct="1">
              <a:lnSpc>
                <a:spcPct val="90000"/>
              </a:lnSpc>
            </a:pPr>
            <a:r>
              <a:rPr lang="fa-IR" sz="2700" smtClean="0"/>
              <a:t>دال بتنی به علت مقاومت فشاری و کششی بالا یکی از سازه های مهم بتنی به شمار می رود</a:t>
            </a:r>
          </a:p>
          <a:p>
            <a:pPr eaLnBrk="1" hangingPunct="1">
              <a:lnSpc>
                <a:spcPct val="90000"/>
              </a:lnSpc>
            </a:pPr>
            <a:r>
              <a:rPr lang="fa-IR" sz="2700" smtClean="0"/>
              <a:t>این سقفها به علت قابلیت شکل پذیری (بسته به نوع قالب بندی ان) یکی از پر مصرف ترین سازه ها در صنعت ساختمان سازی میباشد  بدین گونه که میتوان از ان در انواع سقف ها ی منحنی و غیر هندسی مثل تونل و پل استفاده کرد</a:t>
            </a:r>
          </a:p>
          <a:p>
            <a:pPr eaLnBrk="1" hangingPunct="1">
              <a:lnSpc>
                <a:spcPct val="90000"/>
              </a:lnSpc>
            </a:pPr>
            <a:r>
              <a:rPr lang="fa-IR" sz="2700" smtClean="0"/>
              <a:t>دال بتنی مقاومت فشاری بالا را تحمل می کند و مقاومت کششی در ان به وسیله میلگرد داخل ان تحمل میشود</a:t>
            </a:r>
            <a:endParaRPr lang="en-US" sz="2700" smtClean="0"/>
          </a:p>
        </p:txBody>
      </p:sp>
    </p:spTree>
  </p:cSld>
  <p:clrMapOvr>
    <a:masterClrMapping/>
  </p:clrMapOvr>
  <p:transition spd="med">
    <p:wipe di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C4767B2F-65FF-479B-8DD1-E5AF5A2DD77F}" type="slidenum">
              <a:rPr lang="fa-IR"/>
              <a:pPr>
                <a:defRPr/>
              </a:pPr>
              <a:t>46</a:t>
            </a:fld>
            <a:endParaRPr lang="en-US"/>
          </a:p>
        </p:txBody>
      </p:sp>
      <p:sp>
        <p:nvSpPr>
          <p:cNvPr id="53251"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دال بتنی</a:t>
            </a:r>
            <a:endParaRPr lang="en-US" smtClean="0">
              <a:latin typeface="Times New Roman" pitchFamily="18" charset="0"/>
              <a:cs typeface="Times New Roman" pitchFamily="18" charset="0"/>
            </a:endParaRPr>
          </a:p>
        </p:txBody>
      </p:sp>
      <p:sp>
        <p:nvSpPr>
          <p:cNvPr id="53252" name="Rectangle 3"/>
          <p:cNvSpPr>
            <a:spLocks noGrp="1" noChangeArrowheads="1"/>
          </p:cNvSpPr>
          <p:nvPr>
            <p:ph type="body" idx="1"/>
          </p:nvPr>
        </p:nvSpPr>
        <p:spPr/>
        <p:txBody>
          <a:bodyPr/>
          <a:lstStyle/>
          <a:p>
            <a:pPr eaLnBrk="1" hangingPunct="1"/>
            <a:r>
              <a:rPr lang="fa-IR" smtClean="0"/>
              <a:t>اجزا تشکیل دهنده:</a:t>
            </a:r>
          </a:p>
          <a:p>
            <a:pPr eaLnBrk="1" hangingPunct="1"/>
            <a:r>
              <a:rPr lang="fa-IR" smtClean="0"/>
              <a:t>1-بتن پرسی(بتن ویبره شده)</a:t>
            </a:r>
          </a:p>
          <a:p>
            <a:pPr eaLnBrk="1" hangingPunct="1"/>
            <a:r>
              <a:rPr lang="fa-IR" smtClean="0"/>
              <a:t>2-میلگرد آجدار</a:t>
            </a:r>
          </a:p>
          <a:p>
            <a:pPr eaLnBrk="1" hangingPunct="1"/>
            <a:r>
              <a:rPr lang="fa-IR" smtClean="0"/>
              <a:t>3-رابیتس(برای نگهداری اولیه بتن) </a:t>
            </a:r>
            <a:endParaRPr lang="en-US" smtClean="0"/>
          </a:p>
        </p:txBody>
      </p:sp>
    </p:spTree>
  </p:cSld>
  <p:clrMapOvr>
    <a:masterClrMapping/>
  </p:clrMapOvr>
  <p:transition spd="med">
    <p:wipe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68F91A30-3C35-4800-A35E-0A8F065C509D}" type="slidenum">
              <a:rPr lang="fa-IR"/>
              <a:pPr>
                <a:defRPr/>
              </a:pPr>
              <a:t>47</a:t>
            </a:fld>
            <a:endParaRPr lang="en-US"/>
          </a:p>
        </p:txBody>
      </p:sp>
      <p:sp>
        <p:nvSpPr>
          <p:cNvPr id="54275"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دال بتنی</a:t>
            </a:r>
            <a:endParaRPr lang="en-US" smtClean="0">
              <a:latin typeface="Times New Roman" pitchFamily="18" charset="0"/>
              <a:cs typeface="Times New Roman" pitchFamily="18" charset="0"/>
            </a:endParaRPr>
          </a:p>
        </p:txBody>
      </p:sp>
      <p:sp>
        <p:nvSpPr>
          <p:cNvPr id="54276" name="Rectangle 3"/>
          <p:cNvSpPr>
            <a:spLocks noGrp="1" noChangeArrowheads="1"/>
          </p:cNvSpPr>
          <p:nvPr>
            <p:ph type="body" idx="1"/>
          </p:nvPr>
        </p:nvSpPr>
        <p:spPr/>
        <p:txBody>
          <a:bodyPr/>
          <a:lstStyle/>
          <a:p>
            <a:pPr eaLnBrk="1" hangingPunct="1">
              <a:lnSpc>
                <a:spcPct val="80000"/>
              </a:lnSpc>
            </a:pPr>
            <a:r>
              <a:rPr lang="fa-IR" sz="2700" smtClean="0"/>
              <a:t>نحوه اجرا: </a:t>
            </a:r>
          </a:p>
          <a:p>
            <a:pPr eaLnBrk="1" hangingPunct="1">
              <a:lnSpc>
                <a:spcPct val="80000"/>
              </a:lnSpc>
            </a:pPr>
            <a:r>
              <a:rPr lang="fa-IR" sz="2700" smtClean="0"/>
              <a:t>1-در ساختمانهای اسکلت فلزی:</a:t>
            </a:r>
          </a:p>
          <a:p>
            <a:pPr eaLnBrk="1" hangingPunct="1">
              <a:lnSpc>
                <a:spcPct val="80000"/>
              </a:lnSpc>
            </a:pPr>
            <a:r>
              <a:rPr lang="fa-IR" sz="2700" smtClean="0"/>
              <a:t>آرایش آرماتورها قبل از بتن ریزی بر روی تیرهای فرعی انجام میشود (تیرهای فرعی به مانند تیر ریزی طاق ضربی که فاصله آکس تا آکس آنها 80 تا 110 سانتی متر است بین تیرهای اصلی قرار میگیرد)</a:t>
            </a:r>
          </a:p>
          <a:p>
            <a:pPr eaLnBrk="1" hangingPunct="1">
              <a:lnSpc>
                <a:spcPct val="80000"/>
              </a:lnSpc>
            </a:pPr>
            <a:r>
              <a:rPr lang="fa-IR" sz="2700" smtClean="0"/>
              <a:t>سپس قبل از بتن ریزی،</a:t>
            </a:r>
            <a:r>
              <a:rPr lang="en-US" sz="2700" smtClean="0"/>
              <a:t> </a:t>
            </a:r>
            <a:r>
              <a:rPr lang="fa-IR" sz="2700" smtClean="0"/>
              <a:t>زیر دال بتنی را با پالت نگه داشته(پالت روغن کاری شده)وبعد از خودگیری اولیه بتن پالت برداشته میشود</a:t>
            </a:r>
          </a:p>
          <a:p>
            <a:pPr eaLnBrk="1" hangingPunct="1">
              <a:lnSpc>
                <a:spcPct val="80000"/>
              </a:lnSpc>
            </a:pPr>
            <a:r>
              <a:rPr lang="fa-IR" sz="2700" smtClean="0"/>
              <a:t>درنهایت بتن ویبره میشود</a:t>
            </a:r>
            <a:endParaRPr lang="en-US" sz="2700" smtClean="0"/>
          </a:p>
        </p:txBody>
      </p:sp>
    </p:spTree>
  </p:cSld>
  <p:clrMapOvr>
    <a:masterClrMapping/>
  </p:clrMapOvr>
  <p:transition spd="med">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9343212D-8F45-483B-A743-D1DA824B32DE}" type="slidenum">
              <a:rPr lang="fa-IR"/>
              <a:pPr>
                <a:defRPr/>
              </a:pPr>
              <a:t>48</a:t>
            </a:fld>
            <a:endParaRPr lang="en-US"/>
          </a:p>
        </p:txBody>
      </p:sp>
      <p:sp>
        <p:nvSpPr>
          <p:cNvPr id="55299"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دال بتنی</a:t>
            </a:r>
            <a:endParaRPr lang="en-US" smtClean="0">
              <a:latin typeface="Times New Roman" pitchFamily="18" charset="0"/>
              <a:cs typeface="Times New Roman" pitchFamily="18" charset="0"/>
            </a:endParaRPr>
          </a:p>
        </p:txBody>
      </p:sp>
      <p:sp>
        <p:nvSpPr>
          <p:cNvPr id="55300" name="Rectangle 3"/>
          <p:cNvSpPr>
            <a:spLocks noGrp="1" noChangeArrowheads="1"/>
          </p:cNvSpPr>
          <p:nvPr>
            <p:ph type="body" idx="1"/>
          </p:nvPr>
        </p:nvSpPr>
        <p:spPr/>
        <p:txBody>
          <a:bodyPr/>
          <a:lstStyle/>
          <a:p>
            <a:pPr eaLnBrk="1" hangingPunct="1"/>
            <a:r>
              <a:rPr lang="fa-IR" sz="2700" smtClean="0"/>
              <a:t>2-در ساختمانهای اسکلت بتنی</a:t>
            </a:r>
            <a:r>
              <a:rPr lang="en-US" sz="2700" smtClean="0"/>
              <a:t>:</a:t>
            </a:r>
          </a:p>
          <a:p>
            <a:pPr eaLnBrk="1" hangingPunct="1"/>
            <a:r>
              <a:rPr lang="fa-IR" sz="2700" smtClean="0"/>
              <a:t>مراحل اجرا همانند اجرا در ساختمانهای اسکلت فلزی است و فقط آرایش میلگردها در ان تغییر میکند</a:t>
            </a:r>
          </a:p>
          <a:p>
            <a:pPr eaLnBrk="1" hangingPunct="1"/>
            <a:endParaRPr lang="fa-IR" sz="2700" smtClean="0"/>
          </a:p>
          <a:p>
            <a:pPr eaLnBrk="1" hangingPunct="1"/>
            <a:r>
              <a:rPr lang="fa-IR" sz="2700" smtClean="0"/>
              <a:t>مزایا:</a:t>
            </a:r>
          </a:p>
          <a:p>
            <a:pPr eaLnBrk="1" hangingPunct="1"/>
            <a:r>
              <a:rPr lang="fa-IR" sz="2700" smtClean="0"/>
              <a:t>1-مقامت فشاری بالا</a:t>
            </a:r>
          </a:p>
          <a:p>
            <a:pPr eaLnBrk="1" hangingPunct="1"/>
            <a:r>
              <a:rPr lang="fa-IR" sz="2700" smtClean="0"/>
              <a:t> 2-تحمل بهتر بار ساختمان</a:t>
            </a:r>
          </a:p>
          <a:p>
            <a:pPr eaLnBrk="1" hangingPunct="1"/>
            <a:r>
              <a:rPr lang="fa-IR" sz="2700" smtClean="0"/>
              <a:t>3-انعطاف پذیری بالا</a:t>
            </a:r>
            <a:endParaRPr lang="en-US" sz="2700" smtClean="0"/>
          </a:p>
        </p:txBody>
      </p:sp>
    </p:spTree>
  </p:cSld>
  <p:clrMapOvr>
    <a:masterClrMapping/>
  </p:clrMapOvr>
  <p:transition spd="med">
    <p:wipe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FC3E61C2-E5E4-4B95-8B3D-71E15850F208}" type="slidenum">
              <a:rPr lang="fa-IR"/>
              <a:pPr>
                <a:defRPr/>
              </a:pPr>
              <a:t>49</a:t>
            </a:fld>
            <a:endParaRPr lang="en-US"/>
          </a:p>
        </p:txBody>
      </p:sp>
      <p:sp>
        <p:nvSpPr>
          <p:cNvPr id="56323"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دال بتنی</a:t>
            </a:r>
            <a:endParaRPr lang="en-US" smtClean="0">
              <a:latin typeface="Times New Roman" pitchFamily="18" charset="0"/>
              <a:cs typeface="Times New Roman" pitchFamily="18" charset="0"/>
            </a:endParaRPr>
          </a:p>
        </p:txBody>
      </p:sp>
      <p:sp>
        <p:nvSpPr>
          <p:cNvPr id="56324" name="Rectangle 3"/>
          <p:cNvSpPr>
            <a:spLocks noGrp="1" noChangeArrowheads="1"/>
          </p:cNvSpPr>
          <p:nvPr>
            <p:ph type="body" idx="1"/>
          </p:nvPr>
        </p:nvSpPr>
        <p:spPr/>
        <p:txBody>
          <a:bodyPr/>
          <a:lstStyle/>
          <a:p>
            <a:pPr eaLnBrk="1" hangingPunct="1"/>
            <a:r>
              <a:rPr lang="fa-IR" smtClean="0"/>
              <a:t>معایب:</a:t>
            </a:r>
          </a:p>
          <a:p>
            <a:pPr eaLnBrk="1" hangingPunct="1"/>
            <a:r>
              <a:rPr lang="fa-IR" smtClean="0"/>
              <a:t>1-سرعت اجرای پایین </a:t>
            </a:r>
          </a:p>
          <a:p>
            <a:pPr eaLnBrk="1" hangingPunct="1"/>
            <a:r>
              <a:rPr lang="fa-IR" smtClean="0"/>
              <a:t>2-هزینه بالا </a:t>
            </a:r>
          </a:p>
          <a:p>
            <a:pPr eaLnBrk="1" hangingPunct="1"/>
            <a:r>
              <a:rPr lang="fa-IR" smtClean="0"/>
              <a:t>3-نیروی متخصص</a:t>
            </a:r>
            <a:endParaRPr lang="en-US" smtClean="0"/>
          </a:p>
        </p:txBody>
      </p:sp>
    </p:spTree>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1B42A8A2-14FB-4A4B-8079-EC7C1BD55038}" type="slidenum">
              <a:rPr lang="fa-IR"/>
              <a:pPr>
                <a:defRPr/>
              </a:pPr>
              <a:t>5</a:t>
            </a:fld>
            <a:endParaRPr lang="en-US"/>
          </a:p>
        </p:txBody>
      </p:sp>
      <p:sp>
        <p:nvSpPr>
          <p:cNvPr id="11267" name="Rectangle 2"/>
          <p:cNvSpPr>
            <a:spLocks noGrp="1" noChangeArrowheads="1"/>
          </p:cNvSpPr>
          <p:nvPr>
            <p:ph type="title"/>
          </p:nvPr>
        </p:nvSpPr>
        <p:spPr/>
        <p:txBody>
          <a:bodyPr/>
          <a:lstStyle/>
          <a:p>
            <a:pPr algn="r" eaLnBrk="1" hangingPunct="1"/>
            <a:r>
              <a:rPr lang="fa-IR" smtClean="0"/>
              <a:t>سیمان پرتلند</a:t>
            </a:r>
            <a:endParaRPr lang="en-US" smtClean="0"/>
          </a:p>
        </p:txBody>
      </p:sp>
      <p:sp>
        <p:nvSpPr>
          <p:cNvPr id="11268" name="Rectangle 3"/>
          <p:cNvSpPr>
            <a:spLocks noGrp="1" noChangeArrowheads="1"/>
          </p:cNvSpPr>
          <p:nvPr>
            <p:ph type="body" idx="1"/>
          </p:nvPr>
        </p:nvSpPr>
        <p:spPr/>
        <p:txBody>
          <a:bodyPr/>
          <a:lstStyle/>
          <a:p>
            <a:pPr eaLnBrk="1" hangingPunct="1"/>
            <a:r>
              <a:rPr lang="fa-IR" smtClean="0"/>
              <a:t>رایج ترین و پر مصرف ترین سیمان مورد استفاده در صنعت ساختمان سازی اعم از پل-تونل-راه سازی و یا ساختمان و غیزه همان سیمان پرتلند است.</a:t>
            </a:r>
          </a:p>
          <a:p>
            <a:pPr eaLnBrk="1" hangingPunct="1"/>
            <a:r>
              <a:rPr lang="fa-IR" smtClean="0"/>
              <a:t>موادی که برای پختن سیمان به کوره می رود از دو ماده اصلی تشکیل شده است:</a:t>
            </a:r>
          </a:p>
          <a:p>
            <a:pPr eaLnBrk="1" hangingPunct="1"/>
            <a:r>
              <a:rPr lang="fa-IR" smtClean="0"/>
              <a:t>این دو ماده عبارت است از خاک رس و سنگ آهک.</a:t>
            </a:r>
          </a:p>
          <a:p>
            <a:pPr eaLnBrk="1" hangingPunct="1"/>
            <a:endParaRPr lang="en-US" smtClean="0"/>
          </a:p>
        </p:txBody>
      </p:sp>
    </p:spTree>
  </p:cSld>
  <p:clrMapOvr>
    <a:masterClrMapping/>
  </p:clrMapOvr>
  <p:transition spd="med">
    <p:wipe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63B46265-CD93-4225-B9F1-3DDF575B817B}" type="slidenum">
              <a:rPr lang="fa-IR"/>
              <a:pPr>
                <a:defRPr/>
              </a:pPr>
              <a:t>50</a:t>
            </a:fld>
            <a:endParaRPr lang="en-US"/>
          </a:p>
        </p:txBody>
      </p:sp>
      <p:sp>
        <p:nvSpPr>
          <p:cNvPr id="57347" name="Rectangle 2"/>
          <p:cNvSpPr>
            <a:spLocks noGrp="1" noChangeArrowheads="1"/>
          </p:cNvSpPr>
          <p:nvPr>
            <p:ph type="title"/>
          </p:nvPr>
        </p:nvSpPr>
        <p:spPr/>
        <p:txBody>
          <a:bodyPr/>
          <a:lstStyle/>
          <a:p>
            <a:pPr algn="r" eaLnBrk="1" hangingPunct="1"/>
            <a:r>
              <a:rPr lang="fa-IR" b="1" smtClean="0"/>
              <a:t> سقف کامپوزیت (</a:t>
            </a:r>
            <a:r>
              <a:rPr lang="en-US" smtClean="0"/>
              <a:t>MCD</a:t>
            </a:r>
            <a:r>
              <a:rPr lang="ar-SA" b="1" smtClean="0"/>
              <a:t>)</a:t>
            </a:r>
            <a:endParaRPr lang="en-US" sz="3100" b="1" smtClean="0"/>
          </a:p>
        </p:txBody>
      </p:sp>
      <p:sp>
        <p:nvSpPr>
          <p:cNvPr id="57348" name="Rectangle 7"/>
          <p:cNvSpPr>
            <a:spLocks noGrp="1" noChangeArrowheads="1"/>
          </p:cNvSpPr>
          <p:nvPr>
            <p:ph type="body" idx="1"/>
          </p:nvPr>
        </p:nvSpPr>
        <p:spPr/>
        <p:txBody>
          <a:bodyPr/>
          <a:lstStyle/>
          <a:p>
            <a:pPr eaLnBrk="1" hangingPunct="1"/>
            <a:r>
              <a:rPr lang="fa-IR" sz="2700" smtClean="0"/>
              <a:t>روش اجرایی سقفهای کامپوزیت فولادی بر این منوال است که صفحات فولادی گالوانیزه از پیش طراحی شده در محل پروژه نصب گردیده سپس این صفحات به عنوان سکوی کار و قالب در هنگام بتن ریزی مورد استفاده قرار می گیرند.طراحی این صفحات به گونه ای است که قادر به تحمل وزن تجهیزات اجرایی و بتن می باشند و پس از گیرش بتن به عنوان میلگردهای دال ایفای نقش می نمایند</a:t>
            </a:r>
            <a:r>
              <a:rPr lang="en-US" sz="2700" smtClean="0"/>
              <a:t>. </a:t>
            </a:r>
            <a:r>
              <a:rPr lang="fa-IR" sz="2700" smtClean="0"/>
              <a:t>در این روش نیاز به قالب بندی، شمع گذاری و میلگرد گذاری نمی باشد</a:t>
            </a:r>
            <a:r>
              <a:rPr lang="en-US" sz="2700" smtClean="0"/>
              <a:t>. </a:t>
            </a:r>
            <a:r>
              <a:rPr lang="fa-IR" sz="2700" smtClean="0"/>
              <a:t> تنها میلگرد مورد استفاده در این روش میلگرد شبکه یا توری شبکه میباشد</a:t>
            </a:r>
            <a:endParaRPr lang="en-US" sz="2700" smtClean="0"/>
          </a:p>
        </p:txBody>
      </p:sp>
    </p:spTree>
  </p:cSld>
  <p:clrMapOvr>
    <a:masterClrMapping/>
  </p:clrMapOvr>
  <p:transition spd="med">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B4412CF6-324B-48D7-8446-89AA3D3C8DBB}" type="slidenum">
              <a:rPr lang="fa-IR"/>
              <a:pPr>
                <a:defRPr/>
              </a:pPr>
              <a:t>51</a:t>
            </a:fld>
            <a:endParaRPr lang="en-US"/>
          </a:p>
        </p:txBody>
      </p:sp>
      <p:sp>
        <p:nvSpPr>
          <p:cNvPr id="58371" name="Rectangle 2"/>
          <p:cNvSpPr>
            <a:spLocks noGrp="1" noChangeArrowheads="1"/>
          </p:cNvSpPr>
          <p:nvPr>
            <p:ph type="title"/>
          </p:nvPr>
        </p:nvSpPr>
        <p:spPr/>
        <p:txBody>
          <a:bodyPr/>
          <a:lstStyle/>
          <a:p>
            <a:pPr algn="r" eaLnBrk="1" hangingPunct="1"/>
            <a:r>
              <a:rPr lang="fa-IR" b="1" smtClean="0"/>
              <a:t>سقف کامپوزیت (</a:t>
            </a:r>
            <a:r>
              <a:rPr lang="en-US" smtClean="0"/>
              <a:t>MCD</a:t>
            </a:r>
            <a:r>
              <a:rPr lang="ar-SA" b="1" smtClean="0"/>
              <a:t>)</a:t>
            </a:r>
            <a:endParaRPr lang="en-US" b="1" smtClean="0"/>
          </a:p>
        </p:txBody>
      </p:sp>
      <p:sp>
        <p:nvSpPr>
          <p:cNvPr id="58372" name="Rectangle 3"/>
          <p:cNvSpPr>
            <a:spLocks noGrp="1" noChangeArrowheads="1"/>
          </p:cNvSpPr>
          <p:nvPr>
            <p:ph type="body" idx="1"/>
          </p:nvPr>
        </p:nvSpPr>
        <p:spPr/>
        <p:txBody>
          <a:bodyPr/>
          <a:lstStyle/>
          <a:p>
            <a:pPr eaLnBrk="1" hangingPunct="1"/>
            <a:r>
              <a:rPr lang="fa-IR" smtClean="0"/>
              <a:t>در اين مدل با کاهش حجم بتن مصرفي وزن سازه ي کل کاهش داده شده و در نتيجه سبب سبک سازي کليه المانهاي سازه اي نظير تير، ستون و پي و همچنين  مقاومت بیشتر در برابر نيروي زلزله مي گردد </a:t>
            </a:r>
            <a:endParaRPr lang="en-US" smtClean="0"/>
          </a:p>
          <a:p>
            <a:pPr eaLnBrk="1" hangingPunct="1"/>
            <a:r>
              <a:rPr lang="fa-IR" smtClean="0"/>
              <a:t>در سقفهائي که فاصله تيرهاي فرعي کمتر از 2.5 متر باشد استفاده از اين مدل ورقها اقتصادي تر مي باشد و با کاهش مصرف بتن نسبت به مدلهاي ديگر سقف ، وزن سقف کاهش بيشتري خواهد یافت </a:t>
            </a:r>
            <a:endParaRPr lang="en-US" smtClean="0"/>
          </a:p>
        </p:txBody>
      </p:sp>
    </p:spTree>
  </p:cSld>
  <p:clrMapOvr>
    <a:masterClrMapping/>
  </p:clrMapOvr>
  <p:transition spd="med">
    <p:wipe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973CCD56-0FBC-4D90-8DD6-8571E9570653}" type="slidenum">
              <a:rPr lang="fa-IR"/>
              <a:pPr>
                <a:defRPr/>
              </a:pPr>
              <a:t>52</a:t>
            </a:fld>
            <a:endParaRPr lang="en-US"/>
          </a:p>
        </p:txBody>
      </p:sp>
      <p:sp>
        <p:nvSpPr>
          <p:cNvPr id="59395" name="Rectangle 2"/>
          <p:cNvSpPr>
            <a:spLocks noGrp="1" noChangeArrowheads="1"/>
          </p:cNvSpPr>
          <p:nvPr>
            <p:ph type="title"/>
          </p:nvPr>
        </p:nvSpPr>
        <p:spPr/>
        <p:txBody>
          <a:bodyPr/>
          <a:lstStyle/>
          <a:p>
            <a:pPr algn="r" eaLnBrk="1" hangingPunct="1"/>
            <a:r>
              <a:rPr lang="fa-IR" b="1" smtClean="0"/>
              <a:t>سقف کامپوزیت (</a:t>
            </a:r>
            <a:r>
              <a:rPr lang="en-US" smtClean="0"/>
              <a:t>MCD</a:t>
            </a:r>
            <a:r>
              <a:rPr lang="ar-SA" b="1" smtClean="0"/>
              <a:t>)</a:t>
            </a:r>
            <a:endParaRPr lang="en-US" b="1" smtClean="0"/>
          </a:p>
        </p:txBody>
      </p:sp>
      <p:sp>
        <p:nvSpPr>
          <p:cNvPr id="59396" name="Rectangle 3"/>
          <p:cNvSpPr>
            <a:spLocks noGrp="1" noChangeArrowheads="1"/>
          </p:cNvSpPr>
          <p:nvPr>
            <p:ph type="body" idx="1"/>
          </p:nvPr>
        </p:nvSpPr>
        <p:spPr/>
        <p:txBody>
          <a:bodyPr/>
          <a:lstStyle/>
          <a:p>
            <a:pPr eaLnBrk="1" hangingPunct="1">
              <a:lnSpc>
                <a:spcPct val="90000"/>
              </a:lnSpc>
            </a:pPr>
            <a:r>
              <a:rPr lang="ar-SA" smtClean="0"/>
              <a:t>اصولا  سقفهای </a:t>
            </a:r>
            <a:r>
              <a:rPr lang="fa-IR" smtClean="0"/>
              <a:t>تیرچه ای</a:t>
            </a:r>
            <a:r>
              <a:rPr lang="ar-SA" smtClean="0"/>
              <a:t> به عنوان سیستم مقاوم در برابر نیروی جانبی محسوب نمی گردند و تنها نقش انتقال بارهای جانبی را به اعضاء باربر بر عهده دارند</a:t>
            </a:r>
            <a:r>
              <a:rPr lang="en-US" smtClean="0"/>
              <a:t>. </a:t>
            </a:r>
            <a:r>
              <a:rPr lang="ar-SA" smtClean="0"/>
              <a:t>در این راستا صلبیت و یکپارچگی سقف متضمن انتقال صحیح و کامل بارهای ناشی از زلزله می باشد</a:t>
            </a:r>
            <a:endParaRPr lang="en-US" smtClean="0"/>
          </a:p>
          <a:p>
            <a:pPr eaLnBrk="1" hangingPunct="1">
              <a:lnSpc>
                <a:spcPct val="90000"/>
              </a:lnSpc>
            </a:pPr>
            <a:r>
              <a:rPr lang="en-US" smtClean="0"/>
              <a:t> </a:t>
            </a:r>
            <a:r>
              <a:rPr lang="ar-SA" smtClean="0"/>
              <a:t>مهمترین ضعف سقفهای مرسوم تیرچه بلوک در هنگام زلزله خطر سقوط مصالح سفالی، جدا شدن فاز یونولیتی سقف، ریزش مصالح پوششی زیرین سقف و عدم انسجام کافی در انتقال بار جانبی می باشد</a:t>
            </a:r>
            <a:endParaRPr lang="en-US" smtClean="0"/>
          </a:p>
        </p:txBody>
      </p:sp>
    </p:spTree>
  </p:cSld>
  <p:clrMapOvr>
    <a:masterClrMapping/>
  </p:clrMapOvr>
  <p:transition spd="med">
    <p:wipe di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00D1D1F9-EC5D-4032-BEC3-E15C92355990}" type="slidenum">
              <a:rPr lang="fa-IR"/>
              <a:pPr>
                <a:defRPr/>
              </a:pPr>
              <a:t>53</a:t>
            </a:fld>
            <a:endParaRPr lang="en-US"/>
          </a:p>
        </p:txBody>
      </p:sp>
      <p:sp>
        <p:nvSpPr>
          <p:cNvPr id="60419" name="Rectangle 2"/>
          <p:cNvSpPr>
            <a:spLocks noGrp="1" noChangeArrowheads="1"/>
          </p:cNvSpPr>
          <p:nvPr>
            <p:ph type="title"/>
          </p:nvPr>
        </p:nvSpPr>
        <p:spPr/>
        <p:txBody>
          <a:bodyPr/>
          <a:lstStyle/>
          <a:p>
            <a:pPr algn="r" eaLnBrk="1" hangingPunct="1"/>
            <a:r>
              <a:rPr lang="fa-IR" b="1" smtClean="0"/>
              <a:t>سقف کامپوزیت (</a:t>
            </a:r>
            <a:r>
              <a:rPr lang="en-US" smtClean="0"/>
              <a:t>MCD</a:t>
            </a:r>
            <a:r>
              <a:rPr lang="ar-SA" b="1" smtClean="0"/>
              <a:t>)</a:t>
            </a:r>
            <a:endParaRPr lang="en-US" b="1" smtClean="0"/>
          </a:p>
        </p:txBody>
      </p:sp>
      <p:sp>
        <p:nvSpPr>
          <p:cNvPr id="60420" name="Rectangle 3"/>
          <p:cNvSpPr>
            <a:spLocks noGrp="1" noChangeArrowheads="1"/>
          </p:cNvSpPr>
          <p:nvPr>
            <p:ph type="body" idx="1"/>
          </p:nvPr>
        </p:nvSpPr>
        <p:spPr/>
        <p:txBody>
          <a:bodyPr/>
          <a:lstStyle/>
          <a:p>
            <a:pPr eaLnBrk="1" hangingPunct="1"/>
            <a:r>
              <a:rPr lang="ar-SA" smtClean="0"/>
              <a:t> این مشکل در سقفهای کامپوزیتی فولادی </a:t>
            </a:r>
            <a:r>
              <a:rPr lang="fa-IR" smtClean="0"/>
              <a:t>ر</a:t>
            </a:r>
            <a:r>
              <a:rPr lang="ar-SA" smtClean="0"/>
              <a:t>فع شده است</a:t>
            </a:r>
            <a:r>
              <a:rPr lang="en-US" smtClean="0"/>
              <a:t>. </a:t>
            </a:r>
            <a:r>
              <a:rPr lang="ar-SA" smtClean="0"/>
              <a:t>به عبارت دیگر در روش جدید، سقفهای کامپوزیت فولادی خطر سقوط مصالح پوششی به علت پیوستگی سقف و انسجام کامل به حداقل کاهش می یابد</a:t>
            </a:r>
            <a:r>
              <a:rPr lang="en-US" smtClean="0"/>
              <a:t> </a:t>
            </a:r>
            <a:r>
              <a:rPr lang="ar-SA" smtClean="0"/>
              <a:t>روش سقف کامپوزیت فولادی سطحی کاملا یکپارچه را ایجاد می کند که به نوبه خود صلبیت بسیار مناسبی را جهت انتقال نیروی زلزله به عناصر باربر از خود نشان می دهد</a:t>
            </a:r>
            <a:r>
              <a:rPr lang="en-US" smtClean="0"/>
              <a:t> </a:t>
            </a:r>
          </a:p>
        </p:txBody>
      </p:sp>
    </p:spTree>
  </p:cSld>
  <p:clrMapOvr>
    <a:masterClrMapping/>
  </p:clrMapOvr>
  <p:transition spd="med">
    <p:wipe di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3339A986-367D-43C9-BE41-46A76D0483D8}" type="slidenum">
              <a:rPr lang="fa-IR"/>
              <a:pPr>
                <a:defRPr/>
              </a:pPr>
              <a:t>54</a:t>
            </a:fld>
            <a:endParaRPr lang="en-US"/>
          </a:p>
        </p:txBody>
      </p:sp>
      <p:sp>
        <p:nvSpPr>
          <p:cNvPr id="61443" name="Rectangle 2"/>
          <p:cNvSpPr>
            <a:spLocks noGrp="1" noChangeArrowheads="1"/>
          </p:cNvSpPr>
          <p:nvPr>
            <p:ph type="title"/>
          </p:nvPr>
        </p:nvSpPr>
        <p:spPr/>
        <p:txBody>
          <a:bodyPr/>
          <a:lstStyle/>
          <a:p>
            <a:pPr algn="r" eaLnBrk="1" hangingPunct="1"/>
            <a:r>
              <a:rPr lang="fa-IR" b="1" smtClean="0"/>
              <a:t>سقف کامپوزیت (</a:t>
            </a:r>
            <a:r>
              <a:rPr lang="en-US" smtClean="0"/>
              <a:t>MCD</a:t>
            </a:r>
            <a:r>
              <a:rPr lang="ar-SA" b="1" smtClean="0"/>
              <a:t>)</a:t>
            </a:r>
            <a:endParaRPr lang="en-US" b="1" smtClean="0"/>
          </a:p>
        </p:txBody>
      </p:sp>
      <p:sp>
        <p:nvSpPr>
          <p:cNvPr id="61444" name="Rectangle 3"/>
          <p:cNvSpPr>
            <a:spLocks noGrp="1" noChangeArrowheads="1"/>
          </p:cNvSpPr>
          <p:nvPr>
            <p:ph type="body" idx="1"/>
          </p:nvPr>
        </p:nvSpPr>
        <p:spPr>
          <a:xfrm>
            <a:off x="827088" y="1844675"/>
            <a:ext cx="7696200" cy="4038600"/>
          </a:xfrm>
        </p:spPr>
        <p:txBody>
          <a:bodyPr/>
          <a:lstStyle/>
          <a:p>
            <a:pPr eaLnBrk="1" hangingPunct="1">
              <a:lnSpc>
                <a:spcPct val="90000"/>
              </a:lnSpc>
              <a:buFont typeface="Wingdings" pitchFamily="2" charset="2"/>
              <a:buNone/>
            </a:pPr>
            <a:r>
              <a:rPr lang="fa-IR" sz="2700" smtClean="0"/>
              <a:t>مواد تشکیل دهنده: </a:t>
            </a:r>
          </a:p>
          <a:p>
            <a:pPr eaLnBrk="1" hangingPunct="1">
              <a:lnSpc>
                <a:spcPct val="90000"/>
              </a:lnSpc>
            </a:pPr>
            <a:r>
              <a:rPr lang="fa-IR" sz="2700" smtClean="0"/>
              <a:t>1-ورق گالوانیزه با شیار:</a:t>
            </a:r>
          </a:p>
          <a:p>
            <a:pPr eaLnBrk="1" hangingPunct="1">
              <a:lnSpc>
                <a:spcPct val="90000"/>
              </a:lnSpc>
            </a:pPr>
            <a:r>
              <a:rPr lang="fa-IR" sz="2700" smtClean="0"/>
              <a:t>- اين شيارها ميتوانند خطوط زاويه داري براي سقفهاي کاذب و شبکه هاي تاسيسات ايجاد کنند.</a:t>
            </a:r>
          </a:p>
          <a:p>
            <a:pPr eaLnBrk="1" hangingPunct="1">
              <a:lnSpc>
                <a:spcPct val="90000"/>
              </a:lnSpc>
            </a:pPr>
            <a:r>
              <a:rPr lang="fa-IR" sz="2700" smtClean="0"/>
              <a:t>- ميتواند بار زنده قابل توجهي را تحمل نمايد .</a:t>
            </a:r>
          </a:p>
          <a:p>
            <a:pPr eaLnBrk="1" hangingPunct="1">
              <a:lnSpc>
                <a:spcPct val="90000"/>
              </a:lnSpc>
            </a:pPr>
            <a:r>
              <a:rPr lang="fa-IR" sz="2700" smtClean="0"/>
              <a:t>- این شیارها ایستایی ورق را در هنگام اجرا تامین می نماید.</a:t>
            </a:r>
          </a:p>
          <a:p>
            <a:pPr eaLnBrk="1" hangingPunct="1">
              <a:lnSpc>
                <a:spcPct val="90000"/>
              </a:lnSpc>
            </a:pPr>
            <a:r>
              <a:rPr lang="fa-IR" sz="2700" smtClean="0"/>
              <a:t>2-بتن پرس شده </a:t>
            </a:r>
          </a:p>
          <a:p>
            <a:pPr eaLnBrk="1" hangingPunct="1">
              <a:lnSpc>
                <a:spcPct val="90000"/>
              </a:lnSpc>
            </a:pPr>
            <a:r>
              <a:rPr lang="fa-IR" sz="2700" smtClean="0"/>
              <a:t>3- میلگرد شبکه ویا توری شبکه:</a:t>
            </a:r>
          </a:p>
          <a:p>
            <a:pPr eaLnBrk="1" hangingPunct="1">
              <a:lnSpc>
                <a:spcPct val="90000"/>
              </a:lnSpc>
            </a:pPr>
            <a:r>
              <a:rPr lang="fa-IR" sz="2700" smtClean="0"/>
              <a:t>که برای تثبیت بتن و مقابله با نیروی کششی کار گذاشته میشود</a:t>
            </a:r>
            <a:endParaRPr lang="en-US" sz="2700" smtClean="0"/>
          </a:p>
          <a:p>
            <a:pPr eaLnBrk="1" hangingPunct="1">
              <a:lnSpc>
                <a:spcPct val="90000"/>
              </a:lnSpc>
              <a:buFont typeface="Wingdings" pitchFamily="2" charset="2"/>
              <a:buNone/>
            </a:pPr>
            <a:endParaRPr lang="en-US" sz="2700" smtClean="0"/>
          </a:p>
        </p:txBody>
      </p:sp>
    </p:spTree>
  </p:cSld>
  <p:clrMapOvr>
    <a:masterClrMapping/>
  </p:clrMapOvr>
  <p:transition spd="med">
    <p:wipe di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BCA44E8-B7AD-4076-A9E2-CB7525724320}" type="slidenum">
              <a:rPr lang="fa-IR"/>
              <a:pPr>
                <a:defRPr/>
              </a:pPr>
              <a:t>55</a:t>
            </a:fld>
            <a:endParaRPr lang="en-US"/>
          </a:p>
        </p:txBody>
      </p:sp>
      <p:sp>
        <p:nvSpPr>
          <p:cNvPr id="62467" name="Rectangle 2"/>
          <p:cNvSpPr>
            <a:spLocks noGrp="1" noChangeArrowheads="1"/>
          </p:cNvSpPr>
          <p:nvPr>
            <p:ph type="title"/>
          </p:nvPr>
        </p:nvSpPr>
        <p:spPr/>
        <p:txBody>
          <a:bodyPr/>
          <a:lstStyle/>
          <a:p>
            <a:pPr algn="r" eaLnBrk="1" hangingPunct="1"/>
            <a:r>
              <a:rPr lang="fa-IR" b="1" smtClean="0"/>
              <a:t>سقف کامپوزیت (</a:t>
            </a:r>
            <a:r>
              <a:rPr lang="en-US" smtClean="0"/>
              <a:t>MCD</a:t>
            </a:r>
            <a:r>
              <a:rPr lang="ar-SA" b="1" smtClean="0"/>
              <a:t>)</a:t>
            </a:r>
            <a:endParaRPr lang="en-US" b="1" smtClean="0"/>
          </a:p>
        </p:txBody>
      </p:sp>
      <p:sp>
        <p:nvSpPr>
          <p:cNvPr id="62468" name="Rectangle 3"/>
          <p:cNvSpPr>
            <a:spLocks noGrp="1" noChangeArrowheads="1"/>
          </p:cNvSpPr>
          <p:nvPr>
            <p:ph type="body" idx="1"/>
          </p:nvPr>
        </p:nvSpPr>
        <p:spPr/>
        <p:txBody>
          <a:bodyPr/>
          <a:lstStyle/>
          <a:p>
            <a:pPr eaLnBrk="1" hangingPunct="1">
              <a:lnSpc>
                <a:spcPct val="90000"/>
              </a:lnSpc>
            </a:pPr>
            <a:r>
              <a:rPr lang="fa-IR" sz="2200" smtClean="0"/>
              <a:t>از مزایای عمده این روش نسبت به سایر روشها می توان به موارد زیر اشاره کرد</a:t>
            </a:r>
          </a:p>
          <a:p>
            <a:pPr eaLnBrk="1" hangingPunct="1">
              <a:lnSpc>
                <a:spcPct val="90000"/>
              </a:lnSpc>
            </a:pPr>
            <a:r>
              <a:rPr lang="fa-IR" sz="2200" smtClean="0"/>
              <a:t>1 – حذف مرحله قالب بندي و شمع گذاري و افزايش سرعت اجراء</a:t>
            </a:r>
          </a:p>
          <a:p>
            <a:pPr eaLnBrk="1" hangingPunct="1">
              <a:lnSpc>
                <a:spcPct val="90000"/>
              </a:lnSpc>
            </a:pPr>
            <a:r>
              <a:rPr lang="fa-IR" sz="2200" smtClean="0"/>
              <a:t>2 – کاهش مصرف مصالح فولادي و بتني</a:t>
            </a:r>
          </a:p>
          <a:p>
            <a:pPr eaLnBrk="1" hangingPunct="1">
              <a:lnSpc>
                <a:spcPct val="90000"/>
              </a:lnSpc>
            </a:pPr>
            <a:r>
              <a:rPr lang="fa-IR" sz="2200" smtClean="0"/>
              <a:t>3 - بهينه سازي عملکرد سقف در هنگام زلزله</a:t>
            </a:r>
          </a:p>
          <a:p>
            <a:pPr eaLnBrk="1" hangingPunct="1">
              <a:lnSpc>
                <a:spcPct val="90000"/>
              </a:lnSpc>
            </a:pPr>
            <a:r>
              <a:rPr lang="fa-IR" sz="2200" smtClean="0"/>
              <a:t>4 – کاهش خسارات جاني و مالي در هنگام وقوع زلزله و آتش سوزي</a:t>
            </a:r>
          </a:p>
          <a:p>
            <a:pPr eaLnBrk="1" hangingPunct="1">
              <a:lnSpc>
                <a:spcPct val="90000"/>
              </a:lnSpc>
            </a:pPr>
            <a:r>
              <a:rPr lang="fa-IR" sz="2200" smtClean="0"/>
              <a:t>5 - ايجاد يک سکوي کار مناسب و مطمئن در زمان اجرا</a:t>
            </a:r>
          </a:p>
          <a:p>
            <a:pPr eaLnBrk="1" hangingPunct="1">
              <a:lnSpc>
                <a:spcPct val="90000"/>
              </a:lnSpc>
            </a:pPr>
            <a:r>
              <a:rPr lang="fa-IR" sz="2200" smtClean="0"/>
              <a:t>6 - سطح زيرين يکدست تمام شده و پيوسته </a:t>
            </a:r>
          </a:p>
          <a:p>
            <a:pPr eaLnBrk="1" hangingPunct="1">
              <a:lnSpc>
                <a:spcPct val="90000"/>
              </a:lnSpc>
            </a:pPr>
            <a:r>
              <a:rPr lang="fa-IR" sz="2200" smtClean="0"/>
              <a:t>7 - کاهش هزينه هاي کلي </a:t>
            </a:r>
          </a:p>
          <a:p>
            <a:pPr eaLnBrk="1" hangingPunct="1">
              <a:lnSpc>
                <a:spcPct val="90000"/>
              </a:lnSpc>
            </a:pPr>
            <a:r>
              <a:rPr lang="fa-IR" sz="2200" smtClean="0"/>
              <a:t>8-خطر سقوط کمتر نسبت به سقف های تیرچه بلوک</a:t>
            </a:r>
            <a:endParaRPr lang="en-US" sz="2200" smtClean="0"/>
          </a:p>
        </p:txBody>
      </p:sp>
    </p:spTree>
  </p:cSld>
  <p:clrMapOvr>
    <a:masterClrMapping/>
  </p:clrMapOvr>
  <p:transition spd="med">
    <p:wipe di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079DAC2-15FA-4902-91CF-E5FF5C627A2C}" type="slidenum">
              <a:rPr lang="fa-IR"/>
              <a:pPr>
                <a:defRPr/>
              </a:pPr>
              <a:t>56</a:t>
            </a:fld>
            <a:endParaRPr lang="en-US">
              <a:cs typeface="Arial" pitchFamily="34" charset="0"/>
            </a:endParaRPr>
          </a:p>
        </p:txBody>
      </p:sp>
      <p:sp>
        <p:nvSpPr>
          <p:cNvPr id="281602" name="Rectangle 2"/>
          <p:cNvSpPr>
            <a:spLocks noGrp="1" noChangeArrowheads="1"/>
          </p:cNvSpPr>
          <p:nvPr>
            <p:ph type="title"/>
          </p:nvPr>
        </p:nvSpPr>
        <p:spPr>
          <a:xfrm>
            <a:off x="395288" y="2781300"/>
            <a:ext cx="7924800" cy="1066800"/>
          </a:xfrm>
          <a:effectLst>
            <a:outerShdw dist="35921" dir="2700000" algn="ctr" rotWithShape="0">
              <a:srgbClr val="808080">
                <a:alpha val="50000"/>
              </a:srgbClr>
            </a:outerShdw>
          </a:effectLst>
        </p:spPr>
        <p:txBody>
          <a:bodyPr/>
          <a:lstStyle/>
          <a:p>
            <a:pPr>
              <a:defRPr/>
            </a:pPr>
            <a:r>
              <a:rPr lang="fa-IR" sz="4000" smtClean="0">
                <a:solidFill>
                  <a:srgbClr val="0000CC"/>
                </a:solidFill>
                <a:latin typeface="Times New Roman" pitchFamily="18" charset="0"/>
                <a:cs typeface="Times New Roman" pitchFamily="18" charset="0"/>
              </a:rPr>
              <a:t/>
            </a:r>
            <a:br>
              <a:rPr lang="fa-IR" sz="4000" smtClean="0">
                <a:solidFill>
                  <a:srgbClr val="0000CC"/>
                </a:solidFill>
                <a:latin typeface="Times New Roman" pitchFamily="18" charset="0"/>
                <a:cs typeface="Times New Roman" pitchFamily="18" charset="0"/>
              </a:rPr>
            </a:br>
            <a:r>
              <a:rPr lang="fa-IR" sz="4800" smtClean="0">
                <a:solidFill>
                  <a:srgbClr val="0000CC"/>
                </a:solidFill>
                <a:latin typeface="Times New Roman" pitchFamily="18" charset="0"/>
                <a:cs typeface="Times New Roman" pitchFamily="18" charset="0"/>
              </a:rPr>
              <a:t>ایزولاسیون</a:t>
            </a:r>
            <a:br>
              <a:rPr lang="fa-IR" sz="4800" smtClean="0">
                <a:solidFill>
                  <a:srgbClr val="0000CC"/>
                </a:solidFill>
                <a:latin typeface="Times New Roman" pitchFamily="18" charset="0"/>
                <a:cs typeface="Times New Roman" pitchFamily="18" charset="0"/>
              </a:rPr>
            </a:br>
            <a:r>
              <a:rPr lang="fa-IR" sz="4000" smtClean="0">
                <a:solidFill>
                  <a:srgbClr val="0000CC"/>
                </a:solidFill>
                <a:latin typeface="Times New Roman" pitchFamily="18" charset="0"/>
                <a:cs typeface="Times New Roman" pitchFamily="18" charset="0"/>
              </a:rPr>
              <a:t/>
            </a:r>
            <a:br>
              <a:rPr lang="fa-IR" sz="4000" smtClean="0">
                <a:solidFill>
                  <a:srgbClr val="0000CC"/>
                </a:solidFill>
                <a:latin typeface="Times New Roman" pitchFamily="18" charset="0"/>
                <a:cs typeface="Times New Roman" pitchFamily="18" charset="0"/>
              </a:rPr>
            </a:br>
            <a:r>
              <a:rPr lang="fa-IR" sz="3200" smtClean="0">
                <a:solidFill>
                  <a:srgbClr val="0000CC"/>
                </a:solidFill>
                <a:latin typeface="Times New Roman" pitchFamily="18" charset="0"/>
                <a:cs typeface="Times New Roman" pitchFamily="18" charset="0"/>
              </a:rPr>
              <a:t>(ژئوممبران و ژئوتکستایل)</a:t>
            </a:r>
            <a:r>
              <a:rPr lang="en-US" sz="4000" smtClean="0">
                <a:solidFill>
                  <a:srgbClr val="0000CC"/>
                </a:solidFill>
                <a:latin typeface="Times New Roman" pitchFamily="18" charset="0"/>
                <a:cs typeface="Times New Roman" pitchFamily="18" charset="0"/>
              </a:rPr>
              <a:t/>
            </a:r>
            <a:br>
              <a:rPr lang="en-US" sz="4000" smtClean="0">
                <a:solidFill>
                  <a:srgbClr val="0000CC"/>
                </a:solidFill>
                <a:latin typeface="Times New Roman" pitchFamily="18" charset="0"/>
                <a:cs typeface="Times New Roman" pitchFamily="18" charset="0"/>
              </a:rPr>
            </a:br>
            <a:endParaRPr lang="en-US" sz="4000" smtClean="0">
              <a:solidFill>
                <a:srgbClr val="0000CC"/>
              </a:solidFill>
              <a:latin typeface="Times New Roman" pitchFamily="18" charset="0"/>
              <a:cs typeface="Times New Roman" pitchFamily="18" charset="0"/>
            </a:endParaRPr>
          </a:p>
        </p:txBody>
      </p:sp>
    </p:spTree>
  </p:cSld>
  <p:clrMapOvr>
    <a:masterClrMapping/>
  </p:clrMapOvr>
  <p:transition spd="med">
    <p:wipe dir="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30A39F46-B334-45E3-A146-0F42F1F815A9}" type="slidenum">
              <a:rPr lang="fa-IR"/>
              <a:pPr>
                <a:defRPr/>
              </a:pPr>
              <a:t>57</a:t>
            </a:fld>
            <a:endParaRPr lang="en-US"/>
          </a:p>
        </p:txBody>
      </p:sp>
      <p:sp>
        <p:nvSpPr>
          <p:cNvPr id="64515" name="Rectangle 2"/>
          <p:cNvSpPr>
            <a:spLocks noGrp="1" noChangeArrowheads="1"/>
          </p:cNvSpPr>
          <p:nvPr>
            <p:ph type="title"/>
          </p:nvPr>
        </p:nvSpPr>
        <p:spPr/>
        <p:txBody>
          <a:bodyPr/>
          <a:lstStyle/>
          <a:p>
            <a:pPr algn="r" eaLnBrk="1" hangingPunct="1"/>
            <a:r>
              <a:rPr lang="fa-IR" sz="3500" smtClean="0">
                <a:latin typeface="Times New Roman" pitchFamily="18" charset="0"/>
                <a:cs typeface="Times New Roman" pitchFamily="18" charset="0"/>
              </a:rPr>
              <a:t>ژئوممبران</a:t>
            </a:r>
            <a:endParaRPr lang="en-US" sz="3500" smtClean="0">
              <a:latin typeface="Times New Roman" pitchFamily="18" charset="0"/>
              <a:cs typeface="Times New Roman" pitchFamily="18" charset="0"/>
            </a:endParaRPr>
          </a:p>
        </p:txBody>
      </p:sp>
      <p:sp>
        <p:nvSpPr>
          <p:cNvPr id="64516"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مواد تشکیل دهنده :</a:t>
            </a:r>
          </a:p>
          <a:p>
            <a:pPr eaLnBrk="1" hangingPunct="1"/>
            <a:r>
              <a:rPr lang="fa-IR" smtClean="0">
                <a:latin typeface="Times New Roman" pitchFamily="18" charset="0"/>
                <a:cs typeface="Times New Roman" pitchFamily="18" charset="0"/>
              </a:rPr>
              <a:t>ژئوممبران از الیاف پلی پروپلین یا پلی استر ساخته شده است که در اثر عملیات حرارتی یا مکانیکی متراکم شده و به صورت رول تا عرض 5متر تولید می شود و مقاومت کششی آن 7/450 نیوتن است.</a:t>
            </a:r>
          </a:p>
          <a:p>
            <a:pPr eaLnBrk="1" hangingPunct="1"/>
            <a:r>
              <a:rPr lang="fa-IR" smtClean="0">
                <a:latin typeface="Times New Roman" pitchFamily="18" charset="0"/>
                <a:cs typeface="Times New Roman" pitchFamily="18" charset="0"/>
              </a:rPr>
              <a:t>ضخامت آن بین </a:t>
            </a:r>
            <a:r>
              <a:rPr lang="en-US" smtClean="0">
                <a:latin typeface="Times New Roman" pitchFamily="18" charset="0"/>
                <a:cs typeface="Times New Roman" pitchFamily="18" charset="0"/>
              </a:rPr>
              <a:t>mm</a:t>
            </a:r>
            <a:r>
              <a:rPr lang="fa-IR" smtClean="0">
                <a:latin typeface="Times New Roman" pitchFamily="18" charset="0"/>
                <a:cs typeface="Times New Roman" pitchFamily="18" charset="0"/>
              </a:rPr>
              <a:t>75/0تا </a:t>
            </a:r>
            <a:r>
              <a:rPr lang="en-US" smtClean="0">
                <a:latin typeface="Times New Roman" pitchFamily="18" charset="0"/>
                <a:cs typeface="Times New Roman" pitchFamily="18" charset="0"/>
              </a:rPr>
              <a:t>mm</a:t>
            </a:r>
            <a:r>
              <a:rPr lang="fa-IR" smtClean="0">
                <a:latin typeface="Times New Roman" pitchFamily="18" charset="0"/>
                <a:cs typeface="Times New Roman" pitchFamily="18" charset="0"/>
              </a:rPr>
              <a:t>2 تولید می شود.</a:t>
            </a:r>
          </a:p>
          <a:p>
            <a:pPr eaLnBrk="1" hangingPunct="1"/>
            <a:r>
              <a:rPr lang="fa-IR" smtClean="0">
                <a:latin typeface="Times New Roman" pitchFamily="18" charset="0"/>
                <a:cs typeface="Times New Roman" pitchFamily="18" charset="0"/>
              </a:rPr>
              <a:t>دمای ذوب آن 200 درجه سانتی گراد است.</a:t>
            </a:r>
          </a:p>
          <a:p>
            <a:pPr eaLnBrk="1" hangingPunct="1">
              <a:buFont typeface="Wingdings" pitchFamily="2" charset="2"/>
              <a:buNone/>
            </a:pPr>
            <a:endParaRPr lang="en-US" smtClean="0">
              <a:latin typeface="Times New Roman" pitchFamily="18" charset="0"/>
              <a:cs typeface="Times New Roman" pitchFamily="18" charset="0"/>
            </a:endParaRPr>
          </a:p>
        </p:txBody>
      </p:sp>
    </p:spTree>
  </p:cSld>
  <p:clrMapOvr>
    <a:masterClrMapping/>
  </p:clrMapOvr>
  <p:transition spd="med">
    <p:wipe dir="d"/>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FF4DC906-BE86-4873-9BB7-5E4B51AB2D54}" type="slidenum">
              <a:rPr lang="fa-IR"/>
              <a:pPr>
                <a:defRPr/>
              </a:pPr>
              <a:t>58</a:t>
            </a:fld>
            <a:endParaRPr lang="en-US"/>
          </a:p>
        </p:txBody>
      </p:sp>
      <p:sp>
        <p:nvSpPr>
          <p:cNvPr id="65539"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 ژئوممبران</a:t>
            </a:r>
            <a:endParaRPr lang="en-US" smtClean="0">
              <a:latin typeface="Times New Roman" pitchFamily="18" charset="0"/>
              <a:cs typeface="Times New Roman" pitchFamily="18" charset="0"/>
            </a:endParaRPr>
          </a:p>
        </p:txBody>
      </p:sp>
      <p:sp>
        <p:nvSpPr>
          <p:cNvPr id="65540" name="Rectangle 3"/>
          <p:cNvSpPr>
            <a:spLocks noGrp="1" noChangeArrowheads="1"/>
          </p:cNvSpPr>
          <p:nvPr>
            <p:ph type="body" idx="1"/>
          </p:nvPr>
        </p:nvSpPr>
        <p:spPr/>
        <p:txBody>
          <a:bodyPr/>
          <a:lstStyle/>
          <a:p>
            <a:pPr marL="590550" indent="-590550" eaLnBrk="1" hangingPunct="1">
              <a:buFont typeface="Wingdings" pitchFamily="2" charset="2"/>
              <a:buNone/>
            </a:pPr>
            <a:r>
              <a:rPr lang="fa-IR" smtClean="0">
                <a:latin typeface="Times New Roman" pitchFamily="18" charset="0"/>
                <a:cs typeface="Times New Roman" pitchFamily="18" charset="0"/>
              </a:rPr>
              <a:t>عملکرد ژئوممبران:</a:t>
            </a:r>
          </a:p>
          <a:p>
            <a:pPr marL="590550" indent="-590550" eaLnBrk="1" hangingPunct="1">
              <a:buFont typeface="Wingdings" pitchFamily="2" charset="2"/>
              <a:buNone/>
            </a:pPr>
            <a:r>
              <a:rPr lang="fa-IR" sz="2800" smtClean="0">
                <a:latin typeface="Times New Roman" pitchFamily="18" charset="0"/>
                <a:cs typeface="Times New Roman" pitchFamily="18" charset="0"/>
              </a:rPr>
              <a:t>1- مانع نفوذ آبهای سطحی به لایه های زیرین می شود.</a:t>
            </a:r>
          </a:p>
          <a:p>
            <a:pPr marL="590550" indent="-590550" eaLnBrk="1" hangingPunct="1">
              <a:buFont typeface="Wingdings" pitchFamily="2" charset="2"/>
              <a:buNone/>
            </a:pPr>
            <a:r>
              <a:rPr lang="fa-IR" sz="2800" smtClean="0">
                <a:latin typeface="Times New Roman" pitchFamily="18" charset="0"/>
                <a:cs typeface="Times New Roman" pitchFamily="18" charset="0"/>
              </a:rPr>
              <a:t>2- ایجاد یک لایه ضربه گیر و کاهش تنش ایجاد شده در اثر بار ترافیکی</a:t>
            </a:r>
          </a:p>
          <a:p>
            <a:pPr marL="590550" indent="-590550" eaLnBrk="1" hangingPunct="1">
              <a:buFont typeface="Wingdings" pitchFamily="2" charset="2"/>
              <a:buNone/>
            </a:pPr>
            <a:r>
              <a:rPr lang="fa-IR" sz="2800" smtClean="0">
                <a:latin typeface="Times New Roman" pitchFamily="18" charset="0"/>
                <a:cs typeface="Times New Roman" pitchFamily="18" charset="0"/>
              </a:rPr>
              <a:t>3- جلوگیری و به تعویق انداختن انتشار ترک های انعکاسی به رویه آسفالت</a:t>
            </a:r>
            <a:endParaRPr lang="en-US" sz="2800" smtClean="0">
              <a:latin typeface="Times New Roman" pitchFamily="18" charset="0"/>
              <a:cs typeface="Times New Roman" pitchFamily="18" charset="0"/>
            </a:endParaRPr>
          </a:p>
        </p:txBody>
      </p:sp>
    </p:spTree>
  </p:cSld>
  <p:clrMapOvr>
    <a:masterClrMapping/>
  </p:clrMapOvr>
  <p:transition spd="med">
    <p:wipe di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61A1A0A3-CE71-48F4-A26A-F81D35BB614C}" type="slidenum">
              <a:rPr lang="fa-IR"/>
              <a:pPr>
                <a:defRPr/>
              </a:pPr>
              <a:t>59</a:t>
            </a:fld>
            <a:endParaRPr lang="en-US"/>
          </a:p>
        </p:txBody>
      </p:sp>
      <p:sp>
        <p:nvSpPr>
          <p:cNvPr id="66563"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ژئوممبران 	</a:t>
            </a:r>
            <a:endParaRPr lang="en-US" smtClean="0">
              <a:latin typeface="Times New Roman" pitchFamily="18" charset="0"/>
              <a:cs typeface="Times New Roman" pitchFamily="18" charset="0"/>
            </a:endParaRPr>
          </a:p>
        </p:txBody>
      </p:sp>
      <p:sp>
        <p:nvSpPr>
          <p:cNvPr id="66564" name="Rectangle 3"/>
          <p:cNvSpPr>
            <a:spLocks noGrp="1" noChangeArrowheads="1"/>
          </p:cNvSpPr>
          <p:nvPr>
            <p:ph type="body" idx="1"/>
          </p:nvPr>
        </p:nvSpPr>
        <p:spPr/>
        <p:txBody>
          <a:bodyPr/>
          <a:lstStyle/>
          <a:p>
            <a:pPr eaLnBrk="1" hangingPunct="1">
              <a:buFont typeface="Wingdings" pitchFamily="2" charset="2"/>
              <a:buNone/>
            </a:pPr>
            <a:r>
              <a:rPr lang="fa-IR" smtClean="0">
                <a:latin typeface="Times New Roman" pitchFamily="18" charset="0"/>
                <a:cs typeface="Times New Roman" pitchFamily="18" charset="0"/>
              </a:rPr>
              <a:t>موارد استفاد:</a:t>
            </a:r>
          </a:p>
          <a:p>
            <a:pPr eaLnBrk="1" hangingPunct="1"/>
            <a:r>
              <a:rPr lang="fa-IR" smtClean="0">
                <a:latin typeface="Times New Roman" pitchFamily="18" charset="0"/>
                <a:cs typeface="Times New Roman" pitchFamily="18" charset="0"/>
              </a:rPr>
              <a:t>1- استخر </a:t>
            </a:r>
          </a:p>
          <a:p>
            <a:pPr eaLnBrk="1" hangingPunct="1"/>
            <a:r>
              <a:rPr lang="fa-IR" smtClean="0">
                <a:latin typeface="Times New Roman" pitchFamily="18" charset="0"/>
                <a:cs typeface="Times New Roman" pitchFamily="18" charset="0"/>
              </a:rPr>
              <a:t>2- حوضچه های مواد خاص پساب صنعتی</a:t>
            </a:r>
          </a:p>
          <a:p>
            <a:pPr eaLnBrk="1" hangingPunct="1"/>
            <a:r>
              <a:rPr lang="fa-IR" smtClean="0">
                <a:latin typeface="Times New Roman" pitchFamily="18" charset="0"/>
                <a:cs typeface="Times New Roman" pitchFamily="18" charset="0"/>
              </a:rPr>
              <a:t>3- مخازن نگهداری آب</a:t>
            </a:r>
          </a:p>
          <a:p>
            <a:pPr eaLnBrk="1" hangingPunct="1"/>
            <a:r>
              <a:rPr lang="fa-IR" smtClean="0">
                <a:latin typeface="Times New Roman" pitchFamily="18" charset="0"/>
                <a:cs typeface="Times New Roman" pitchFamily="18" charset="0"/>
              </a:rPr>
              <a:t>4- پوشش محل های بارگیری و انتقال مواد نفتی و شیمیایی</a:t>
            </a:r>
          </a:p>
          <a:p>
            <a:pPr eaLnBrk="1" hangingPunct="1"/>
            <a:r>
              <a:rPr lang="fa-IR" smtClean="0">
                <a:latin typeface="Times New Roman" pitchFamily="18" charset="0"/>
                <a:cs typeface="Times New Roman" pitchFamily="18" charset="0"/>
              </a:rPr>
              <a:t>5- ایزولاسیون کف ساختمان و ...</a:t>
            </a:r>
            <a:endParaRPr lang="en-US" smtClean="0">
              <a:latin typeface="Times New Roman" pitchFamily="18" charset="0"/>
              <a:cs typeface="Times New Roman" pitchFamily="18" charset="0"/>
            </a:endParaRPr>
          </a:p>
        </p:txBody>
      </p:sp>
    </p:spTree>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5ABDFDD-F82D-40DD-8EBD-01F323E5AF0A}" type="slidenum">
              <a:rPr lang="fa-IR"/>
              <a:pPr>
                <a:defRPr/>
              </a:pPr>
              <a:t>6</a:t>
            </a:fld>
            <a:endParaRPr lang="en-US"/>
          </a:p>
        </p:txBody>
      </p:sp>
      <p:sp>
        <p:nvSpPr>
          <p:cNvPr id="12291" name="Rectangle 2"/>
          <p:cNvSpPr>
            <a:spLocks noGrp="1" noChangeArrowheads="1"/>
          </p:cNvSpPr>
          <p:nvPr>
            <p:ph type="title"/>
          </p:nvPr>
        </p:nvSpPr>
        <p:spPr/>
        <p:txBody>
          <a:bodyPr/>
          <a:lstStyle/>
          <a:p>
            <a:pPr algn="r" eaLnBrk="1" hangingPunct="1"/>
            <a:r>
              <a:rPr lang="fa-IR" smtClean="0"/>
              <a:t>سیمان پرتلند</a:t>
            </a:r>
            <a:r>
              <a:rPr lang="en-US" smtClean="0"/>
              <a:t>I</a:t>
            </a:r>
          </a:p>
        </p:txBody>
      </p:sp>
      <p:sp>
        <p:nvSpPr>
          <p:cNvPr id="12292" name="Rectangle 3"/>
          <p:cNvSpPr>
            <a:spLocks noGrp="1" noChangeArrowheads="1"/>
          </p:cNvSpPr>
          <p:nvPr>
            <p:ph type="body" idx="1"/>
          </p:nvPr>
        </p:nvSpPr>
        <p:spPr/>
        <p:txBody>
          <a:bodyPr/>
          <a:lstStyle/>
          <a:p>
            <a:pPr eaLnBrk="1" hangingPunct="1"/>
            <a:r>
              <a:rPr lang="fa-IR" smtClean="0"/>
              <a:t>این نوع سیمان رایج ترین و پرمصرف ترین نوع سیمان می باشد.</a:t>
            </a:r>
          </a:p>
          <a:p>
            <a:pPr eaLnBrk="1" hangingPunct="1"/>
            <a:r>
              <a:rPr lang="fa-IR" smtClean="0"/>
              <a:t>مصرف این گونه سیمان در تمام کارهای ساختمانی مانند پل-تونل-ساختمان های بتنی و غیره مجاز می باشد.</a:t>
            </a:r>
            <a:endParaRPr lang="en-US" smtClean="0"/>
          </a:p>
        </p:txBody>
      </p:sp>
    </p:spTree>
  </p:cSld>
  <p:clrMapOvr>
    <a:masterClrMapping/>
  </p:clrMapOvr>
  <p:transition spd="med">
    <p:wipe dir="d"/>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2DB4BC2B-F8E5-4E6C-B155-80D5419FFCFF}" type="slidenum">
              <a:rPr lang="fa-IR"/>
              <a:pPr>
                <a:defRPr/>
              </a:pPr>
              <a:t>60</a:t>
            </a:fld>
            <a:endParaRPr lang="en-US"/>
          </a:p>
        </p:txBody>
      </p:sp>
      <p:sp>
        <p:nvSpPr>
          <p:cNvPr id="67587" name="Rectangle 2"/>
          <p:cNvSpPr>
            <a:spLocks noGrp="1" noChangeArrowheads="1"/>
          </p:cNvSpPr>
          <p:nvPr>
            <p:ph type="title"/>
          </p:nvPr>
        </p:nvSpPr>
        <p:spPr/>
        <p:txBody>
          <a:bodyPr/>
          <a:lstStyle/>
          <a:p>
            <a:pPr algn="r" eaLnBrk="1" hangingPunct="1"/>
            <a:r>
              <a:rPr lang="fa-IR" sz="3500" smtClean="0">
                <a:latin typeface="Times New Roman" pitchFamily="18" charset="0"/>
                <a:cs typeface="Times New Roman" pitchFamily="18" charset="0"/>
              </a:rPr>
              <a:t>ژئوممبران</a:t>
            </a:r>
            <a:endParaRPr lang="en-US" sz="3500" smtClean="0">
              <a:latin typeface="Times New Roman" pitchFamily="18" charset="0"/>
              <a:cs typeface="Times New Roman" pitchFamily="18" charset="0"/>
            </a:endParaRPr>
          </a:p>
        </p:txBody>
      </p:sp>
      <p:sp>
        <p:nvSpPr>
          <p:cNvPr id="67588" name="Rectangle 3"/>
          <p:cNvSpPr>
            <a:spLocks noGrp="1" noChangeArrowheads="1"/>
          </p:cNvSpPr>
          <p:nvPr>
            <p:ph type="body" idx="1"/>
          </p:nvPr>
        </p:nvSpPr>
        <p:spPr/>
        <p:txBody>
          <a:bodyPr/>
          <a:lstStyle/>
          <a:p>
            <a:pPr eaLnBrk="1" hangingPunct="1">
              <a:lnSpc>
                <a:spcPct val="80000"/>
              </a:lnSpc>
              <a:buFont typeface="Wingdings" pitchFamily="2" charset="2"/>
              <a:buNone/>
            </a:pPr>
            <a:r>
              <a:rPr lang="fa-IR" sz="3300" smtClean="0">
                <a:latin typeface="Times New Roman" pitchFamily="18" charset="0"/>
                <a:cs typeface="Times New Roman" pitchFamily="18" charset="0"/>
              </a:rPr>
              <a:t>مزایا :</a:t>
            </a:r>
          </a:p>
          <a:p>
            <a:pPr eaLnBrk="1" hangingPunct="1">
              <a:lnSpc>
                <a:spcPct val="80000"/>
              </a:lnSpc>
            </a:pPr>
            <a:r>
              <a:rPr lang="fa-IR" sz="2200" smtClean="0">
                <a:latin typeface="Times New Roman" pitchFamily="18" charset="0"/>
                <a:cs typeface="Times New Roman" pitchFamily="18" charset="0"/>
              </a:rPr>
              <a:t>1- سرعت عمل اجرای بالا</a:t>
            </a:r>
          </a:p>
          <a:p>
            <a:pPr eaLnBrk="1" hangingPunct="1">
              <a:lnSpc>
                <a:spcPct val="80000"/>
              </a:lnSpc>
            </a:pPr>
            <a:r>
              <a:rPr lang="fa-IR" sz="2200" smtClean="0">
                <a:latin typeface="Times New Roman" pitchFamily="18" charset="0"/>
                <a:cs typeface="Times New Roman" pitchFamily="18" charset="0"/>
              </a:rPr>
              <a:t>2- کاهش هزینه نگهداری</a:t>
            </a:r>
          </a:p>
          <a:p>
            <a:pPr eaLnBrk="1" hangingPunct="1">
              <a:lnSpc>
                <a:spcPct val="80000"/>
              </a:lnSpc>
            </a:pPr>
            <a:r>
              <a:rPr lang="fa-IR" sz="2200" smtClean="0">
                <a:latin typeface="Times New Roman" pitchFamily="18" charset="0"/>
                <a:cs typeface="Times New Roman" pitchFamily="18" charset="0"/>
              </a:rPr>
              <a:t>3- جلوگیری از قیرزدگی</a:t>
            </a:r>
          </a:p>
          <a:p>
            <a:pPr eaLnBrk="1" hangingPunct="1">
              <a:lnSpc>
                <a:spcPct val="80000"/>
              </a:lnSpc>
            </a:pPr>
            <a:r>
              <a:rPr lang="fa-IR" sz="2200" smtClean="0">
                <a:latin typeface="Times New Roman" pitchFamily="18" charset="0"/>
                <a:cs typeface="Times New Roman" pitchFamily="18" charset="0"/>
              </a:rPr>
              <a:t>4- سهولت در نصب ورق</a:t>
            </a:r>
          </a:p>
          <a:p>
            <a:pPr eaLnBrk="1" hangingPunct="1">
              <a:lnSpc>
                <a:spcPct val="80000"/>
              </a:lnSpc>
            </a:pPr>
            <a:r>
              <a:rPr lang="fa-IR" sz="2200" smtClean="0">
                <a:latin typeface="Times New Roman" pitchFamily="18" charset="0"/>
                <a:cs typeface="Times New Roman" pitchFamily="18" charset="0"/>
              </a:rPr>
              <a:t>5- کاهش ضخامت آسفالت به میزان 20%</a:t>
            </a:r>
          </a:p>
          <a:p>
            <a:pPr eaLnBrk="1" hangingPunct="1">
              <a:lnSpc>
                <a:spcPct val="80000"/>
              </a:lnSpc>
            </a:pPr>
            <a:r>
              <a:rPr lang="fa-IR" sz="2200" smtClean="0">
                <a:latin typeface="Times New Roman" pitchFamily="18" charset="0"/>
                <a:cs typeface="Times New Roman" pitchFamily="18" charset="0"/>
              </a:rPr>
              <a:t>6- وزن بسیار کم نسبت به عایق های سنتی</a:t>
            </a:r>
          </a:p>
          <a:p>
            <a:pPr eaLnBrk="1" hangingPunct="1">
              <a:lnSpc>
                <a:spcPct val="80000"/>
              </a:lnSpc>
            </a:pPr>
            <a:r>
              <a:rPr lang="fa-IR" sz="2200" smtClean="0">
                <a:latin typeface="Times New Roman" pitchFamily="18" charset="0"/>
                <a:cs typeface="Times New Roman" pitchFamily="18" charset="0"/>
              </a:rPr>
              <a:t>7- جلبک و خزه در آن ها رشد نکرده و با هیچ ماده شیمیایی دیگر حتی با پایه هیدروکربنی ترکیب نمی شوند</a:t>
            </a:r>
          </a:p>
          <a:p>
            <a:pPr eaLnBrk="1" hangingPunct="1">
              <a:lnSpc>
                <a:spcPct val="80000"/>
              </a:lnSpc>
            </a:pPr>
            <a:r>
              <a:rPr lang="fa-IR" sz="2200" smtClean="0">
                <a:latin typeface="Times New Roman" pitchFamily="18" charset="0"/>
                <a:cs typeface="Times New Roman" pitchFamily="18" charset="0"/>
              </a:rPr>
              <a:t>8- انعطاف پذیری و مانور کارکردی در اجرا</a:t>
            </a:r>
          </a:p>
          <a:p>
            <a:pPr eaLnBrk="1" hangingPunct="1">
              <a:lnSpc>
                <a:spcPct val="80000"/>
              </a:lnSpc>
            </a:pPr>
            <a:r>
              <a:rPr lang="fa-IR" sz="2200" smtClean="0">
                <a:latin typeface="Times New Roman" pitchFamily="18" charset="0"/>
                <a:cs typeface="Times New Roman" pitchFamily="18" charset="0"/>
              </a:rPr>
              <a:t>9- مقرون به صرفه نسبت به مصالح سنتی</a:t>
            </a:r>
          </a:p>
          <a:p>
            <a:pPr eaLnBrk="1" hangingPunct="1">
              <a:lnSpc>
                <a:spcPct val="80000"/>
              </a:lnSpc>
            </a:pPr>
            <a:endParaRPr lang="fa-IR" sz="2200" smtClean="0">
              <a:latin typeface="Times New Roman" pitchFamily="18" charset="0"/>
              <a:cs typeface="Times New Roman" pitchFamily="18" charset="0"/>
            </a:endParaRPr>
          </a:p>
          <a:p>
            <a:pPr eaLnBrk="1" hangingPunct="1">
              <a:lnSpc>
                <a:spcPct val="80000"/>
              </a:lnSpc>
            </a:pPr>
            <a:endParaRPr lang="en-US" sz="2200" smtClean="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024E6795-1685-4175-ACAE-95DDE33FDD64}" type="slidenum">
              <a:rPr lang="fa-IR"/>
              <a:pPr>
                <a:defRPr/>
              </a:pPr>
              <a:t>61</a:t>
            </a:fld>
            <a:endParaRPr lang="en-US"/>
          </a:p>
        </p:txBody>
      </p:sp>
      <p:sp>
        <p:nvSpPr>
          <p:cNvPr id="68611" name="Rectangle 2"/>
          <p:cNvSpPr>
            <a:spLocks noGrp="1" noChangeArrowheads="1"/>
          </p:cNvSpPr>
          <p:nvPr>
            <p:ph type="title"/>
          </p:nvPr>
        </p:nvSpPr>
        <p:spPr>
          <a:xfrm>
            <a:off x="827088" y="549275"/>
            <a:ext cx="7696200" cy="1143000"/>
          </a:xfrm>
        </p:spPr>
        <p:txBody>
          <a:bodyPr/>
          <a:lstStyle/>
          <a:p>
            <a:pPr marL="628650" indent="-628650" algn="r" eaLnBrk="1" hangingPunct="1"/>
            <a:r>
              <a:rPr lang="fa-IR" b="1" smtClean="0"/>
              <a:t>ژئوتكستايل </a:t>
            </a:r>
            <a:r>
              <a:rPr lang="ar-SA" b="1" smtClean="0"/>
              <a:t>(</a:t>
            </a:r>
            <a:r>
              <a:rPr lang="en-US" smtClean="0"/>
              <a:t>Geotextile</a:t>
            </a:r>
            <a:r>
              <a:rPr lang="en-US" b="1" smtClean="0"/>
              <a:t> </a:t>
            </a:r>
            <a:r>
              <a:rPr lang="fa-IR" b="1" smtClean="0"/>
              <a:t>)</a:t>
            </a:r>
            <a:endParaRPr lang="en-US" b="1" smtClean="0"/>
          </a:p>
        </p:txBody>
      </p:sp>
      <p:sp>
        <p:nvSpPr>
          <p:cNvPr id="68612" name="Rectangle 3"/>
          <p:cNvSpPr>
            <a:spLocks noGrp="1" noChangeArrowheads="1"/>
          </p:cNvSpPr>
          <p:nvPr>
            <p:ph type="body" idx="1"/>
          </p:nvPr>
        </p:nvSpPr>
        <p:spPr/>
        <p:txBody>
          <a:bodyPr/>
          <a:lstStyle/>
          <a:p>
            <a:pPr eaLnBrk="1" hangingPunct="1">
              <a:lnSpc>
                <a:spcPct val="90000"/>
              </a:lnSpc>
              <a:buFont typeface="Wingdings" pitchFamily="2" charset="2"/>
              <a:buNone/>
            </a:pPr>
            <a:r>
              <a:rPr lang="ar-SA" sz="2400" smtClean="0"/>
              <a:t> </a:t>
            </a:r>
          </a:p>
          <a:p>
            <a:pPr eaLnBrk="1" hangingPunct="1">
              <a:lnSpc>
                <a:spcPct val="90000"/>
              </a:lnSpc>
            </a:pPr>
            <a:r>
              <a:rPr lang="ar-SA" sz="2400" smtClean="0"/>
              <a:t>ژئوتكستايل چيست ؟</a:t>
            </a:r>
            <a:br>
              <a:rPr lang="ar-SA" sz="2400" smtClean="0"/>
            </a:br>
            <a:r>
              <a:rPr lang="ar-SA" sz="2400" smtClean="0"/>
              <a:t>چنانچه مشهود است پيشوند ژئو تكستايل، (</a:t>
            </a:r>
            <a:r>
              <a:rPr lang="en-US" sz="2400" smtClean="0"/>
              <a:t>Geo</a:t>
            </a:r>
            <a:r>
              <a:rPr lang="ar-SA" sz="2400" smtClean="0"/>
              <a:t>) يعني با خاك پوشاندن و </a:t>
            </a:r>
            <a:r>
              <a:rPr lang="en-US" sz="2400" smtClean="0"/>
              <a:t>Textile</a:t>
            </a:r>
            <a:r>
              <a:rPr lang="ar-SA" sz="2400" smtClean="0"/>
              <a:t>يعني پارچه به اين ترتيب آنرا منسوج با قابليت پوشاندن خاك ترجمه مي‌كنند.</a:t>
            </a:r>
            <a:br>
              <a:rPr lang="ar-SA" sz="2400" smtClean="0"/>
            </a:br>
            <a:r>
              <a:rPr lang="ar-SA" sz="2400" smtClean="0"/>
              <a:t>به اين ترتيب ژئو تكستايل ها محصولاتي هستند كه در فونداسيون ها </a:t>
            </a:r>
            <a:r>
              <a:rPr lang="fa-IR" sz="2400" smtClean="0"/>
              <a:t>، </a:t>
            </a:r>
            <a:r>
              <a:rPr lang="ar-SA" sz="2400" smtClean="0"/>
              <a:t>زير خاك روي صخره ها</a:t>
            </a:r>
            <a:r>
              <a:rPr lang="fa-IR" sz="2400" smtClean="0"/>
              <a:t>،</a:t>
            </a:r>
            <a:r>
              <a:rPr lang="ar-SA" sz="2400" smtClean="0"/>
              <a:t> هر سطحي كه با خاك پوشانده شود و يا هر منظور مشابه ديگري كه در علم مهندسي زمين و يا مواد وابسته به آن و در پروژه هاي ساختمان سازي </a:t>
            </a:r>
            <a:r>
              <a:rPr lang="fa-IR" sz="2400" smtClean="0"/>
              <a:t>، </a:t>
            </a:r>
            <a:r>
              <a:rPr lang="ar-SA" sz="2400" smtClean="0"/>
              <a:t>راه سازي و تثبيت خاكها و يا صخره هاي ناپايدار بكار رود.</a:t>
            </a:r>
            <a:br>
              <a:rPr lang="ar-SA" sz="2400" smtClean="0"/>
            </a:br>
            <a:r>
              <a:rPr lang="ar-SA" sz="2400" smtClean="0"/>
              <a:t>ژئوتكستايل به خاطر ايفاي نقش هاي متنوع داراي زمينه هاي كاربردي فراواني مي باشد</a:t>
            </a:r>
            <a:r>
              <a:rPr lang="en-US" sz="2400" smtClean="0"/>
              <a:t> </a:t>
            </a:r>
          </a:p>
        </p:txBody>
      </p:sp>
    </p:spTree>
  </p:cSld>
  <p:clrMapOvr>
    <a:masterClrMapping/>
  </p:clrMapOvr>
  <p:transition spd="med">
    <p:wipe di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80EFF1A1-1F0B-4F2A-B32F-FDA5D40BF928}" type="slidenum">
              <a:rPr lang="fa-IR"/>
              <a:pPr>
                <a:defRPr/>
              </a:pPr>
              <a:t>62</a:t>
            </a:fld>
            <a:endParaRPr lang="en-US"/>
          </a:p>
        </p:txBody>
      </p:sp>
      <p:sp>
        <p:nvSpPr>
          <p:cNvPr id="69635" name="Rectangle 2"/>
          <p:cNvSpPr>
            <a:spLocks noGrp="1" noChangeArrowheads="1"/>
          </p:cNvSpPr>
          <p:nvPr>
            <p:ph type="title"/>
          </p:nvPr>
        </p:nvSpPr>
        <p:spPr/>
        <p:txBody>
          <a:bodyPr/>
          <a:lstStyle/>
          <a:p>
            <a:pPr algn="r" eaLnBrk="1" hangingPunct="1"/>
            <a:r>
              <a:rPr lang="fa-IR" b="1" smtClean="0"/>
              <a:t>ژئوتكستايل</a:t>
            </a:r>
            <a:endParaRPr lang="en-US" b="1" smtClean="0"/>
          </a:p>
        </p:txBody>
      </p:sp>
      <p:sp>
        <p:nvSpPr>
          <p:cNvPr id="69636"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مواد تشکیل دهنده :</a:t>
            </a:r>
          </a:p>
          <a:p>
            <a:pPr eaLnBrk="1" hangingPunct="1"/>
            <a:r>
              <a:rPr lang="fa-IR" smtClean="0">
                <a:latin typeface="Times New Roman" pitchFamily="18" charset="0"/>
                <a:cs typeface="Times New Roman" pitchFamily="18" charset="0"/>
              </a:rPr>
              <a:t>92 %	پلی اتیلن</a:t>
            </a:r>
          </a:p>
          <a:p>
            <a:pPr eaLnBrk="1" hangingPunct="1"/>
            <a:r>
              <a:rPr lang="fa-IR" smtClean="0">
                <a:latin typeface="Times New Roman" pitchFamily="18" charset="0"/>
                <a:cs typeface="Times New Roman" pitchFamily="18" charset="0"/>
              </a:rPr>
              <a:t>3% 	کربن بلک</a:t>
            </a:r>
          </a:p>
          <a:p>
            <a:pPr eaLnBrk="1" hangingPunct="1"/>
            <a:r>
              <a:rPr lang="fa-IR" smtClean="0">
                <a:latin typeface="Times New Roman" pitchFamily="18" charset="0"/>
                <a:cs typeface="Times New Roman" pitchFamily="18" charset="0"/>
              </a:rPr>
              <a:t>5%		آنتی اکسیدان </a:t>
            </a:r>
          </a:p>
          <a:p>
            <a:pPr eaLnBrk="1" hangingPunct="1"/>
            <a:r>
              <a:rPr lang="fa-IR" smtClean="0">
                <a:latin typeface="Times New Roman" pitchFamily="18" charset="0"/>
                <a:cs typeface="Times New Roman" pitchFamily="18" charset="0"/>
              </a:rPr>
              <a:t>مقاومت کششی 700 نیوتن</a:t>
            </a:r>
          </a:p>
          <a:p>
            <a:pPr eaLnBrk="1" hangingPunct="1"/>
            <a:r>
              <a:rPr lang="fa-IR" smtClean="0">
                <a:latin typeface="Times New Roman" pitchFamily="18" charset="0"/>
                <a:cs typeface="Times New Roman" pitchFamily="18" charset="0"/>
              </a:rPr>
              <a:t>ضخامت آن بین </a:t>
            </a:r>
            <a:r>
              <a:rPr lang="en-US" smtClean="0">
                <a:latin typeface="Times New Roman" pitchFamily="18" charset="0"/>
                <a:cs typeface="Times New Roman" pitchFamily="18" charset="0"/>
              </a:rPr>
              <a:t>mm</a:t>
            </a:r>
            <a:r>
              <a:rPr lang="fa-IR" smtClean="0">
                <a:latin typeface="Times New Roman" pitchFamily="18" charset="0"/>
                <a:cs typeface="Times New Roman" pitchFamily="18" charset="0"/>
              </a:rPr>
              <a:t>85/0 تا </a:t>
            </a:r>
            <a:r>
              <a:rPr lang="en-US" smtClean="0">
                <a:latin typeface="Times New Roman" pitchFamily="18" charset="0"/>
                <a:cs typeface="Times New Roman" pitchFamily="18" charset="0"/>
              </a:rPr>
              <a:t>mm</a:t>
            </a:r>
            <a:r>
              <a:rPr lang="fa-IR" smtClean="0">
                <a:latin typeface="Times New Roman" pitchFamily="18" charset="0"/>
                <a:cs typeface="Times New Roman" pitchFamily="18" charset="0"/>
              </a:rPr>
              <a:t>5/2 است.</a:t>
            </a:r>
          </a:p>
        </p:txBody>
      </p:sp>
    </p:spTree>
  </p:cSld>
  <p:clrMapOvr>
    <a:masterClrMapping/>
  </p:clrMapOvr>
  <p:transition spd="med">
    <p:wipe di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97BB7C09-BE33-4A47-BABE-3FA0F7013E81}" type="slidenum">
              <a:rPr lang="fa-IR"/>
              <a:pPr>
                <a:defRPr/>
              </a:pPr>
              <a:t>63</a:t>
            </a:fld>
            <a:endParaRPr lang="en-US"/>
          </a:p>
        </p:txBody>
      </p:sp>
      <p:sp>
        <p:nvSpPr>
          <p:cNvPr id="70659" name="Rectangle 2"/>
          <p:cNvSpPr>
            <a:spLocks noGrp="1" noChangeArrowheads="1"/>
          </p:cNvSpPr>
          <p:nvPr>
            <p:ph type="title"/>
          </p:nvPr>
        </p:nvSpPr>
        <p:spPr/>
        <p:txBody>
          <a:bodyPr/>
          <a:lstStyle/>
          <a:p>
            <a:pPr algn="r" eaLnBrk="1" hangingPunct="1"/>
            <a:r>
              <a:rPr lang="fa-IR" b="1" smtClean="0"/>
              <a:t>ژئوتكستايل</a:t>
            </a:r>
            <a:r>
              <a:rPr lang="fa-IR" smtClean="0">
                <a:latin typeface="Times New Roman" pitchFamily="18" charset="0"/>
                <a:cs typeface="Times New Roman" pitchFamily="18" charset="0"/>
              </a:rPr>
              <a:t> </a:t>
            </a:r>
            <a:endParaRPr lang="en-US" smtClean="0">
              <a:latin typeface="Times New Roman" pitchFamily="18" charset="0"/>
              <a:cs typeface="Times New Roman" pitchFamily="18" charset="0"/>
            </a:endParaRPr>
          </a:p>
        </p:txBody>
      </p:sp>
      <p:sp>
        <p:nvSpPr>
          <p:cNvPr id="70660" name="Rectangle 3"/>
          <p:cNvSpPr>
            <a:spLocks noGrp="1" noChangeArrowheads="1"/>
          </p:cNvSpPr>
          <p:nvPr>
            <p:ph type="body" idx="1"/>
          </p:nvPr>
        </p:nvSpPr>
        <p:spPr/>
        <p:txBody>
          <a:bodyPr/>
          <a:lstStyle/>
          <a:p>
            <a:pPr eaLnBrk="1" hangingPunct="1">
              <a:lnSpc>
                <a:spcPct val="80000"/>
              </a:lnSpc>
              <a:buFont typeface="Wingdings" pitchFamily="2" charset="2"/>
              <a:buNone/>
            </a:pPr>
            <a:r>
              <a:rPr lang="fa-IR" sz="3300" smtClean="0">
                <a:latin typeface="Times New Roman" pitchFamily="18" charset="0"/>
                <a:cs typeface="Times New Roman" pitchFamily="18" charset="0"/>
              </a:rPr>
              <a:t>عملکرد:</a:t>
            </a:r>
          </a:p>
          <a:p>
            <a:pPr eaLnBrk="1" hangingPunct="1">
              <a:lnSpc>
                <a:spcPct val="80000"/>
              </a:lnSpc>
            </a:pPr>
            <a:r>
              <a:rPr lang="fa-IR" sz="2200" smtClean="0">
                <a:latin typeface="Times New Roman" pitchFamily="18" charset="0"/>
                <a:cs typeface="Times New Roman" pitchFamily="18" charset="0"/>
              </a:rPr>
              <a:t> یکی از دلایل ایجاد نتش و ناپایداری در روسازی مسأله آب می باشد. به طوریکه بالا بودن سطح آب زیرزمینی در بیشتر موارد منجر به کاهش مقاومت و ایجاد ناپایداری خاک بستر می شود.</a:t>
            </a:r>
          </a:p>
          <a:p>
            <a:pPr eaLnBrk="1" hangingPunct="1">
              <a:lnSpc>
                <a:spcPct val="80000"/>
              </a:lnSpc>
            </a:pPr>
            <a:r>
              <a:rPr lang="fa-IR" sz="2200" smtClean="0">
                <a:latin typeface="Times New Roman" pitchFamily="18" charset="0"/>
                <a:cs typeface="Times New Roman" pitchFamily="18" charset="0"/>
              </a:rPr>
              <a:t> ژئوتکستایل به صورت جذب کننده(فیلتر) آب های سطحی را به خود می مکد و با استفاده از زهکشی و یا بستر مناسب زیر آن که به وسیله ژئوممبران ساخته می شود، آب های سطحی را هدایت می کند.</a:t>
            </a:r>
          </a:p>
          <a:p>
            <a:pPr eaLnBrk="1" hangingPunct="1">
              <a:lnSpc>
                <a:spcPct val="80000"/>
              </a:lnSpc>
            </a:pPr>
            <a:r>
              <a:rPr lang="fa-IR" sz="2200" smtClean="0">
                <a:latin typeface="Times New Roman" pitchFamily="18" charset="0"/>
                <a:cs typeface="Times New Roman" pitchFamily="18" charset="0"/>
              </a:rPr>
              <a:t> سبب سهولت جریان آب و انتقال آب از محیط خاک یا بستر به داخل لایه و در نتیجه تسریع عمل زهکشی آب از محیط اطراف و نهایتا هدایت آن به کانالهای زهکشی می شود و در عین حال وجود لایه ژئوممبران مانع از انتقال آب از محل زهکشی به محیط پشت آن می شود.</a:t>
            </a:r>
          </a:p>
          <a:p>
            <a:pPr eaLnBrk="1" hangingPunct="1">
              <a:lnSpc>
                <a:spcPct val="80000"/>
              </a:lnSpc>
            </a:pPr>
            <a:r>
              <a:rPr lang="fa-IR" sz="2200" smtClean="0">
                <a:latin typeface="Times New Roman" pitchFamily="18" charset="0"/>
                <a:cs typeface="Times New Roman" pitchFamily="18" charset="0"/>
              </a:rPr>
              <a:t> عملکرد دیگر ژئوتکستایل در شیب و یا بستر شیب دار کوه است که با نصب ژئوتکستایل از حرکت خاک و سنگ جلوگیری به عمل می آید.</a:t>
            </a:r>
            <a:endParaRPr lang="en-US" sz="2200" smtClean="0">
              <a:latin typeface="Times New Roman" pitchFamily="18" charset="0"/>
              <a:cs typeface="Times New Roman" pitchFamily="18" charset="0"/>
            </a:endParaRPr>
          </a:p>
        </p:txBody>
      </p:sp>
    </p:spTree>
  </p:cSld>
  <p:clrMapOvr>
    <a:masterClrMapping/>
  </p:clrMapOvr>
  <p:transition spd="med">
    <p:wipe dir="d"/>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F2D283F-42C2-4932-80D5-EF0A92A72B9B}" type="slidenum">
              <a:rPr lang="fa-IR"/>
              <a:pPr>
                <a:defRPr/>
              </a:pPr>
              <a:t>64</a:t>
            </a:fld>
            <a:endParaRPr lang="en-US"/>
          </a:p>
        </p:txBody>
      </p:sp>
      <p:sp>
        <p:nvSpPr>
          <p:cNvPr id="71683" name="Rectangle 2"/>
          <p:cNvSpPr>
            <a:spLocks noGrp="1" noChangeArrowheads="1"/>
          </p:cNvSpPr>
          <p:nvPr>
            <p:ph type="title"/>
          </p:nvPr>
        </p:nvSpPr>
        <p:spPr/>
        <p:txBody>
          <a:bodyPr/>
          <a:lstStyle/>
          <a:p>
            <a:pPr algn="r" eaLnBrk="1" hangingPunct="1"/>
            <a:r>
              <a:rPr lang="fa-IR" b="1" smtClean="0"/>
              <a:t>ژئوتكستايل</a:t>
            </a:r>
            <a:endParaRPr lang="en-US" smtClean="0">
              <a:latin typeface="Times New Roman" pitchFamily="18" charset="0"/>
              <a:cs typeface="Times New Roman" pitchFamily="18" charset="0"/>
            </a:endParaRPr>
          </a:p>
        </p:txBody>
      </p:sp>
      <p:sp>
        <p:nvSpPr>
          <p:cNvPr id="71684" name="Rectangle 3"/>
          <p:cNvSpPr>
            <a:spLocks noGrp="1" noChangeArrowheads="1"/>
          </p:cNvSpPr>
          <p:nvPr>
            <p:ph type="body" idx="1"/>
          </p:nvPr>
        </p:nvSpPr>
        <p:spPr/>
        <p:txBody>
          <a:bodyPr/>
          <a:lstStyle/>
          <a:p>
            <a:pPr eaLnBrk="1" hangingPunct="1">
              <a:lnSpc>
                <a:spcPct val="90000"/>
              </a:lnSpc>
              <a:buFont typeface="Wingdings" pitchFamily="2" charset="2"/>
              <a:buNone/>
            </a:pPr>
            <a:r>
              <a:rPr lang="fa-IR" sz="3300" smtClean="0">
                <a:latin typeface="Times New Roman" pitchFamily="18" charset="0"/>
                <a:cs typeface="Times New Roman" pitchFamily="18" charset="0"/>
              </a:rPr>
              <a:t>مزایا:</a:t>
            </a:r>
          </a:p>
          <a:p>
            <a:pPr eaLnBrk="1" hangingPunct="1">
              <a:lnSpc>
                <a:spcPct val="90000"/>
              </a:lnSpc>
            </a:pPr>
            <a:r>
              <a:rPr lang="fa-IR" sz="2400" smtClean="0">
                <a:latin typeface="Times New Roman" pitchFamily="18" charset="0"/>
                <a:cs typeface="Times New Roman" pitchFamily="18" charset="0"/>
              </a:rPr>
              <a:t>1- در برابر نشست به دلیل مقاومت کششی بالا مقاوم هستند.</a:t>
            </a:r>
          </a:p>
          <a:p>
            <a:pPr eaLnBrk="1" hangingPunct="1">
              <a:lnSpc>
                <a:spcPct val="90000"/>
              </a:lnSpc>
            </a:pPr>
            <a:r>
              <a:rPr lang="fa-IR" sz="2400" smtClean="0">
                <a:latin typeface="Times New Roman" pitchFamily="18" charset="0"/>
                <a:cs typeface="Times New Roman" pitchFamily="18" charset="0"/>
              </a:rPr>
              <a:t>2- در برابر حمله خزندگان و فشارهای غیرمتمرکز مقاوم هستند.</a:t>
            </a:r>
          </a:p>
          <a:p>
            <a:pPr eaLnBrk="1" hangingPunct="1">
              <a:lnSpc>
                <a:spcPct val="90000"/>
              </a:lnSpc>
            </a:pPr>
            <a:r>
              <a:rPr lang="fa-IR" sz="2400" smtClean="0">
                <a:latin typeface="Times New Roman" pitchFamily="18" charset="0"/>
                <a:cs typeface="Times New Roman" pitchFamily="18" charset="0"/>
              </a:rPr>
              <a:t>1- سبکی </a:t>
            </a:r>
          </a:p>
          <a:p>
            <a:pPr eaLnBrk="1" hangingPunct="1">
              <a:lnSpc>
                <a:spcPct val="90000"/>
              </a:lnSpc>
            </a:pPr>
            <a:r>
              <a:rPr lang="fa-IR" sz="2400" smtClean="0">
                <a:latin typeface="Times New Roman" pitchFamily="18" charset="0"/>
                <a:cs typeface="Times New Roman" pitchFamily="18" charset="0"/>
              </a:rPr>
              <a:t>2- مقاومت شیمیایی بالا</a:t>
            </a:r>
          </a:p>
          <a:p>
            <a:pPr eaLnBrk="1" hangingPunct="1">
              <a:lnSpc>
                <a:spcPct val="90000"/>
              </a:lnSpc>
            </a:pPr>
            <a:r>
              <a:rPr lang="fa-IR" sz="2400" smtClean="0">
                <a:latin typeface="Times New Roman" pitchFamily="18" charset="0"/>
                <a:cs typeface="Times New Roman" pitchFamily="18" charset="0"/>
              </a:rPr>
              <a:t>3- ضدخوردگی در اثر عوامل شیمیایی</a:t>
            </a:r>
          </a:p>
          <a:p>
            <a:pPr eaLnBrk="1" hangingPunct="1">
              <a:lnSpc>
                <a:spcPct val="90000"/>
              </a:lnSpc>
            </a:pPr>
            <a:r>
              <a:rPr lang="fa-IR" sz="2400" smtClean="0">
                <a:latin typeface="Times New Roman" pitchFamily="18" charset="0"/>
                <a:cs typeface="Times New Roman" pitchFamily="18" charset="0"/>
              </a:rPr>
              <a:t>4-  بهداشتی و غیر سمی</a:t>
            </a:r>
          </a:p>
          <a:p>
            <a:pPr eaLnBrk="1" hangingPunct="1">
              <a:lnSpc>
                <a:spcPct val="90000"/>
              </a:lnSpc>
            </a:pPr>
            <a:r>
              <a:rPr lang="fa-IR" sz="2400" smtClean="0">
                <a:latin typeface="Times New Roman" pitchFamily="18" charset="0"/>
                <a:cs typeface="Times New Roman" pitchFamily="18" charset="0"/>
              </a:rPr>
              <a:t>5- قابلیت انعطاف</a:t>
            </a:r>
          </a:p>
          <a:p>
            <a:pPr eaLnBrk="1" hangingPunct="1">
              <a:lnSpc>
                <a:spcPct val="90000"/>
              </a:lnSpc>
            </a:pPr>
            <a:r>
              <a:rPr lang="fa-IR" sz="2400" smtClean="0">
                <a:latin typeface="Times New Roman" pitchFamily="18" charset="0"/>
                <a:cs typeface="Times New Roman" pitchFamily="18" charset="0"/>
              </a:rPr>
              <a:t>6-امکان حذف لوله های جمع آوری آب زهکشی</a:t>
            </a:r>
            <a:endParaRPr lang="en-US" sz="2400" smtClean="0">
              <a:latin typeface="Times New Roman" pitchFamily="18" charset="0"/>
              <a:cs typeface="Times New Roman" pitchFamily="18" charset="0"/>
            </a:endParaRPr>
          </a:p>
        </p:txBody>
      </p:sp>
    </p:spTree>
  </p:cSld>
  <p:clrMapOvr>
    <a:masterClrMapping/>
  </p:clrMapOvr>
  <p:transition spd="med">
    <p:wipe dir="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ED1624E-1F44-4F5B-AEE7-9ADD8765A969}" type="slidenum">
              <a:rPr lang="fa-IR"/>
              <a:pPr>
                <a:defRPr/>
              </a:pPr>
              <a:t>65</a:t>
            </a:fld>
            <a:endParaRPr lang="en-US"/>
          </a:p>
        </p:txBody>
      </p:sp>
      <p:sp>
        <p:nvSpPr>
          <p:cNvPr id="72707" name="Rectangle 2"/>
          <p:cNvSpPr>
            <a:spLocks noGrp="1" noChangeArrowheads="1"/>
          </p:cNvSpPr>
          <p:nvPr>
            <p:ph type="title"/>
          </p:nvPr>
        </p:nvSpPr>
        <p:spPr/>
        <p:txBody>
          <a:bodyPr/>
          <a:lstStyle/>
          <a:p>
            <a:pPr algn="r" eaLnBrk="1" hangingPunct="1"/>
            <a:r>
              <a:rPr lang="fa-IR" b="1" smtClean="0"/>
              <a:t>ژئوتكستايل</a:t>
            </a:r>
            <a:endParaRPr lang="en-US" b="1" smtClean="0"/>
          </a:p>
        </p:txBody>
      </p:sp>
      <p:sp>
        <p:nvSpPr>
          <p:cNvPr id="72708"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برای استفاده از ژئوتکستایل باید توجه داشت که ورق ژئوتکستایل جذب کننده آب های سطحی است و به عنوان ایزولاسیون به تنهایی قابل استفاده نیست. ایجاد بستر مناسب زیر آن الزامی است.</a:t>
            </a:r>
            <a:endParaRPr lang="en-US" smtClean="0">
              <a:latin typeface="Times New Roman" pitchFamily="18" charset="0"/>
              <a:cs typeface="Times New Roman" pitchFamily="18" charset="0"/>
            </a:endParaRPr>
          </a:p>
        </p:txBody>
      </p:sp>
    </p:spTree>
  </p:cSld>
  <p:clrMapOvr>
    <a:masterClrMapping/>
  </p:clrMapOvr>
  <p:transition spd="med">
    <p:wipe di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4AEA10A-488C-49D6-808C-F5C7ECB84230}" type="slidenum">
              <a:rPr lang="fa-IR"/>
              <a:pPr>
                <a:defRPr/>
              </a:pPr>
              <a:t>66</a:t>
            </a:fld>
            <a:endParaRPr lang="en-US"/>
          </a:p>
        </p:txBody>
      </p:sp>
      <p:sp>
        <p:nvSpPr>
          <p:cNvPr id="73731"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عایق ناتراوا(ژیکاوا)</a:t>
            </a:r>
            <a:endParaRPr lang="en-US" smtClean="0">
              <a:latin typeface="Times New Roman" pitchFamily="18" charset="0"/>
              <a:cs typeface="Times New Roman" pitchFamily="18" charset="0"/>
            </a:endParaRPr>
          </a:p>
        </p:txBody>
      </p:sp>
      <p:sp>
        <p:nvSpPr>
          <p:cNvPr id="73732" name="Rectangle 3"/>
          <p:cNvSpPr>
            <a:spLocks noGrp="1" noChangeArrowheads="1"/>
          </p:cNvSpPr>
          <p:nvPr>
            <p:ph type="body" idx="1"/>
          </p:nvPr>
        </p:nvSpPr>
        <p:spPr/>
        <p:txBody>
          <a:bodyPr/>
          <a:lstStyle/>
          <a:p>
            <a:pPr eaLnBrk="1" hangingPunct="1">
              <a:lnSpc>
                <a:spcPct val="90000"/>
              </a:lnSpc>
            </a:pPr>
            <a:r>
              <a:rPr lang="fa-IR" sz="2800" smtClean="0">
                <a:latin typeface="Times New Roman" pitchFamily="18" charset="0"/>
                <a:cs typeface="Times New Roman" pitchFamily="18" charset="0"/>
              </a:rPr>
              <a:t>ناتراوا چیست:</a:t>
            </a:r>
          </a:p>
          <a:p>
            <a:pPr eaLnBrk="1" hangingPunct="1">
              <a:lnSpc>
                <a:spcPct val="90000"/>
              </a:lnSpc>
            </a:pPr>
            <a:r>
              <a:rPr lang="fa-IR" sz="2800" smtClean="0">
                <a:latin typeface="Times New Roman" pitchFamily="18" charset="0"/>
                <a:cs typeface="Times New Roman" pitchFamily="18" charset="0"/>
              </a:rPr>
              <a:t>برای ایزولاسیون در سطح های عمودی از این ماده شیمیایی استفاده می شود.</a:t>
            </a:r>
          </a:p>
          <a:p>
            <a:pPr eaLnBrk="1" hangingPunct="1">
              <a:lnSpc>
                <a:spcPct val="90000"/>
              </a:lnSpc>
            </a:pPr>
            <a:r>
              <a:rPr lang="fa-IR" sz="2800" smtClean="0">
                <a:latin typeface="Times New Roman" pitchFamily="18" charset="0"/>
                <a:cs typeface="Times New Roman" pitchFamily="18" charset="0"/>
              </a:rPr>
              <a:t>پرایمرزینک ریچ اتیل سیلیکات معدنی </a:t>
            </a:r>
            <a:r>
              <a:rPr lang="en-US" sz="2800" smtClean="0">
                <a:latin typeface="Times New Roman" pitchFamily="18" charset="0"/>
                <a:cs typeface="Times New Roman" pitchFamily="18" charset="0"/>
              </a:rPr>
              <a:t>Si(oc</a:t>
            </a:r>
            <a:r>
              <a:rPr lang="en-US" sz="2800" baseline="-25000" smtClean="0">
                <a:latin typeface="Times New Roman" pitchFamily="18" charset="0"/>
                <a:cs typeface="Times New Roman" pitchFamily="18" charset="0"/>
              </a:rPr>
              <a:t>2</a:t>
            </a:r>
            <a:r>
              <a:rPr lang="en-US" sz="2800" smtClean="0">
                <a:latin typeface="Times New Roman" pitchFamily="18" charset="0"/>
                <a:cs typeface="Times New Roman" pitchFamily="18" charset="0"/>
              </a:rPr>
              <a:t>H</a:t>
            </a:r>
            <a:r>
              <a:rPr lang="en-US" sz="2800" baseline="-25000" smtClean="0">
                <a:latin typeface="Times New Roman" pitchFamily="18" charset="0"/>
                <a:cs typeface="Times New Roman" pitchFamily="18" charset="0"/>
              </a:rPr>
              <a:t>5</a:t>
            </a:r>
            <a:r>
              <a:rPr lang="en-US" sz="2800" smtClean="0">
                <a:latin typeface="Times New Roman" pitchFamily="18" charset="0"/>
                <a:cs typeface="Times New Roman" pitchFamily="18" charset="0"/>
              </a:rPr>
              <a:t>)</a:t>
            </a:r>
            <a:r>
              <a:rPr lang="en-US" sz="2800" baseline="-25000" smtClean="0">
                <a:latin typeface="Times New Roman" pitchFamily="18" charset="0"/>
                <a:cs typeface="Times New Roman" pitchFamily="18" charset="0"/>
              </a:rPr>
              <a:t>4</a:t>
            </a:r>
            <a:r>
              <a:rPr lang="fa-IR" sz="2800" smtClean="0">
                <a:latin typeface="Times New Roman" pitchFamily="18" charset="0"/>
                <a:cs typeface="Times New Roman" pitchFamily="18" charset="0"/>
              </a:rPr>
              <a:t> محصولی دو جزئی می باشد.</a:t>
            </a:r>
          </a:p>
          <a:p>
            <a:pPr eaLnBrk="1" hangingPunct="1">
              <a:lnSpc>
                <a:spcPct val="90000"/>
              </a:lnSpc>
            </a:pPr>
            <a:r>
              <a:rPr lang="fa-IR" sz="2800" smtClean="0">
                <a:latin typeface="Times New Roman" pitchFamily="18" charset="0"/>
                <a:cs typeface="Times New Roman" pitchFamily="18" charset="0"/>
              </a:rPr>
              <a:t>مقدار زیاد پودر روی موجود در آن با تشکیل یک سطح یکپارچه بصورت مکانیسم حفاظت الکتروشیمیایی مانع از خوردگی و جلوگیری از نفوذ رطوبت سطح مورد نظر می شود.</a:t>
            </a:r>
          </a:p>
        </p:txBody>
      </p:sp>
    </p:spTree>
  </p:cSld>
  <p:clrMapOvr>
    <a:masterClrMapping/>
  </p:clrMapOvr>
  <p:transition spd="med">
    <p:wipe dir="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txBox="1">
            <a:spLocks noGrp="1"/>
          </p:cNvSpPr>
          <p:nvPr/>
        </p:nvSpPr>
        <p:spPr bwMode="auto">
          <a:xfrm>
            <a:off x="6858000" y="6400800"/>
            <a:ext cx="1600200" cy="457200"/>
          </a:xfrm>
          <a:prstGeom prst="rect">
            <a:avLst/>
          </a:prstGeom>
          <a:noFill/>
          <a:ln>
            <a:miter lim="800000"/>
            <a:headEnd/>
            <a:tailEnd/>
          </a:ln>
        </p:spPr>
        <p:txBody>
          <a:bodyPr/>
          <a:lstStyle/>
          <a:p>
            <a:pPr algn="ctr" rtl="0">
              <a:defRPr/>
            </a:pPr>
            <a:fld id="{7EB12C02-A406-44E0-833E-524D53D63496}" type="slidenum">
              <a:rPr lang="fa-IR" sz="1400" b="0">
                <a:latin typeface="+mn-lt"/>
                <a:cs typeface="+mn-cs"/>
              </a:rPr>
              <a:pPr algn="ctr" rtl="0">
                <a:defRPr/>
              </a:pPr>
              <a:t>67</a:t>
            </a:fld>
            <a:endParaRPr lang="en-US" sz="1400" b="0">
              <a:latin typeface="+mn-lt"/>
              <a:cs typeface="+mn-cs"/>
            </a:endParaRPr>
          </a:p>
        </p:txBody>
      </p:sp>
      <p:sp>
        <p:nvSpPr>
          <p:cNvPr id="74755" name="Rectangle 2"/>
          <p:cNvSpPr>
            <a:spLocks noGrp="1" noChangeArrowheads="1"/>
          </p:cNvSpPr>
          <p:nvPr>
            <p:ph type="title" idx="4294967295"/>
          </p:nvPr>
        </p:nvSpPr>
        <p:spPr/>
        <p:txBody>
          <a:bodyPr/>
          <a:lstStyle/>
          <a:p>
            <a:pPr algn="r" eaLnBrk="1" hangingPunct="1"/>
            <a:r>
              <a:rPr lang="fa-IR" smtClean="0">
                <a:latin typeface="Times New Roman" pitchFamily="18" charset="0"/>
                <a:cs typeface="Times New Roman" pitchFamily="18" charset="0"/>
              </a:rPr>
              <a:t>عایق ناتراوا(ژیکاوا)</a:t>
            </a:r>
            <a:endParaRPr lang="en-US" smtClean="0">
              <a:latin typeface="Times New Roman" pitchFamily="18" charset="0"/>
              <a:cs typeface="Times New Roman" pitchFamily="18" charset="0"/>
            </a:endParaRPr>
          </a:p>
        </p:txBody>
      </p:sp>
      <p:sp>
        <p:nvSpPr>
          <p:cNvPr id="74756" name="Rectangle 3"/>
          <p:cNvSpPr>
            <a:spLocks noGrp="1" noChangeArrowheads="1"/>
          </p:cNvSpPr>
          <p:nvPr>
            <p:ph type="body" idx="4294967295"/>
          </p:nvPr>
        </p:nvSpPr>
        <p:spPr/>
        <p:txBody>
          <a:bodyPr/>
          <a:lstStyle/>
          <a:p>
            <a:pPr eaLnBrk="1" hangingPunct="1">
              <a:lnSpc>
                <a:spcPct val="90000"/>
              </a:lnSpc>
            </a:pPr>
            <a:r>
              <a:rPr lang="fa-IR" smtClean="0"/>
              <a:t>اجرا:</a:t>
            </a:r>
          </a:p>
          <a:p>
            <a:pPr eaLnBrk="1" hangingPunct="1">
              <a:lnSpc>
                <a:spcPct val="90000"/>
              </a:lnSpc>
            </a:pPr>
            <a:r>
              <a:rPr lang="fa-IR" smtClean="0"/>
              <a:t>ژیکاوا عایقی است آماده مصرف که فقط با اضافه کردن آب به آن آماده استفاده میگردد.این عایق لایه ای نازک ، مقاوم و انعطاف پذیر ، با رنگهای مختلف بر روی سطح زیرین تشکیل داده و آن را کاملا آب بندی میکند ، همچنین بسیار سبک و چسبنده است و میتوان آن را بدون کندن عایق قبلی بر روی آن اجرا نمود. ژیکاوا در رنگهای متنوع جهت پوشش دیوار و سقف نیز عرضه میگردد. </a:t>
            </a:r>
            <a:endParaRPr lang="en-US" smtClean="0"/>
          </a:p>
        </p:txBody>
      </p:sp>
    </p:spTree>
  </p:cSld>
  <p:clrMapOvr>
    <a:masterClrMapping/>
  </p:clrMapOvr>
  <p:transition spd="med">
    <p:wipe dir="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A344B73F-7E78-4C8D-90BC-6BFC0B206BA0}" type="slidenum">
              <a:rPr lang="fa-IR"/>
              <a:pPr>
                <a:defRPr/>
              </a:pPr>
              <a:t>68</a:t>
            </a:fld>
            <a:endParaRPr lang="en-US"/>
          </a:p>
        </p:txBody>
      </p:sp>
      <p:sp>
        <p:nvSpPr>
          <p:cNvPr id="75779"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عایق ناتراوا(ژیکاوا)</a:t>
            </a:r>
            <a:endParaRPr lang="en-US" smtClean="0">
              <a:latin typeface="Times New Roman" pitchFamily="18" charset="0"/>
              <a:cs typeface="Times New Roman" pitchFamily="18" charset="0"/>
            </a:endParaRPr>
          </a:p>
        </p:txBody>
      </p:sp>
      <p:sp>
        <p:nvSpPr>
          <p:cNvPr id="75780" name="Rectangle 3"/>
          <p:cNvSpPr>
            <a:spLocks noGrp="1" noChangeArrowheads="1"/>
          </p:cNvSpPr>
          <p:nvPr>
            <p:ph type="body" idx="1"/>
          </p:nvPr>
        </p:nvSpPr>
        <p:spPr/>
        <p:txBody>
          <a:bodyPr/>
          <a:lstStyle/>
          <a:p>
            <a:pPr eaLnBrk="1" hangingPunct="1">
              <a:lnSpc>
                <a:spcPct val="90000"/>
              </a:lnSpc>
            </a:pPr>
            <a:r>
              <a:rPr lang="fa-IR" sz="2400" smtClean="0">
                <a:latin typeface="Times New Roman" pitchFamily="18" charset="0"/>
                <a:cs typeface="Times New Roman" pitchFamily="18" charset="0"/>
              </a:rPr>
              <a:t>مزایا:</a:t>
            </a:r>
          </a:p>
          <a:p>
            <a:pPr eaLnBrk="1" hangingPunct="1">
              <a:lnSpc>
                <a:spcPct val="90000"/>
              </a:lnSpc>
            </a:pPr>
            <a:r>
              <a:rPr lang="fa-IR" sz="2400" smtClean="0">
                <a:latin typeface="Times New Roman" pitchFamily="18" charset="0"/>
                <a:cs typeface="Times New Roman" pitchFamily="18" charset="0"/>
              </a:rPr>
              <a:t>1-این پوشش می تواند در دمای بالای 400درجه سانتی گراد مقاومت کند که مناسب برای تأسیسات و مخازن نیروگاه ها، بدنه و کفه کشتی و راکتورهای هسته ای می باشد.</a:t>
            </a:r>
          </a:p>
          <a:p>
            <a:pPr>
              <a:lnSpc>
                <a:spcPct val="90000"/>
              </a:lnSpc>
            </a:pPr>
            <a:r>
              <a:rPr lang="fa-IR" sz="2400" smtClean="0"/>
              <a:t>2-مقاومت در برابر اشعه ماوراء بنفش، خوردگی و نفوذناپذیری مواد نفتی روغن های صنعتی</a:t>
            </a:r>
          </a:p>
          <a:p>
            <a:pPr>
              <a:lnSpc>
                <a:spcPct val="90000"/>
              </a:lnSpc>
            </a:pPr>
            <a:r>
              <a:rPr lang="fa-IR" sz="2400" smtClean="0"/>
              <a:t>3-اين محصول با چسب كاشي كاملا همخواني دارد . ديوارهاي ايزوله شده نياز مجدد به سيمان كاري ندارد و چسب كاشي مستقيما قابل استفاده مي باشد.</a:t>
            </a:r>
          </a:p>
          <a:p>
            <a:pPr>
              <a:lnSpc>
                <a:spcPct val="90000"/>
              </a:lnSpc>
            </a:pPr>
            <a:r>
              <a:rPr lang="fa-IR" sz="2400" smtClean="0"/>
              <a:t>4-اين محصول جديد بر پايه آبي توليد شده و آثار مخرب زيستي ندارد. استفاده از اين محصول بسيار ساده بوده و تخصص ويژه اي نمي طلبد 	</a:t>
            </a:r>
            <a:endParaRPr lang="en-US" sz="2400" smtClean="0"/>
          </a:p>
        </p:txBody>
      </p:sp>
    </p:spTree>
  </p:cSld>
  <p:clrMapOvr>
    <a:masterClrMapping/>
  </p:clrMapOvr>
  <p:transition spd="med">
    <p:wipe dir="d"/>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6F3396F-4BB3-4D8A-AA67-B98D38907565}" type="slidenum">
              <a:rPr lang="fa-IR"/>
              <a:pPr>
                <a:defRPr/>
              </a:pPr>
              <a:t>69</a:t>
            </a:fld>
            <a:endParaRPr lang="en-US">
              <a:cs typeface="Arial" pitchFamily="34" charset="0"/>
            </a:endParaRPr>
          </a:p>
        </p:txBody>
      </p:sp>
      <p:sp>
        <p:nvSpPr>
          <p:cNvPr id="163842" name="Rectangle 2"/>
          <p:cNvSpPr>
            <a:spLocks noGrp="1" noChangeArrowheads="1"/>
          </p:cNvSpPr>
          <p:nvPr>
            <p:ph type="title"/>
          </p:nvPr>
        </p:nvSpPr>
        <p:spPr>
          <a:xfrm>
            <a:off x="611188" y="3141663"/>
            <a:ext cx="7924800" cy="1066800"/>
          </a:xfrm>
        </p:spPr>
        <p:txBody>
          <a:bodyPr/>
          <a:lstStyle/>
          <a:p>
            <a:pPr>
              <a:defRPr/>
            </a:pPr>
            <a:r>
              <a:rPr lang="fa-IR" sz="7200" smtClean="0">
                <a:solidFill>
                  <a:srgbClr val="0000CC"/>
                </a:solidFill>
                <a:latin typeface="Times New Roman" pitchFamily="18" charset="0"/>
                <a:cs typeface="Times New Roman" pitchFamily="18" charset="0"/>
              </a:rPr>
              <a:t>شیشه</a:t>
            </a:r>
            <a:endParaRPr lang="en-US" sz="7200" smtClean="0">
              <a:solidFill>
                <a:srgbClr val="0000CC"/>
              </a:solidFill>
              <a:latin typeface="Times New Roman" pitchFamily="18" charset="0"/>
              <a:cs typeface="Times New Roman" pitchFamily="18" charset="0"/>
            </a:endParaRPr>
          </a:p>
        </p:txBody>
      </p:sp>
    </p:spTree>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08DB924C-E3BB-49FA-9BE9-72C8A7E68F58}" type="slidenum">
              <a:rPr lang="fa-IR"/>
              <a:pPr>
                <a:defRPr/>
              </a:pPr>
              <a:t>7</a:t>
            </a:fld>
            <a:endParaRPr lang="en-US"/>
          </a:p>
        </p:txBody>
      </p:sp>
      <p:sp>
        <p:nvSpPr>
          <p:cNvPr id="13315" name="Rectangle 2"/>
          <p:cNvSpPr>
            <a:spLocks noGrp="1" noChangeArrowheads="1"/>
          </p:cNvSpPr>
          <p:nvPr>
            <p:ph type="title"/>
          </p:nvPr>
        </p:nvSpPr>
        <p:spPr/>
        <p:txBody>
          <a:bodyPr/>
          <a:lstStyle/>
          <a:p>
            <a:pPr algn="r" eaLnBrk="1" hangingPunct="1"/>
            <a:r>
              <a:rPr lang="fa-IR" smtClean="0"/>
              <a:t>سیمان پرتلند</a:t>
            </a:r>
            <a:r>
              <a:rPr lang="en-US" smtClean="0"/>
              <a:t>II</a:t>
            </a:r>
          </a:p>
        </p:txBody>
      </p:sp>
      <p:sp>
        <p:nvSpPr>
          <p:cNvPr id="13316" name="Rectangle 3"/>
          <p:cNvSpPr>
            <a:spLocks noGrp="1" noChangeArrowheads="1"/>
          </p:cNvSpPr>
          <p:nvPr>
            <p:ph type="body" idx="1"/>
          </p:nvPr>
        </p:nvSpPr>
        <p:spPr/>
        <p:txBody>
          <a:bodyPr/>
          <a:lstStyle/>
          <a:p>
            <a:pPr eaLnBrk="1" hangingPunct="1"/>
            <a:r>
              <a:rPr lang="fa-IR" smtClean="0"/>
              <a:t>سیمان نوع </a:t>
            </a:r>
            <a:r>
              <a:rPr lang="en-US" smtClean="0"/>
              <a:t>II</a:t>
            </a:r>
            <a:r>
              <a:rPr lang="fa-IR" smtClean="0"/>
              <a:t> حمله اندک سولفات ها را می تواند تحمل کند. برای ساختن کانال های فاضل آب و غیره خوب است.</a:t>
            </a:r>
          </a:p>
          <a:p>
            <a:pPr eaLnBrk="1" hangingPunct="1"/>
            <a:r>
              <a:rPr lang="fa-IR" smtClean="0"/>
              <a:t>درجه حرارت (حرارت هیدراسیون) تولید شده این نوع سیمان نسبت به سیمان نوع یک کمتر است در نتیجه برای بتن ریزی در هوای گرم از سیمان نوع 1 و 3 مناسب تر می باشد.</a:t>
            </a:r>
            <a:endParaRPr lang="en-US" smtClean="0"/>
          </a:p>
        </p:txBody>
      </p:sp>
    </p:spTree>
  </p:cSld>
  <p:clrMapOvr>
    <a:masterClrMapping/>
  </p:clrMapOvr>
  <p:transition spd="med">
    <p:wipe dir="d"/>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D8B55C3-90E0-4D1B-885F-53CFA6EE3D19}" type="slidenum">
              <a:rPr lang="fa-IR"/>
              <a:pPr>
                <a:defRPr/>
              </a:pPr>
              <a:t>70</a:t>
            </a:fld>
            <a:endParaRPr lang="en-US"/>
          </a:p>
        </p:txBody>
      </p:sp>
      <p:sp>
        <p:nvSpPr>
          <p:cNvPr id="77827"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شیشه</a:t>
            </a:r>
            <a:endParaRPr lang="en-US" smtClean="0">
              <a:latin typeface="Times New Roman" pitchFamily="18" charset="0"/>
              <a:cs typeface="Times New Roman" pitchFamily="18" charset="0"/>
            </a:endParaRPr>
          </a:p>
        </p:txBody>
      </p:sp>
      <p:sp>
        <p:nvSpPr>
          <p:cNvPr id="77828" name="Rectangle 3"/>
          <p:cNvSpPr>
            <a:spLocks noGrp="1" noChangeArrowheads="1"/>
          </p:cNvSpPr>
          <p:nvPr>
            <p:ph type="body" idx="1"/>
          </p:nvPr>
        </p:nvSpPr>
        <p:spPr/>
        <p:txBody>
          <a:bodyPr/>
          <a:lstStyle/>
          <a:p>
            <a:pPr eaLnBrk="1" hangingPunct="1">
              <a:lnSpc>
                <a:spcPct val="90000"/>
              </a:lnSpc>
            </a:pPr>
            <a:r>
              <a:rPr lang="fa-IR" sz="2700" smtClean="0">
                <a:latin typeface="Times New Roman" pitchFamily="18" charset="0"/>
                <a:cs typeface="Times New Roman" pitchFamily="18" charset="0"/>
              </a:rPr>
              <a:t>امروزه از شیشه به عنوان یک ماده مهم در صنعت ساختمان سازی استفاده های گوناگونی می شود.</a:t>
            </a:r>
          </a:p>
          <a:p>
            <a:pPr eaLnBrk="1" hangingPunct="1">
              <a:lnSpc>
                <a:spcPct val="90000"/>
              </a:lnSpc>
            </a:pPr>
            <a:r>
              <a:rPr lang="fa-IR" sz="2700" smtClean="0">
                <a:latin typeface="Times New Roman" pitchFamily="18" charset="0"/>
                <a:cs typeface="Times New Roman" pitchFamily="18" charset="0"/>
              </a:rPr>
              <a:t>یکی از مهم ترین استفاده های شیشه به عنوان نما در ساختمان های بلند و هدایت نور طبیعی در ساختمان می باشد. ولی همین مسائل می تواند یکی از معضلات شیشه باشد زیرا در روزهای گرم هدایت نورگرم به داخل ساختمان می تواند باعث وجود مشکلات برای افراد داخل ساختمان بشود و یا یکی دیگر از مشکلات در ساختمان های بلند تمیز کردن شیشه ها می باشد. از این رو معماران و مهندسین ساختمان به فکر چاره سازی برای حل این مشکل افتادند:</a:t>
            </a:r>
            <a:endParaRPr lang="en-US" sz="2700" smtClean="0">
              <a:latin typeface="Times New Roman" pitchFamily="18" charset="0"/>
              <a:cs typeface="Times New Roman" pitchFamily="18" charset="0"/>
            </a:endParaRPr>
          </a:p>
        </p:txBody>
      </p:sp>
    </p:spTree>
  </p:cSld>
  <p:clrMapOvr>
    <a:masterClrMapping/>
  </p:clrMapOvr>
  <p:transition spd="med">
    <p:wipe dir="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49ED9916-338D-4532-B2CB-104F507BD2C1}" type="slidenum">
              <a:rPr lang="fa-IR"/>
              <a:pPr>
                <a:defRPr/>
              </a:pPr>
              <a:t>71</a:t>
            </a:fld>
            <a:endParaRPr lang="en-US"/>
          </a:p>
        </p:txBody>
      </p:sp>
      <p:sp>
        <p:nvSpPr>
          <p:cNvPr id="78851" name="Rectangle 2"/>
          <p:cNvSpPr>
            <a:spLocks noGrp="1" noChangeArrowheads="1"/>
          </p:cNvSpPr>
          <p:nvPr>
            <p:ph type="title"/>
          </p:nvPr>
        </p:nvSpPr>
        <p:spPr/>
        <p:txBody>
          <a:bodyPr/>
          <a:lstStyle/>
          <a:p>
            <a:pPr algn="r" eaLnBrk="1" hangingPunct="1"/>
            <a:r>
              <a:rPr lang="fa-IR" smtClean="0"/>
              <a:t>شیشه های فلکسی </a:t>
            </a:r>
            <a:r>
              <a:rPr lang="en-US" smtClean="0"/>
              <a:t>(MGT)</a:t>
            </a:r>
          </a:p>
        </p:txBody>
      </p:sp>
      <p:sp>
        <p:nvSpPr>
          <p:cNvPr id="78852" name="Rectangle 3"/>
          <p:cNvSpPr>
            <a:spLocks noGrp="1" noChangeArrowheads="1"/>
          </p:cNvSpPr>
          <p:nvPr>
            <p:ph type="body" idx="1"/>
          </p:nvPr>
        </p:nvSpPr>
        <p:spPr/>
        <p:txBody>
          <a:bodyPr/>
          <a:lstStyle/>
          <a:p>
            <a:pPr eaLnBrk="1" hangingPunct="1">
              <a:lnSpc>
                <a:spcPct val="80000"/>
              </a:lnSpc>
            </a:pPr>
            <a:r>
              <a:rPr lang="fa-IR" sz="2200" smtClean="0">
                <a:latin typeface="Times New Roman" pitchFamily="18" charset="0"/>
                <a:cs typeface="Times New Roman" pitchFamily="18" charset="0"/>
              </a:rPr>
              <a:t>خصوصیات:</a:t>
            </a:r>
          </a:p>
          <a:p>
            <a:pPr eaLnBrk="1" hangingPunct="1">
              <a:lnSpc>
                <a:spcPct val="80000"/>
              </a:lnSpc>
            </a:pPr>
            <a:r>
              <a:rPr lang="fa-IR" sz="2200" smtClean="0">
                <a:latin typeface="Times New Roman" pitchFamily="18" charset="0"/>
                <a:cs typeface="Times New Roman" pitchFamily="18" charset="0"/>
              </a:rPr>
              <a:t>1- اولین خصوصیت این شیشه ها دوجداره بودن آن هاست که عایق مناسب گرما و سرما و صدا می باشد.</a:t>
            </a:r>
          </a:p>
          <a:p>
            <a:pPr eaLnBrk="1" hangingPunct="1">
              <a:lnSpc>
                <a:spcPct val="80000"/>
              </a:lnSpc>
            </a:pPr>
            <a:r>
              <a:rPr lang="fa-IR" sz="2200" smtClean="0">
                <a:latin typeface="Times New Roman" pitchFamily="18" charset="0"/>
                <a:cs typeface="Times New Roman" pitchFamily="18" charset="0"/>
              </a:rPr>
              <a:t>2- وجود گازآرگون بین دو جداره </a:t>
            </a:r>
            <a:r>
              <a:rPr lang="fa-IR" sz="2200" i="1" smtClean="0">
                <a:latin typeface="Times New Roman" pitchFamily="18" charset="0"/>
                <a:cs typeface="Times New Roman" pitchFamily="18" charset="0"/>
              </a:rPr>
              <a:t> </a:t>
            </a:r>
            <a:r>
              <a:rPr lang="fa-IR" sz="2200" smtClean="0">
                <a:latin typeface="Times New Roman" pitchFamily="18" charset="0"/>
                <a:cs typeface="Times New Roman" pitchFamily="18" charset="0"/>
              </a:rPr>
              <a:t>باعث بخار شدن آب باران از روی سطح شیشه شده و باعث تمیزی شیشه می شود.</a:t>
            </a:r>
          </a:p>
          <a:p>
            <a:pPr eaLnBrk="1" hangingPunct="1">
              <a:lnSpc>
                <a:spcPct val="80000"/>
              </a:lnSpc>
            </a:pPr>
            <a:r>
              <a:rPr lang="fa-IR" sz="2200" smtClean="0">
                <a:latin typeface="Times New Roman" pitchFamily="18" charset="0"/>
                <a:cs typeface="Times New Roman" pitchFamily="18" charset="0"/>
              </a:rPr>
              <a:t>3- سیستم مکانیکی که روی این گونه شیشه نصب می شود به گونه ای است که مقدار نور و گرما را هم در روزهای گرم و هم در روزهای سرد متعادل ساخته و استفاده از حداکثر نور طبیعی در طول روز را فراهم می سازد.</a:t>
            </a:r>
          </a:p>
          <a:p>
            <a:pPr eaLnBrk="1" hangingPunct="1">
              <a:lnSpc>
                <a:spcPct val="80000"/>
              </a:lnSpc>
            </a:pPr>
            <a:r>
              <a:rPr lang="fa-IR" sz="2200" smtClean="0">
                <a:latin typeface="Times New Roman" pitchFamily="18" charset="0"/>
                <a:cs typeface="Times New Roman" pitchFamily="18" charset="0"/>
              </a:rPr>
              <a:t>4- ویژگی دودی شدن این شیشه ها این مزیت را به استفاده کننده می دهد که می توان این شیشه ها را به گونه ای تنظیم کرد که از بیرون به داخل دید نداشته باشد.</a:t>
            </a:r>
          </a:p>
          <a:p>
            <a:pPr eaLnBrk="1" hangingPunct="1">
              <a:lnSpc>
                <a:spcPct val="80000"/>
              </a:lnSpc>
            </a:pPr>
            <a:r>
              <a:rPr lang="fa-IR" sz="2200" smtClean="0">
                <a:latin typeface="Times New Roman" pitchFamily="18" charset="0"/>
                <a:cs typeface="Times New Roman" pitchFamily="18" charset="0"/>
              </a:rPr>
              <a:t>5- وجود ماده اسید بوریک در این شیشه ها باعث شده که این شیشه ها در برابر آتش مقاومت متوسطی از خود نشان دهد.</a:t>
            </a:r>
            <a:endParaRPr lang="en-US" sz="2200" smtClean="0">
              <a:latin typeface="Times New Roman" pitchFamily="18" charset="0"/>
              <a:cs typeface="Times New Roman" pitchFamily="18" charset="0"/>
            </a:endParaRPr>
          </a:p>
        </p:txBody>
      </p:sp>
    </p:spTree>
  </p:cSld>
  <p:clrMapOvr>
    <a:masterClrMapping/>
  </p:clrMapOvr>
  <p:transition spd="med">
    <p:wipe dir="d"/>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7258EBE-2265-44D4-9877-B2C9208470BB}" type="slidenum">
              <a:rPr lang="fa-IR"/>
              <a:pPr>
                <a:defRPr/>
              </a:pPr>
              <a:t>72</a:t>
            </a:fld>
            <a:endParaRPr lang="en-US"/>
          </a:p>
        </p:txBody>
      </p:sp>
      <p:sp>
        <p:nvSpPr>
          <p:cNvPr id="79875" name="Rectangle 2"/>
          <p:cNvSpPr>
            <a:spLocks noGrp="1" noChangeArrowheads="1"/>
          </p:cNvSpPr>
          <p:nvPr>
            <p:ph type="title"/>
          </p:nvPr>
        </p:nvSpPr>
        <p:spPr>
          <a:xfrm>
            <a:off x="827088" y="549275"/>
            <a:ext cx="7696200" cy="1143000"/>
          </a:xfrm>
        </p:spPr>
        <p:txBody>
          <a:bodyPr/>
          <a:lstStyle/>
          <a:p>
            <a:pPr algn="r" eaLnBrk="1" hangingPunct="1"/>
            <a:r>
              <a:rPr lang="fa-IR" smtClean="0"/>
              <a:t>شیشه های فلکسی </a:t>
            </a:r>
            <a:r>
              <a:rPr lang="en-US" smtClean="0"/>
              <a:t>(MGT)</a:t>
            </a:r>
          </a:p>
        </p:txBody>
      </p:sp>
      <p:sp>
        <p:nvSpPr>
          <p:cNvPr id="79876"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6- استفاده مفید از نور طبیعی</a:t>
            </a:r>
          </a:p>
          <a:p>
            <a:pPr eaLnBrk="1" hangingPunct="1"/>
            <a:r>
              <a:rPr lang="fa-IR" smtClean="0">
                <a:latin typeface="Times New Roman" pitchFamily="18" charset="0"/>
                <a:cs typeface="Times New Roman" pitchFamily="18" charset="0"/>
              </a:rPr>
              <a:t>7- جلوگیری از اتلاف انرژی </a:t>
            </a:r>
          </a:p>
          <a:p>
            <a:pPr eaLnBrk="1" hangingPunct="1"/>
            <a:r>
              <a:rPr lang="fa-IR" smtClean="0">
                <a:latin typeface="Times New Roman" pitchFamily="18" charset="0"/>
                <a:cs typeface="Times New Roman" pitchFamily="18" charset="0"/>
              </a:rPr>
              <a:t>هر کدام از این شیشه ها به صورت چند لایه ساخته می شود که علت آن این است که بتوان سیستم مکانیکی را در آن ها نصب کرد و دلیل دیگر آن خرد نشدن شیشه در هنگام ضربه شدید به آن است</a:t>
            </a:r>
          </a:p>
          <a:p>
            <a:pPr eaLnBrk="1" hangingPunct="1"/>
            <a:r>
              <a:rPr lang="fa-IR" smtClean="0">
                <a:latin typeface="Times New Roman" pitchFamily="18" charset="0"/>
                <a:cs typeface="Times New Roman" pitchFamily="18" charset="0"/>
              </a:rPr>
              <a:t>تنها ایراد این شیشه ها قیمت بسیار بالای ان است </a:t>
            </a:r>
            <a:endParaRPr lang="en-US" smtClean="0">
              <a:latin typeface="Times New Roman" pitchFamily="18" charset="0"/>
              <a:cs typeface="Times New Roman" pitchFamily="18" charset="0"/>
            </a:endParaRPr>
          </a:p>
        </p:txBody>
      </p:sp>
    </p:spTree>
  </p:cSld>
  <p:clrMapOvr>
    <a:masterClrMapping/>
  </p:clrMapOvr>
  <p:transition spd="med">
    <p:wipe dir="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A5A556EE-EDB3-4BE4-AFFE-C0139D3EF073}" type="slidenum">
              <a:rPr lang="fa-IR"/>
              <a:pPr>
                <a:defRPr/>
              </a:pPr>
              <a:t>73</a:t>
            </a:fld>
            <a:endParaRPr lang="en-US"/>
          </a:p>
        </p:txBody>
      </p:sp>
      <p:sp>
        <p:nvSpPr>
          <p:cNvPr id="80899"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حمام شیشه ای </a:t>
            </a:r>
            <a:endParaRPr lang="en-US" smtClean="0">
              <a:latin typeface="Times New Roman" pitchFamily="18" charset="0"/>
              <a:cs typeface="Times New Roman" pitchFamily="18" charset="0"/>
            </a:endParaRPr>
          </a:p>
        </p:txBody>
      </p:sp>
      <p:sp>
        <p:nvSpPr>
          <p:cNvPr id="80900" name="Rectangle 3"/>
          <p:cNvSpPr>
            <a:spLocks noGrp="1" noChangeArrowheads="1"/>
          </p:cNvSpPr>
          <p:nvPr>
            <p:ph type="body" idx="1"/>
          </p:nvPr>
        </p:nvSpPr>
        <p:spPr/>
        <p:txBody>
          <a:bodyPr/>
          <a:lstStyle/>
          <a:p>
            <a:pPr eaLnBrk="1" hangingPunct="1">
              <a:lnSpc>
                <a:spcPct val="90000"/>
              </a:lnSpc>
            </a:pPr>
            <a:r>
              <a:rPr lang="fa-IR" smtClean="0">
                <a:latin typeface="Times New Roman" pitchFamily="18" charset="0"/>
                <a:cs typeface="Times New Roman" pitchFamily="18" charset="0"/>
              </a:rPr>
              <a:t>شیشه به خاطر داشتن سطحی مسطح میتواند در مکانهای مختلف ساختمان مورد استفاده قرار گیرد</a:t>
            </a:r>
          </a:p>
          <a:p>
            <a:pPr eaLnBrk="1" hangingPunct="1">
              <a:lnSpc>
                <a:spcPct val="90000"/>
              </a:lnSpc>
            </a:pPr>
            <a:r>
              <a:rPr lang="fa-IR" smtClean="0">
                <a:latin typeface="Times New Roman" pitchFamily="18" charset="0"/>
                <a:cs typeface="Times New Roman" pitchFamily="18" charset="0"/>
              </a:rPr>
              <a:t>از جمله مصارف ان میتوان به ساختن حمام های شیشه ای اشاره کرد</a:t>
            </a:r>
          </a:p>
          <a:p>
            <a:pPr eaLnBrk="1" hangingPunct="1">
              <a:lnSpc>
                <a:spcPct val="90000"/>
              </a:lnSpc>
            </a:pPr>
            <a:r>
              <a:rPr lang="fa-IR" smtClean="0">
                <a:latin typeface="Times New Roman" pitchFamily="18" charset="0"/>
                <a:cs typeface="Times New Roman" pitchFamily="18" charset="0"/>
              </a:rPr>
              <a:t>این حمام ها که ساختار دیوارهای ان از شیشه میباشد به صورت اماده در بازار عرضه میشود</a:t>
            </a:r>
          </a:p>
          <a:p>
            <a:pPr eaLnBrk="1" hangingPunct="1">
              <a:lnSpc>
                <a:spcPct val="90000"/>
              </a:lnSpc>
            </a:pPr>
            <a:r>
              <a:rPr lang="fa-IR" smtClean="0">
                <a:latin typeface="Times New Roman" pitchFamily="18" charset="0"/>
                <a:cs typeface="Times New Roman" pitchFamily="18" charset="0"/>
              </a:rPr>
              <a:t>در داخل این حمام ها تمام وسایل مورد نیاز برای یک حمام نصب شده است</a:t>
            </a:r>
            <a:endParaRPr lang="en-US" smtClean="0">
              <a:latin typeface="Times New Roman" pitchFamily="18" charset="0"/>
              <a:cs typeface="Times New Roman" pitchFamily="18" charset="0"/>
            </a:endParaRPr>
          </a:p>
        </p:txBody>
      </p:sp>
    </p:spTree>
  </p:cSld>
  <p:clrMapOvr>
    <a:masterClrMapping/>
  </p:clrMapOvr>
  <p:transition spd="med">
    <p:wipe dir="d"/>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7FBD21F1-A0F6-4418-880A-D3CB7D4D671A}" type="slidenum">
              <a:rPr lang="fa-IR"/>
              <a:pPr>
                <a:defRPr/>
              </a:pPr>
              <a:t>74</a:t>
            </a:fld>
            <a:endParaRPr lang="en-US"/>
          </a:p>
        </p:txBody>
      </p:sp>
      <p:sp>
        <p:nvSpPr>
          <p:cNvPr id="81923"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حمام شیشه ای </a:t>
            </a:r>
            <a:endParaRPr lang="en-US" smtClean="0">
              <a:latin typeface="Times New Roman" pitchFamily="18" charset="0"/>
              <a:cs typeface="Times New Roman" pitchFamily="18" charset="0"/>
            </a:endParaRPr>
          </a:p>
        </p:txBody>
      </p:sp>
      <p:sp>
        <p:nvSpPr>
          <p:cNvPr id="81924" name="Rectangle 3"/>
          <p:cNvSpPr>
            <a:spLocks noGrp="1" noChangeArrowheads="1"/>
          </p:cNvSpPr>
          <p:nvPr>
            <p:ph type="body" idx="1"/>
          </p:nvPr>
        </p:nvSpPr>
        <p:spPr/>
        <p:txBody>
          <a:bodyPr/>
          <a:lstStyle/>
          <a:p>
            <a:pPr eaLnBrk="1" hangingPunct="1"/>
            <a:r>
              <a:rPr lang="fa-IR" sz="2700" smtClean="0">
                <a:latin typeface="Times New Roman" pitchFamily="18" charset="0"/>
                <a:cs typeface="Times New Roman" pitchFamily="18" charset="0"/>
              </a:rPr>
              <a:t>یکی از خصوصیات این حمام ها نیاز نداشتن به ایزولاسیون میباشد زیرا شیشه های مورد استفاده در این حمام ها به صورت یکپارچه میباشد که مانع نفوذ اب به خارج حمام میشود</a:t>
            </a:r>
          </a:p>
          <a:p>
            <a:pPr eaLnBrk="1" hangingPunct="1"/>
            <a:r>
              <a:rPr lang="fa-IR" sz="2700" smtClean="0">
                <a:latin typeface="Times New Roman" pitchFamily="18" charset="0"/>
                <a:cs typeface="Times New Roman" pitchFamily="18" charset="0"/>
              </a:rPr>
              <a:t>اندازه این حمام ها معمولا</a:t>
            </a:r>
            <a:r>
              <a:rPr lang="en-US" sz="2700" smtClean="0">
                <a:latin typeface="Times New Roman" pitchFamily="18" charset="0"/>
                <a:cs typeface="Times New Roman" pitchFamily="18" charset="0"/>
              </a:rPr>
              <a:t> </a:t>
            </a:r>
            <a:r>
              <a:rPr lang="fa-IR" sz="2700" smtClean="0">
                <a:latin typeface="Times New Roman" pitchFamily="18" charset="0"/>
                <a:cs typeface="Times New Roman" pitchFamily="18" charset="0"/>
              </a:rPr>
              <a:t> کوچک می باشد که قابلیت استفاده ان برای ساختمان های کوچک را ممکن ساخته است</a:t>
            </a:r>
          </a:p>
          <a:p>
            <a:pPr eaLnBrk="1" hangingPunct="1"/>
            <a:r>
              <a:rPr lang="fa-IR" sz="2700" smtClean="0">
                <a:latin typeface="Times New Roman" pitchFamily="18" charset="0"/>
                <a:cs typeface="Times New Roman" pitchFamily="18" charset="0"/>
              </a:rPr>
              <a:t>این حمام ها در اکثر مکان های ساختمان قابل نصب و جابجایی میباشد </a:t>
            </a:r>
          </a:p>
          <a:p>
            <a:pPr eaLnBrk="1" hangingPunct="1"/>
            <a:r>
              <a:rPr lang="fa-IR" sz="2700" smtClean="0">
                <a:latin typeface="Times New Roman" pitchFamily="18" charset="0"/>
                <a:cs typeface="Times New Roman" pitchFamily="18" charset="0"/>
              </a:rPr>
              <a:t>نصب ان بسیار سریع و راحت میباشد</a:t>
            </a:r>
          </a:p>
          <a:p>
            <a:pPr eaLnBrk="1" hangingPunct="1"/>
            <a:endParaRPr lang="en-US" sz="2700" smtClean="0">
              <a:latin typeface="Times New Roman" pitchFamily="18" charset="0"/>
              <a:cs typeface="Times New Roman" pitchFamily="18" charset="0"/>
            </a:endParaRPr>
          </a:p>
        </p:txBody>
      </p:sp>
    </p:spTree>
  </p:cSld>
  <p:clrMapOvr>
    <a:masterClrMapping/>
  </p:clrMapOvr>
  <p:transition spd="med">
    <p:wipe dir="d"/>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656827D7-07AD-4A33-849D-ADA9CEAAF9BA}" type="slidenum">
              <a:rPr lang="fa-IR"/>
              <a:pPr>
                <a:defRPr/>
              </a:pPr>
              <a:t>75</a:t>
            </a:fld>
            <a:endParaRPr lang="en-US">
              <a:cs typeface="Arial" pitchFamily="34" charset="0"/>
            </a:endParaRPr>
          </a:p>
        </p:txBody>
      </p:sp>
      <p:sp>
        <p:nvSpPr>
          <p:cNvPr id="195586" name="Rectangle 2"/>
          <p:cNvSpPr>
            <a:spLocks noGrp="1" noChangeArrowheads="1"/>
          </p:cNvSpPr>
          <p:nvPr>
            <p:ph type="title"/>
          </p:nvPr>
        </p:nvSpPr>
        <p:spPr>
          <a:xfrm>
            <a:off x="611188" y="3141663"/>
            <a:ext cx="7924800" cy="1066800"/>
          </a:xfrm>
        </p:spPr>
        <p:txBody>
          <a:bodyPr/>
          <a:lstStyle/>
          <a:p>
            <a:pPr>
              <a:defRPr/>
            </a:pPr>
            <a:r>
              <a:rPr lang="fa-IR" sz="7200" smtClean="0">
                <a:solidFill>
                  <a:srgbClr val="0000CC"/>
                </a:solidFill>
                <a:latin typeface="Times New Roman" pitchFamily="18" charset="0"/>
                <a:cs typeface="Times New Roman" pitchFamily="18" charset="0"/>
              </a:rPr>
              <a:t>پوشش های تزیینی</a:t>
            </a:r>
            <a:endParaRPr lang="en-US" sz="7200" smtClean="0">
              <a:solidFill>
                <a:srgbClr val="0000CC"/>
              </a:solidFill>
              <a:latin typeface="Times New Roman" pitchFamily="18" charset="0"/>
              <a:cs typeface="Times New Roman" pitchFamily="18" charset="0"/>
            </a:endParaRPr>
          </a:p>
        </p:txBody>
      </p:sp>
    </p:spTree>
  </p:cSld>
  <p:clrMapOvr>
    <a:masterClrMapping/>
  </p:clrMapOvr>
  <p:transition spd="med">
    <p:wipe dir="d"/>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F487386-4302-43E4-AA8D-E1C3BAF1DD21}" type="slidenum">
              <a:rPr lang="fa-IR"/>
              <a:pPr>
                <a:defRPr/>
              </a:pPr>
              <a:t>76</a:t>
            </a:fld>
            <a:endParaRPr lang="en-US"/>
          </a:p>
        </p:txBody>
      </p:sp>
      <p:sp>
        <p:nvSpPr>
          <p:cNvPr id="83971"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فامالین</a:t>
            </a:r>
            <a:endParaRPr lang="en-US" smtClean="0">
              <a:latin typeface="Times New Roman" pitchFamily="18" charset="0"/>
              <a:cs typeface="Times New Roman" pitchFamily="18" charset="0"/>
            </a:endParaRPr>
          </a:p>
        </p:txBody>
      </p:sp>
      <p:sp>
        <p:nvSpPr>
          <p:cNvPr id="83972" name="Rectangle 3"/>
          <p:cNvSpPr>
            <a:spLocks noGrp="1" noChangeArrowheads="1"/>
          </p:cNvSpPr>
          <p:nvPr>
            <p:ph type="body" idx="1"/>
          </p:nvPr>
        </p:nvSpPr>
        <p:spPr/>
        <p:txBody>
          <a:bodyPr/>
          <a:lstStyle/>
          <a:p>
            <a:pPr eaLnBrk="1" hangingPunct="1"/>
            <a:r>
              <a:rPr lang="fa-IR" smtClean="0"/>
              <a:t>مواد تشکیل دهنده:</a:t>
            </a:r>
          </a:p>
          <a:p>
            <a:pPr eaLnBrk="1" hangingPunct="1"/>
            <a:r>
              <a:rPr lang="fa-IR" smtClean="0"/>
              <a:t>این نوع پوشش تشکیل شده از الیاف مصنوعی ، سلولز ، رزین های ساختمانی ، آراینده های معدنی ، پیگمنتهای مقاوم ، روان کننده ها و سایر افزودنیهایی که به صورت خمیر و با استفاده از ماله های فلکسی گلاس بر روی سطح کار اجرا می شود</a:t>
            </a:r>
            <a:r>
              <a:rPr lang="en-US" smtClean="0"/>
              <a:t> </a:t>
            </a:r>
            <a:endParaRPr lang="fa-IR" smtClean="0">
              <a:latin typeface="Times New Roman" pitchFamily="18" charset="0"/>
              <a:cs typeface="Times New Roman" pitchFamily="18" charset="0"/>
            </a:endParaRPr>
          </a:p>
        </p:txBody>
      </p:sp>
    </p:spTree>
  </p:cSld>
  <p:clrMapOvr>
    <a:masterClrMapping/>
  </p:clrMapOvr>
  <p:transition spd="med">
    <p:wipe dir="d"/>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C69EAA00-8BD2-4E2E-BD79-5FF886BFEF6D}" type="slidenum">
              <a:rPr lang="fa-IR"/>
              <a:pPr>
                <a:defRPr/>
              </a:pPr>
              <a:t>77</a:t>
            </a:fld>
            <a:endParaRPr lang="en-US"/>
          </a:p>
        </p:txBody>
      </p:sp>
      <p:sp>
        <p:nvSpPr>
          <p:cNvPr id="84995"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فامالین</a:t>
            </a:r>
            <a:endParaRPr lang="en-US" smtClean="0">
              <a:latin typeface="Times New Roman" pitchFamily="18" charset="0"/>
              <a:cs typeface="Times New Roman" pitchFamily="18" charset="0"/>
            </a:endParaRPr>
          </a:p>
        </p:txBody>
      </p:sp>
      <p:sp>
        <p:nvSpPr>
          <p:cNvPr id="84996"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مزایا :</a:t>
            </a:r>
            <a:endParaRPr lang="en-US" smtClean="0">
              <a:latin typeface="Times New Roman" pitchFamily="18" charset="0"/>
              <a:cs typeface="Times New Roman" pitchFamily="18" charset="0"/>
            </a:endParaRPr>
          </a:p>
          <a:p>
            <a:pPr eaLnBrk="1" hangingPunct="1"/>
            <a:r>
              <a:rPr lang="fa-IR" smtClean="0">
                <a:latin typeface="Times New Roman" pitchFamily="18" charset="0"/>
                <a:cs typeface="Times New Roman" pitchFamily="18" charset="0"/>
              </a:rPr>
              <a:t>1-اجرای سریع</a:t>
            </a:r>
          </a:p>
          <a:p>
            <a:pPr eaLnBrk="1" hangingPunct="1"/>
            <a:r>
              <a:rPr lang="fa-IR" smtClean="0">
                <a:latin typeface="Times New Roman" pitchFamily="18" charset="0"/>
                <a:cs typeface="Times New Roman" pitchFamily="18" charset="0"/>
              </a:rPr>
              <a:t>2-</a:t>
            </a:r>
            <a:r>
              <a:rPr lang="fa-IR" smtClean="0"/>
              <a:t>قابل شستشو با دستمال نمناک و شامپو فرش</a:t>
            </a:r>
          </a:p>
          <a:p>
            <a:pPr eaLnBrk="1" hangingPunct="1"/>
            <a:r>
              <a:rPr lang="fa-IR" smtClean="0">
                <a:latin typeface="Times New Roman" pitchFamily="18" charset="0"/>
                <a:cs typeface="Times New Roman" pitchFamily="18" charset="0"/>
              </a:rPr>
              <a:t>3-ضد گرد و غبار</a:t>
            </a:r>
            <a:endParaRPr lang="en-US" smtClean="0">
              <a:latin typeface="Times New Roman" pitchFamily="18" charset="0"/>
              <a:cs typeface="Times New Roman" pitchFamily="18" charset="0"/>
            </a:endParaRPr>
          </a:p>
          <a:p>
            <a:pPr eaLnBrk="1" hangingPunct="1"/>
            <a:r>
              <a:rPr lang="fa-IR" smtClean="0">
                <a:latin typeface="Times New Roman" pitchFamily="18" charset="0"/>
                <a:cs typeface="Times New Roman" pitchFamily="18" charset="0"/>
              </a:rPr>
              <a:t>4-زیبایی خاص به علت تنوع رنگ</a:t>
            </a:r>
          </a:p>
          <a:p>
            <a:pPr eaLnBrk="1" hangingPunct="1"/>
            <a:r>
              <a:rPr lang="fa-IR" smtClean="0">
                <a:latin typeface="Times New Roman" pitchFamily="18" charset="0"/>
                <a:cs typeface="Times New Roman" pitchFamily="18" charset="0"/>
              </a:rPr>
              <a:t>5-جایگزین مناسب به جای گچ</a:t>
            </a:r>
          </a:p>
          <a:p>
            <a:pPr eaLnBrk="1" hangingPunct="1"/>
            <a:r>
              <a:rPr lang="fa-IR" smtClean="0"/>
              <a:t>6-طول عمر بالائی دارد</a:t>
            </a:r>
            <a:r>
              <a:rPr lang="en-US" smtClean="0"/>
              <a:t> </a:t>
            </a:r>
          </a:p>
        </p:txBody>
      </p:sp>
    </p:spTree>
  </p:cSld>
  <p:clrMapOvr>
    <a:masterClrMapping/>
  </p:clrMapOvr>
  <p:transition spd="med">
    <p:wipe dir="d"/>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C5B56D63-7E3B-407B-9B04-E927149C2333}" type="slidenum">
              <a:rPr lang="fa-IR"/>
              <a:pPr>
                <a:defRPr/>
              </a:pPr>
              <a:t>78</a:t>
            </a:fld>
            <a:endParaRPr lang="en-US"/>
          </a:p>
        </p:txBody>
      </p:sp>
      <p:sp>
        <p:nvSpPr>
          <p:cNvPr id="86019"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فامالین</a:t>
            </a:r>
            <a:endParaRPr lang="en-US" smtClean="0">
              <a:latin typeface="Times New Roman" pitchFamily="18" charset="0"/>
              <a:cs typeface="Times New Roman" pitchFamily="18" charset="0"/>
            </a:endParaRPr>
          </a:p>
        </p:txBody>
      </p:sp>
      <p:sp>
        <p:nvSpPr>
          <p:cNvPr id="86020"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معایب :</a:t>
            </a:r>
          </a:p>
          <a:p>
            <a:pPr eaLnBrk="1" hangingPunct="1"/>
            <a:r>
              <a:rPr lang="fa-IR" smtClean="0">
                <a:latin typeface="Times New Roman" pitchFamily="18" charset="0"/>
                <a:cs typeface="Times New Roman" pitchFamily="18" charset="0"/>
              </a:rPr>
              <a:t>1-آسیب پذیر در برابر ضربه</a:t>
            </a:r>
            <a:endParaRPr lang="en-US" smtClean="0">
              <a:latin typeface="Times New Roman" pitchFamily="18" charset="0"/>
              <a:cs typeface="Times New Roman" pitchFamily="18" charset="0"/>
            </a:endParaRPr>
          </a:p>
          <a:p>
            <a:pPr eaLnBrk="1" hangingPunct="1"/>
            <a:r>
              <a:rPr lang="fa-IR" smtClean="0">
                <a:latin typeface="Times New Roman" pitchFamily="18" charset="0"/>
                <a:cs typeface="Times New Roman" pitchFamily="18" charset="0"/>
              </a:rPr>
              <a:t>2-اسیب پذیر در برابر آتش</a:t>
            </a:r>
          </a:p>
          <a:p>
            <a:pPr eaLnBrk="1" hangingPunct="1"/>
            <a:r>
              <a:rPr lang="fa-IR" smtClean="0">
                <a:latin typeface="Times New Roman" pitchFamily="18" charset="0"/>
                <a:cs typeface="Times New Roman" pitchFamily="18" charset="0"/>
              </a:rPr>
              <a:t>3-اسیب پذیر در برابر رطوبت از پشت کار</a:t>
            </a:r>
            <a:endParaRPr lang="en-US" smtClean="0">
              <a:latin typeface="Times New Roman" pitchFamily="18" charset="0"/>
              <a:cs typeface="Times New Roman" pitchFamily="18" charset="0"/>
            </a:endParaRPr>
          </a:p>
        </p:txBody>
      </p:sp>
    </p:spTree>
  </p:cSld>
  <p:clrMapOvr>
    <a:masterClrMapping/>
  </p:clrMapOvr>
  <p:transition spd="med">
    <p:wipe dir="d"/>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6354BA1D-97AC-49CE-A06E-A12527E5D49D}" type="slidenum">
              <a:rPr lang="fa-IR"/>
              <a:pPr>
                <a:defRPr/>
              </a:pPr>
              <a:t>79</a:t>
            </a:fld>
            <a:endParaRPr lang="en-US"/>
          </a:p>
        </p:txBody>
      </p:sp>
      <p:sp>
        <p:nvSpPr>
          <p:cNvPr id="87043"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بلکا</a:t>
            </a:r>
            <a:r>
              <a:rPr lang="fa-IR" smtClean="0"/>
              <a:t> </a:t>
            </a:r>
            <a:r>
              <a:rPr lang="fa-IR" smtClean="0">
                <a:latin typeface="Times New Roman" pitchFamily="18" charset="0"/>
                <a:cs typeface="Times New Roman" pitchFamily="18" charset="0"/>
              </a:rPr>
              <a:t>(ماسه شسته رنگی)</a:t>
            </a:r>
            <a:endParaRPr lang="en-US" smtClean="0">
              <a:latin typeface="Times New Roman" pitchFamily="18" charset="0"/>
              <a:cs typeface="Times New Roman" pitchFamily="18" charset="0"/>
            </a:endParaRPr>
          </a:p>
        </p:txBody>
      </p:sp>
      <p:sp>
        <p:nvSpPr>
          <p:cNvPr id="87044"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بلکا به طور کلی همان ماسه شسته است اما در رنگهای مختلف و عاری از حتی درصدی خاک</a:t>
            </a:r>
          </a:p>
          <a:p>
            <a:pPr eaLnBrk="1" hangingPunct="1"/>
            <a:r>
              <a:rPr lang="fa-IR" smtClean="0">
                <a:latin typeface="Times New Roman" pitchFamily="18" charset="0"/>
                <a:cs typeface="Times New Roman" pitchFamily="18" charset="0"/>
              </a:rPr>
              <a:t>این ماده که در قدیم از ان به عنوان ماسه شسته  نام برده میشد در نمای خارجی ساختمان و به عنوان جایگزین سنگ استفاده میشود</a:t>
            </a:r>
            <a:endParaRPr lang="en-US" smtClean="0">
              <a:latin typeface="Times New Roman" pitchFamily="18" charset="0"/>
              <a:cs typeface="Times New Roman" pitchFamily="18" charset="0"/>
            </a:endParaRPr>
          </a:p>
        </p:txBody>
      </p:sp>
    </p:spTree>
  </p:cSld>
  <p:clrMapOvr>
    <a:masterClrMapping/>
  </p:clrMapOvr>
  <p:transition spd="med">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1D3A1BB-ACCB-4D06-9FBC-6DC3EC1B3F7F}" type="slidenum">
              <a:rPr lang="fa-IR"/>
              <a:pPr>
                <a:defRPr/>
              </a:pPr>
              <a:t>8</a:t>
            </a:fld>
            <a:endParaRPr lang="en-US"/>
          </a:p>
        </p:txBody>
      </p:sp>
      <p:sp>
        <p:nvSpPr>
          <p:cNvPr id="14339" name="Rectangle 2"/>
          <p:cNvSpPr>
            <a:spLocks noGrp="1" noChangeArrowheads="1"/>
          </p:cNvSpPr>
          <p:nvPr>
            <p:ph type="title"/>
          </p:nvPr>
        </p:nvSpPr>
        <p:spPr/>
        <p:txBody>
          <a:bodyPr/>
          <a:lstStyle/>
          <a:p>
            <a:pPr algn="r" eaLnBrk="1" hangingPunct="1"/>
            <a:r>
              <a:rPr lang="fa-IR" smtClean="0"/>
              <a:t>سیمان پرتلند</a:t>
            </a:r>
            <a:r>
              <a:rPr lang="en-US" smtClean="0"/>
              <a:t>III</a:t>
            </a:r>
          </a:p>
        </p:txBody>
      </p:sp>
      <p:sp>
        <p:nvSpPr>
          <p:cNvPr id="14340" name="Rectangle 3"/>
          <p:cNvSpPr>
            <a:spLocks noGrp="1" noChangeArrowheads="1"/>
          </p:cNvSpPr>
          <p:nvPr>
            <p:ph type="body" idx="1"/>
          </p:nvPr>
        </p:nvSpPr>
        <p:spPr/>
        <p:txBody>
          <a:bodyPr/>
          <a:lstStyle/>
          <a:p>
            <a:pPr eaLnBrk="1" hangingPunct="1"/>
            <a:r>
              <a:rPr lang="fa-IR" sz="2700" smtClean="0"/>
              <a:t>سیمان نوع </a:t>
            </a:r>
            <a:r>
              <a:rPr lang="en-US" sz="2700" smtClean="0"/>
              <a:t>III</a:t>
            </a:r>
            <a:r>
              <a:rPr lang="fa-IR" sz="2700" smtClean="0"/>
              <a:t> زودگیر می باشد به همین علت در محل هایی که احتیاج به قالب برداری فوری باشد از این نوع سیمان مصرف می شود.</a:t>
            </a:r>
          </a:p>
          <a:p>
            <a:pPr eaLnBrk="1" hangingPunct="1"/>
            <a:r>
              <a:rPr lang="fa-IR" sz="2700" smtClean="0"/>
              <a:t>به علت زودگیر بودن مصرف این نوع سیمان در هوای سرد پیشنهاد می شود و همچنین به علت زودگیر بودن گرمای تولید شده آن نسبت به سیمان های دیگر در ساعات اولیه مصرف زیاد است. در نتیجه برای بتن ریزی های حجیم و همچنین بتن سازی در مناطق گرم که حرارات هیدراسیون مشکل آفرین است. مصرف این نوع سیمان پیشنهاد نمی گردد!</a:t>
            </a:r>
            <a:endParaRPr lang="en-US" sz="2700" smtClean="0"/>
          </a:p>
        </p:txBody>
      </p:sp>
    </p:spTree>
  </p:cSld>
  <p:clrMapOvr>
    <a:masterClrMapping/>
  </p:clrMapOvr>
  <p:transition spd="med">
    <p:wipe dir="d"/>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B692CC77-CE97-49A3-A12E-D6DDB95B3A8A}" type="slidenum">
              <a:rPr lang="fa-IR"/>
              <a:pPr>
                <a:defRPr/>
              </a:pPr>
              <a:t>80</a:t>
            </a:fld>
            <a:endParaRPr lang="en-US"/>
          </a:p>
        </p:txBody>
      </p:sp>
      <p:sp>
        <p:nvSpPr>
          <p:cNvPr id="88067"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بلکا</a:t>
            </a:r>
            <a:endParaRPr lang="en-US" smtClean="0">
              <a:latin typeface="Times New Roman" pitchFamily="18" charset="0"/>
              <a:cs typeface="Times New Roman" pitchFamily="18" charset="0"/>
            </a:endParaRPr>
          </a:p>
        </p:txBody>
      </p:sp>
      <p:sp>
        <p:nvSpPr>
          <p:cNvPr id="88068" name="Rectangle 3"/>
          <p:cNvSpPr>
            <a:spLocks noGrp="1" noChangeArrowheads="1"/>
          </p:cNvSpPr>
          <p:nvPr>
            <p:ph type="body" idx="1"/>
          </p:nvPr>
        </p:nvSpPr>
        <p:spPr/>
        <p:txBody>
          <a:bodyPr/>
          <a:lstStyle/>
          <a:p>
            <a:pPr eaLnBrk="1" hangingPunct="1"/>
            <a:r>
              <a:rPr lang="fa-IR" sz="2700" smtClean="0"/>
              <a:t>مزایا:</a:t>
            </a:r>
          </a:p>
          <a:p>
            <a:pPr eaLnBrk="1" hangingPunct="1"/>
            <a:r>
              <a:rPr lang="fa-IR" sz="2700" smtClean="0"/>
              <a:t>1-مانور کاری بیشتر نسبت به سنگ</a:t>
            </a:r>
          </a:p>
          <a:p>
            <a:pPr eaLnBrk="1" hangingPunct="1"/>
            <a:r>
              <a:rPr lang="fa-IR" sz="2700" smtClean="0"/>
              <a:t>2-سرعت بالای اجرا</a:t>
            </a:r>
          </a:p>
          <a:p>
            <a:pPr eaLnBrk="1" hangingPunct="1"/>
            <a:r>
              <a:rPr lang="fa-IR" sz="2700" smtClean="0"/>
              <a:t>3-مقاومت بالا نسبت به ضربه</a:t>
            </a:r>
          </a:p>
          <a:p>
            <a:pPr eaLnBrk="1" hangingPunct="1"/>
            <a:r>
              <a:rPr lang="fa-IR" sz="2700" smtClean="0"/>
              <a:t>4-</a:t>
            </a:r>
            <a:r>
              <a:rPr lang="fa-IR" sz="2700" smtClean="0">
                <a:latin typeface="Times New Roman" pitchFamily="18" charset="0"/>
                <a:cs typeface="Times New Roman" pitchFamily="18" charset="0"/>
              </a:rPr>
              <a:t>زیبایی خاص به علت تنوع رنگ</a:t>
            </a:r>
          </a:p>
          <a:p>
            <a:pPr eaLnBrk="1" hangingPunct="1"/>
            <a:r>
              <a:rPr lang="fa-IR" sz="2700" smtClean="0">
                <a:latin typeface="Times New Roman" pitchFamily="18" charset="0"/>
                <a:cs typeface="Times New Roman" pitchFamily="18" charset="0"/>
              </a:rPr>
              <a:t>5-استحکام و عمر طولانی</a:t>
            </a:r>
          </a:p>
          <a:p>
            <a:pPr eaLnBrk="1" hangingPunct="1"/>
            <a:r>
              <a:rPr lang="fa-IR" sz="2700" smtClean="0"/>
              <a:t>6-ضخامت ناچیز ان بار وزنی ساختمان را بمقدار قابل توجه کاهش می دهد</a:t>
            </a:r>
            <a:r>
              <a:rPr lang="en-US" sz="2700" smtClean="0"/>
              <a:t> . </a:t>
            </a:r>
          </a:p>
        </p:txBody>
      </p:sp>
    </p:spTree>
  </p:cSld>
  <p:clrMapOvr>
    <a:masterClrMapping/>
  </p:clrMapOvr>
  <p:transition spd="med">
    <p:wipe dir="d"/>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1492D5A-203E-44B4-B934-91478034DC50}" type="slidenum">
              <a:rPr lang="fa-IR"/>
              <a:pPr>
                <a:defRPr/>
              </a:pPr>
              <a:t>81</a:t>
            </a:fld>
            <a:endParaRPr lang="en-US"/>
          </a:p>
        </p:txBody>
      </p:sp>
      <p:sp>
        <p:nvSpPr>
          <p:cNvPr id="89091" name="Rectangle 2"/>
          <p:cNvSpPr>
            <a:spLocks noGrp="1" noChangeArrowheads="1"/>
          </p:cNvSpPr>
          <p:nvPr>
            <p:ph type="title"/>
          </p:nvPr>
        </p:nvSpPr>
        <p:spPr>
          <a:xfrm>
            <a:off x="827088" y="476250"/>
            <a:ext cx="7696200" cy="1143000"/>
          </a:xfrm>
        </p:spPr>
        <p:txBody>
          <a:bodyPr/>
          <a:lstStyle/>
          <a:p>
            <a:pPr algn="r" eaLnBrk="1" hangingPunct="1"/>
            <a:r>
              <a:rPr lang="fa-IR" smtClean="0">
                <a:latin typeface="Times New Roman" pitchFamily="18" charset="0"/>
                <a:cs typeface="Times New Roman" pitchFamily="18" charset="0"/>
              </a:rPr>
              <a:t>سنگ مصنوعی</a:t>
            </a:r>
            <a:endParaRPr lang="en-US" smtClean="0">
              <a:latin typeface="Times New Roman" pitchFamily="18" charset="0"/>
              <a:cs typeface="Times New Roman" pitchFamily="18" charset="0"/>
            </a:endParaRPr>
          </a:p>
        </p:txBody>
      </p:sp>
      <p:sp>
        <p:nvSpPr>
          <p:cNvPr id="89092" name="Rectangle 3"/>
          <p:cNvSpPr>
            <a:spLocks noGrp="1" noChangeArrowheads="1"/>
          </p:cNvSpPr>
          <p:nvPr>
            <p:ph type="body" idx="1"/>
          </p:nvPr>
        </p:nvSpPr>
        <p:spPr/>
        <p:txBody>
          <a:bodyPr/>
          <a:lstStyle/>
          <a:p>
            <a:pPr eaLnBrk="1" hangingPunct="1">
              <a:lnSpc>
                <a:spcPct val="90000"/>
              </a:lnSpc>
            </a:pPr>
            <a:r>
              <a:rPr lang="fa-IR" smtClean="0">
                <a:latin typeface="Times New Roman" pitchFamily="18" charset="0"/>
                <a:cs typeface="Times New Roman" pitchFamily="18" charset="0"/>
              </a:rPr>
              <a:t>مواد تشکیل دهنده:</a:t>
            </a:r>
          </a:p>
          <a:p>
            <a:pPr eaLnBrk="1" hangingPunct="1">
              <a:lnSpc>
                <a:spcPct val="90000"/>
              </a:lnSpc>
            </a:pPr>
            <a:r>
              <a:rPr lang="fa-IR" smtClean="0">
                <a:latin typeface="Times New Roman" pitchFamily="18" charset="0"/>
                <a:cs typeface="Times New Roman" pitchFamily="18" charset="0"/>
              </a:rPr>
              <a:t>ماده اصلی این سنگها </a:t>
            </a:r>
            <a:r>
              <a:rPr lang="ar-SA" smtClean="0"/>
              <a:t>،</a:t>
            </a:r>
            <a:r>
              <a:rPr lang="fa-IR" smtClean="0"/>
              <a:t>خرده سنگهای کارخانه های سنگ سازی ، رنگ ، پلیمر، نوعی چسب شیمیایی و موادمعدنی  است که باعث به وجود امدن سطحی یکپارچه بدون خلل وفرج میشود</a:t>
            </a:r>
            <a:endParaRPr lang="en-US" smtClean="0"/>
          </a:p>
          <a:p>
            <a:pPr eaLnBrk="1" hangingPunct="1">
              <a:lnSpc>
                <a:spcPct val="90000"/>
              </a:lnSpc>
            </a:pPr>
            <a:r>
              <a:rPr lang="fa-IR" smtClean="0"/>
              <a:t>تفاوت عمده این سنگها با سنگهای طبیعی در مقاومت بیشتر انها</a:t>
            </a:r>
            <a:r>
              <a:rPr lang="ar-SA" smtClean="0"/>
              <a:t>،</a:t>
            </a:r>
            <a:r>
              <a:rPr lang="fa-IR" smtClean="0"/>
              <a:t>وزن کمتر</a:t>
            </a:r>
            <a:r>
              <a:rPr lang="ar-SA" smtClean="0"/>
              <a:t>،</a:t>
            </a:r>
            <a:r>
              <a:rPr lang="fa-IR" smtClean="0"/>
              <a:t>زیبایی بیشترو اجرای سریع تر وتمیزتر انهاست</a:t>
            </a:r>
            <a:endParaRPr lang="en-US" smtClean="0"/>
          </a:p>
        </p:txBody>
      </p:sp>
    </p:spTree>
  </p:cSld>
  <p:clrMapOvr>
    <a:masterClrMapping/>
  </p:clrMapOvr>
  <p:transition spd="med">
    <p:wipe dir="d"/>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8BA0CFF2-5FEA-4406-96D9-12216409C792}" type="slidenum">
              <a:rPr lang="fa-IR"/>
              <a:pPr>
                <a:defRPr/>
              </a:pPr>
              <a:t>82</a:t>
            </a:fld>
            <a:endParaRPr lang="en-US"/>
          </a:p>
        </p:txBody>
      </p:sp>
      <p:sp>
        <p:nvSpPr>
          <p:cNvPr id="90115"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سنگ مصنوعی</a:t>
            </a:r>
            <a:endParaRPr lang="en-US" smtClean="0">
              <a:latin typeface="Times New Roman" pitchFamily="18" charset="0"/>
              <a:cs typeface="Times New Roman" pitchFamily="18" charset="0"/>
            </a:endParaRPr>
          </a:p>
        </p:txBody>
      </p:sp>
      <p:sp>
        <p:nvSpPr>
          <p:cNvPr id="90116" name="Rectangle 3"/>
          <p:cNvSpPr>
            <a:spLocks noGrp="1" noChangeArrowheads="1"/>
          </p:cNvSpPr>
          <p:nvPr>
            <p:ph type="body" idx="1"/>
          </p:nvPr>
        </p:nvSpPr>
        <p:spPr/>
        <p:txBody>
          <a:bodyPr/>
          <a:lstStyle/>
          <a:p>
            <a:pPr eaLnBrk="1" hangingPunct="1"/>
            <a:r>
              <a:rPr lang="fa-IR" sz="2700" smtClean="0">
                <a:latin typeface="Times New Roman" pitchFamily="18" charset="0"/>
                <a:cs typeface="Times New Roman" pitchFamily="18" charset="0"/>
              </a:rPr>
              <a:t>دیگر مزایای:</a:t>
            </a:r>
          </a:p>
          <a:p>
            <a:pPr eaLnBrk="1" hangingPunct="1"/>
            <a:r>
              <a:rPr lang="fa-IR" sz="2700" smtClean="0"/>
              <a:t>1- به علت بافت متخلخل داخلی خود در مقابل یخبندان و گرما مقاومت بالاتری نسبت به سنگ های طبیعی دارند</a:t>
            </a:r>
            <a:r>
              <a:rPr lang="en-US" sz="2700" smtClean="0"/>
              <a:t>  </a:t>
            </a:r>
          </a:p>
          <a:p>
            <a:pPr eaLnBrk="1" hangingPunct="1"/>
            <a:r>
              <a:rPr lang="fa-IR" sz="2700" smtClean="0"/>
              <a:t>2-به علت ساختار ملکولی مواد سبک بکار رفته در ساخت سنگ های مصنوعی ، این سنگ ها عایق مناسبی در برابر گرما و سرما و همچنین مانع مناسبی جهت نفوذ صدا می باشند.</a:t>
            </a:r>
          </a:p>
          <a:p>
            <a:pPr eaLnBrk="1" hangingPunct="1"/>
            <a:r>
              <a:rPr lang="fa-IR" sz="2700" smtClean="0"/>
              <a:t>شکل ظاهری این سنگ ها نیز باعث شکست صوت در جهات مختلف و در نتیجه کاهش صداهای آزار دهنده محیط می شوند</a:t>
            </a:r>
            <a:r>
              <a:rPr lang="en-US" sz="2700" smtClean="0"/>
              <a:t> </a:t>
            </a:r>
          </a:p>
        </p:txBody>
      </p:sp>
    </p:spTree>
  </p:cSld>
  <p:clrMapOvr>
    <a:masterClrMapping/>
  </p:clrMapOvr>
  <p:transition spd="med">
    <p:wipe dir="d"/>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0B11CED5-D643-47B6-BA78-F1D1CB3B0285}" type="slidenum">
              <a:rPr lang="fa-IR"/>
              <a:pPr>
                <a:defRPr/>
              </a:pPr>
              <a:t>83</a:t>
            </a:fld>
            <a:endParaRPr lang="en-US"/>
          </a:p>
        </p:txBody>
      </p:sp>
      <p:sp>
        <p:nvSpPr>
          <p:cNvPr id="91139"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سنگ مصنوعی</a:t>
            </a:r>
            <a:endParaRPr lang="en-US" smtClean="0">
              <a:latin typeface="Times New Roman" pitchFamily="18" charset="0"/>
              <a:cs typeface="Times New Roman" pitchFamily="18" charset="0"/>
            </a:endParaRPr>
          </a:p>
        </p:txBody>
      </p:sp>
      <p:sp>
        <p:nvSpPr>
          <p:cNvPr id="199683" name="Rectangle 3"/>
          <p:cNvSpPr>
            <a:spLocks noGrp="1" noChangeArrowheads="1"/>
          </p:cNvSpPr>
          <p:nvPr>
            <p:ph type="body" idx="1"/>
          </p:nvPr>
        </p:nvSpPr>
        <p:spPr/>
        <p:txBody>
          <a:bodyPr/>
          <a:lstStyle/>
          <a:p>
            <a:pPr eaLnBrk="1" hangingPunct="1">
              <a:lnSpc>
                <a:spcPct val="90000"/>
              </a:lnSpc>
              <a:defRPr/>
            </a:pPr>
            <a:r>
              <a:rPr lang="fa-IR" smtClean="0"/>
              <a:t>3-در برابر آتش سوزی مانعی مناسب محصوب می شود و باعث به تعویق افتادن زمان گسترش حریق می گردد.</a:t>
            </a:r>
            <a:r>
              <a:rPr lang="en-US" smtClean="0"/>
              <a:t> </a:t>
            </a:r>
          </a:p>
          <a:p>
            <a:pPr eaLnBrk="1" hangingPunct="1">
              <a:lnSpc>
                <a:spcPct val="90000"/>
              </a:lnSpc>
              <a:defRPr/>
            </a:pPr>
            <a:r>
              <a:rPr lang="fa-IR" smtClean="0">
                <a:effectLst>
                  <a:outerShdw blurRad="38100" dist="38100" dir="2700000" algn="tl">
                    <a:srgbClr val="C0C0C0"/>
                  </a:outerShdw>
                </a:effectLst>
              </a:rPr>
              <a:t>4-جلوگیری از رشد قارچ و کپک ها در سطح نما در مناطق مرطوب</a:t>
            </a:r>
            <a:endParaRPr lang="en-US" smtClean="0">
              <a:effectLst>
                <a:outerShdw blurRad="38100" dist="38100" dir="2700000" algn="tl">
                  <a:srgbClr val="C0C0C0"/>
                </a:outerShdw>
              </a:effectLst>
            </a:endParaRPr>
          </a:p>
          <a:p>
            <a:pPr eaLnBrk="1" hangingPunct="1">
              <a:lnSpc>
                <a:spcPct val="90000"/>
              </a:lnSpc>
              <a:defRPr/>
            </a:pPr>
            <a:r>
              <a:rPr lang="fa-IR" smtClean="0">
                <a:effectLst>
                  <a:outerShdw blurRad="38100" dist="38100" dir="2700000" algn="tl">
                    <a:srgbClr val="C0C0C0"/>
                  </a:outerShdw>
                </a:effectLst>
              </a:rPr>
              <a:t>5-</a:t>
            </a:r>
            <a:r>
              <a:rPr lang="en-US" smtClean="0"/>
              <a:t> </a:t>
            </a:r>
            <a:r>
              <a:rPr lang="fa-IR" smtClean="0"/>
              <a:t>صاف بودن لبه ها پس از برشکاری</a:t>
            </a:r>
            <a:endParaRPr lang="en-US" smtClean="0"/>
          </a:p>
          <a:p>
            <a:pPr eaLnBrk="1" hangingPunct="1">
              <a:lnSpc>
                <a:spcPct val="90000"/>
              </a:lnSpc>
              <a:defRPr/>
            </a:pPr>
            <a:r>
              <a:rPr lang="fa-IR" smtClean="0"/>
              <a:t>6-</a:t>
            </a:r>
            <a:r>
              <a:rPr lang="en-US" smtClean="0"/>
              <a:t> </a:t>
            </a:r>
            <a:r>
              <a:rPr lang="fa-IR" smtClean="0"/>
              <a:t>در مقابل لکه، خراشیدگی وخش مقاوم است، سطح آن پوسته پوسته نمی شود وهیچگونه جرم، میکروب وباکتری ایجاد نمی نماید</a:t>
            </a:r>
            <a:r>
              <a:rPr lang="en-US" smtClean="0"/>
              <a:t> </a:t>
            </a:r>
          </a:p>
        </p:txBody>
      </p:sp>
    </p:spTree>
  </p:cSld>
  <p:clrMapOvr>
    <a:masterClrMapping/>
  </p:clrMapOvr>
  <p:transition spd="med">
    <p:wipe dir="d"/>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9E9B399-933C-44BF-B9D4-7034CD4699BF}" type="slidenum">
              <a:rPr lang="fa-IR"/>
              <a:pPr>
                <a:defRPr/>
              </a:pPr>
              <a:t>84</a:t>
            </a:fld>
            <a:endParaRPr lang="en-US"/>
          </a:p>
        </p:txBody>
      </p:sp>
      <p:sp>
        <p:nvSpPr>
          <p:cNvPr id="92163"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سنگ مصنوعی</a:t>
            </a:r>
            <a:endParaRPr lang="en-US" smtClean="0">
              <a:latin typeface="Times New Roman" pitchFamily="18" charset="0"/>
              <a:cs typeface="Times New Roman" pitchFamily="18" charset="0"/>
            </a:endParaRPr>
          </a:p>
        </p:txBody>
      </p:sp>
      <p:sp>
        <p:nvSpPr>
          <p:cNvPr id="92164" name="Rectangle 3"/>
          <p:cNvSpPr>
            <a:spLocks noGrp="1" noChangeArrowheads="1"/>
          </p:cNvSpPr>
          <p:nvPr>
            <p:ph type="body" idx="1"/>
          </p:nvPr>
        </p:nvSpPr>
        <p:spPr/>
        <p:txBody>
          <a:bodyPr/>
          <a:lstStyle/>
          <a:p>
            <a:pPr eaLnBrk="1" hangingPunct="1"/>
            <a:r>
              <a:rPr lang="fa-IR" smtClean="0">
                <a:latin typeface="Times New Roman" pitchFamily="18" charset="0"/>
                <a:cs typeface="Times New Roman" pitchFamily="18" charset="0"/>
              </a:rPr>
              <a:t>7-</a:t>
            </a:r>
            <a:r>
              <a:rPr lang="fa-IR" smtClean="0"/>
              <a:t>با استفاده از فر وقالب های مخصوص  تا حدودی خم می گردد و برای سهولت کار مجریان ونصابان عرضه صفحات  در قوسهای دلخواه امکان پذیر است.</a:t>
            </a:r>
          </a:p>
          <a:p>
            <a:pPr eaLnBrk="1" hangingPunct="1"/>
            <a:r>
              <a:rPr lang="fa-IR" b="1" smtClean="0"/>
              <a:t>8</a:t>
            </a:r>
            <a:r>
              <a:rPr lang="fa-IR" smtClean="0"/>
              <a:t>-خاصیت</a:t>
            </a:r>
            <a:r>
              <a:rPr lang="fa-IR" b="1" smtClean="0"/>
              <a:t> </a:t>
            </a:r>
            <a:r>
              <a:rPr lang="fa-IR" smtClean="0"/>
              <a:t>خود تمیزشوندگی (با بارش باران یا گرفتن</a:t>
            </a:r>
            <a:r>
              <a:rPr lang="fa-IR" b="1" smtClean="0"/>
              <a:t> </a:t>
            </a:r>
            <a:r>
              <a:rPr lang="fa-IR" smtClean="0"/>
              <a:t>آب)</a:t>
            </a:r>
            <a:r>
              <a:rPr lang="en-US" smtClean="0"/>
              <a:t> </a:t>
            </a:r>
          </a:p>
        </p:txBody>
      </p:sp>
    </p:spTree>
  </p:cSld>
  <p:clrMapOvr>
    <a:masterClrMapping/>
  </p:clrMapOvr>
  <p:transition spd="med">
    <p:wipe dir="d"/>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39E898D3-5768-4009-9494-CD7BED7BDCFF}" type="slidenum">
              <a:rPr lang="fa-IR"/>
              <a:pPr>
                <a:defRPr/>
              </a:pPr>
              <a:t>85</a:t>
            </a:fld>
            <a:endParaRPr lang="en-US"/>
          </a:p>
        </p:txBody>
      </p:sp>
      <p:sp>
        <p:nvSpPr>
          <p:cNvPr id="93187" name="Rectangle 2"/>
          <p:cNvSpPr>
            <a:spLocks noGrp="1" noChangeArrowheads="1"/>
          </p:cNvSpPr>
          <p:nvPr>
            <p:ph type="title"/>
          </p:nvPr>
        </p:nvSpPr>
        <p:spPr/>
        <p:txBody>
          <a:bodyPr/>
          <a:lstStyle/>
          <a:p>
            <a:pPr algn="r" eaLnBrk="1" hangingPunct="1"/>
            <a:r>
              <a:rPr lang="fa-IR" smtClean="0"/>
              <a:t>سنگهای مصنوعی</a:t>
            </a:r>
            <a:endParaRPr lang="en-US" smtClean="0"/>
          </a:p>
        </p:txBody>
      </p:sp>
      <p:sp>
        <p:nvSpPr>
          <p:cNvPr id="93188" name="Rectangle 3"/>
          <p:cNvSpPr>
            <a:spLocks noGrp="1" noChangeArrowheads="1"/>
          </p:cNvSpPr>
          <p:nvPr>
            <p:ph type="body" idx="1"/>
          </p:nvPr>
        </p:nvSpPr>
        <p:spPr/>
        <p:txBody>
          <a:bodyPr/>
          <a:lstStyle/>
          <a:p>
            <a:pPr eaLnBrk="1" hangingPunct="1">
              <a:lnSpc>
                <a:spcPct val="90000"/>
              </a:lnSpc>
            </a:pPr>
            <a:r>
              <a:rPr lang="fa-IR" sz="3500" smtClean="0"/>
              <a:t>مشخصات فنی :</a:t>
            </a:r>
          </a:p>
          <a:p>
            <a:pPr eaLnBrk="1" hangingPunct="1">
              <a:lnSpc>
                <a:spcPct val="90000"/>
              </a:lnSpc>
            </a:pPr>
            <a:r>
              <a:rPr lang="fa-IR" smtClean="0"/>
              <a:t>مقاومت فشاری بالا حدود18 مگا پاسکال</a:t>
            </a:r>
          </a:p>
          <a:p>
            <a:pPr eaLnBrk="1" hangingPunct="1">
              <a:lnSpc>
                <a:spcPct val="90000"/>
              </a:lnSpc>
            </a:pPr>
            <a:r>
              <a:rPr lang="fa-IR" smtClean="0"/>
              <a:t>مقاومت کششی بالا  که موجب</a:t>
            </a:r>
            <a:r>
              <a:rPr lang="fa-IR" b="1" smtClean="0"/>
              <a:t> </a:t>
            </a:r>
            <a:r>
              <a:rPr lang="fa-IR" smtClean="0"/>
              <a:t>جلوگیری از بروز ترک در</a:t>
            </a:r>
            <a:r>
              <a:rPr lang="fa-IR" b="1" smtClean="0"/>
              <a:t> </a:t>
            </a:r>
            <a:r>
              <a:rPr lang="fa-IR" smtClean="0"/>
              <a:t>سنگ بر اثر نشست های جزئی نما یا تنش های حرارتی</a:t>
            </a:r>
            <a:r>
              <a:rPr lang="fa-IR" b="1" smtClean="0"/>
              <a:t> </a:t>
            </a:r>
            <a:r>
              <a:rPr lang="fa-IR" smtClean="0"/>
              <a:t>می گردد</a:t>
            </a:r>
            <a:r>
              <a:rPr lang="en-US" smtClean="0"/>
              <a:t> </a:t>
            </a:r>
          </a:p>
          <a:p>
            <a:pPr eaLnBrk="1" hangingPunct="1">
              <a:lnSpc>
                <a:spcPct val="90000"/>
              </a:lnSpc>
            </a:pPr>
            <a:r>
              <a:rPr lang="fa-IR" smtClean="0"/>
              <a:t>عایق صوت و حرارت(تا 160 دسیبل برای صوت</a:t>
            </a:r>
            <a:r>
              <a:rPr lang="en-US" smtClean="0"/>
              <a:t>( </a:t>
            </a:r>
          </a:p>
          <a:p>
            <a:pPr eaLnBrk="1" hangingPunct="1">
              <a:lnSpc>
                <a:spcPct val="90000"/>
              </a:lnSpc>
            </a:pPr>
            <a:r>
              <a:rPr lang="fa-IR" smtClean="0"/>
              <a:t> نفوذ پذیری بسیار پایین (جذب آب حدود 7 درصد)</a:t>
            </a:r>
            <a:r>
              <a:rPr lang="fa-IR" b="1" smtClean="0"/>
              <a:t> </a:t>
            </a:r>
            <a:r>
              <a:rPr lang="fa-IR" smtClean="0"/>
              <a:t>و در نتیجه جلوگیری از بروز پدیده هوازدگی</a:t>
            </a:r>
            <a:r>
              <a:rPr lang="fa-IR" b="1" smtClean="0"/>
              <a:t> </a:t>
            </a:r>
            <a:endParaRPr lang="en-US" b="1" smtClean="0"/>
          </a:p>
        </p:txBody>
      </p:sp>
    </p:spTree>
  </p:cSld>
  <p:clrMapOvr>
    <a:masterClrMapping/>
  </p:clrMapOvr>
  <p:transition spd="med">
    <p:wipe dir="d"/>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68F7A402-1BB2-4ADA-BDE4-A0EF20D9D2A4}" type="slidenum">
              <a:rPr lang="fa-IR"/>
              <a:pPr>
                <a:defRPr/>
              </a:pPr>
              <a:t>86</a:t>
            </a:fld>
            <a:endParaRPr lang="en-US"/>
          </a:p>
        </p:txBody>
      </p:sp>
      <p:sp>
        <p:nvSpPr>
          <p:cNvPr id="94211" name="Rectangle 2"/>
          <p:cNvSpPr>
            <a:spLocks noGrp="1" noChangeArrowheads="1"/>
          </p:cNvSpPr>
          <p:nvPr>
            <p:ph type="title"/>
          </p:nvPr>
        </p:nvSpPr>
        <p:spPr>
          <a:xfrm>
            <a:off x="827088" y="549275"/>
            <a:ext cx="7696200" cy="1143000"/>
          </a:xfrm>
        </p:spPr>
        <p:txBody>
          <a:bodyPr/>
          <a:lstStyle/>
          <a:p>
            <a:pPr algn="r" eaLnBrk="1" hangingPunct="1"/>
            <a:r>
              <a:rPr lang="fa-IR" smtClean="0">
                <a:latin typeface="Times New Roman" pitchFamily="18" charset="0"/>
                <a:cs typeface="Times New Roman" pitchFamily="18" charset="0"/>
              </a:rPr>
              <a:t>لمینیت </a:t>
            </a:r>
            <a:r>
              <a:rPr lang="fa-IR" smtClean="0"/>
              <a:t>،</a:t>
            </a:r>
            <a:r>
              <a:rPr lang="fa-IR" smtClean="0">
                <a:latin typeface="Times New Roman" pitchFamily="18" charset="0"/>
                <a:cs typeface="Times New Roman" pitchFamily="18" charset="0"/>
              </a:rPr>
              <a:t> پارکت </a:t>
            </a:r>
            <a:r>
              <a:rPr lang="fa-IR" smtClean="0"/>
              <a:t>،دکینگ</a:t>
            </a:r>
            <a:endParaRPr lang="en-US" smtClean="0"/>
          </a:p>
        </p:txBody>
      </p:sp>
      <p:sp>
        <p:nvSpPr>
          <p:cNvPr id="94212" name="Rectangle 3"/>
          <p:cNvSpPr>
            <a:spLocks noGrp="1" noChangeArrowheads="1"/>
          </p:cNvSpPr>
          <p:nvPr>
            <p:ph type="body" idx="1"/>
          </p:nvPr>
        </p:nvSpPr>
        <p:spPr/>
        <p:txBody>
          <a:bodyPr/>
          <a:lstStyle/>
          <a:p>
            <a:pPr eaLnBrk="1" hangingPunct="1"/>
            <a:r>
              <a:rPr lang="fa-IR" sz="2700" smtClean="0"/>
              <a:t>كلا به كفپوش‌هاي چوبي در فضاي خارج دكينگ و به كفپوش‌هاي چوبي در فضاي داخل پاركت مي‌گويندو به پارکت های مصنوعی لمینیت گفته میشود</a:t>
            </a:r>
          </a:p>
          <a:p>
            <a:pPr eaLnBrk="1" hangingPunct="1"/>
            <a:r>
              <a:rPr lang="fa-IR" sz="2700" smtClean="0"/>
              <a:t>ساختار لمينيت:</a:t>
            </a:r>
          </a:p>
          <a:p>
            <a:pPr eaLnBrk="1" hangingPunct="1"/>
            <a:r>
              <a:rPr lang="fa-IR" sz="2700" smtClean="0"/>
              <a:t> به اين صورت مي باشد كه طرح چوب هاي مختلف را اسكن نموده و روي كاغذ هاي مخصوص پرينت مي‌نمايند، سپس با فنول ورزين اين كاغذها را مقاوم نموده و در انتها اين كاغذها را بر روي </a:t>
            </a:r>
            <a:r>
              <a:rPr lang="en-US" sz="2700" smtClean="0"/>
              <a:t>HDF</a:t>
            </a:r>
            <a:r>
              <a:rPr lang="fa-IR" sz="2700" smtClean="0"/>
              <a:t> (خرده‌هاي چوب كه با چسب مخلوط  شده‌اند) لمينيت مي‌نمايند.</a:t>
            </a:r>
            <a:endParaRPr lang="en-US" sz="2700" smtClean="0"/>
          </a:p>
        </p:txBody>
      </p:sp>
    </p:spTree>
  </p:cSld>
  <p:clrMapOvr>
    <a:masterClrMapping/>
  </p:clrMapOvr>
  <p:transition spd="med">
    <p:wipe dir="d"/>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D5FB7FED-80A3-4ACA-94AC-BE0C927C53DB}" type="slidenum">
              <a:rPr lang="fa-IR"/>
              <a:pPr>
                <a:defRPr/>
              </a:pPr>
              <a:t>87</a:t>
            </a:fld>
            <a:endParaRPr lang="en-US"/>
          </a:p>
        </p:txBody>
      </p:sp>
      <p:sp>
        <p:nvSpPr>
          <p:cNvPr id="95235"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پارکت</a:t>
            </a:r>
            <a:endParaRPr lang="en-US" smtClean="0">
              <a:latin typeface="Times New Roman" pitchFamily="18" charset="0"/>
              <a:cs typeface="Times New Roman" pitchFamily="18" charset="0"/>
            </a:endParaRPr>
          </a:p>
        </p:txBody>
      </p:sp>
      <p:sp>
        <p:nvSpPr>
          <p:cNvPr id="95236" name="Rectangle 3"/>
          <p:cNvSpPr>
            <a:spLocks noGrp="1" noChangeArrowheads="1"/>
          </p:cNvSpPr>
          <p:nvPr>
            <p:ph type="body" idx="1"/>
          </p:nvPr>
        </p:nvSpPr>
        <p:spPr/>
        <p:txBody>
          <a:bodyPr/>
          <a:lstStyle/>
          <a:p>
            <a:pPr eaLnBrk="1" hangingPunct="1"/>
            <a:r>
              <a:rPr lang="fa-IR" smtClean="0"/>
              <a:t>ساختار پارکت :</a:t>
            </a:r>
          </a:p>
          <a:p>
            <a:pPr eaLnBrk="1" hangingPunct="1"/>
            <a:r>
              <a:rPr lang="fa-IR" smtClean="0"/>
              <a:t> پاركت از چوب طبيعي و با همان ساختار موجود در طبيعت توليد مي‌شوند. ساختار اين نوع از كفپوش‌ها از چوبهاي طبيعي مي‌باشد و تمام رنگها و طرح هايشان كاملا طبيعي است</a:t>
            </a:r>
            <a:endParaRPr lang="en-US" smtClean="0"/>
          </a:p>
        </p:txBody>
      </p:sp>
    </p:spTree>
  </p:cSld>
  <p:clrMapOvr>
    <a:masterClrMapping/>
  </p:clrMapOvr>
  <p:transition spd="med">
    <p:wipe dir="d"/>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571E94FA-4263-47DA-A129-D39035059ADA}" type="slidenum">
              <a:rPr lang="fa-IR"/>
              <a:pPr>
                <a:defRPr/>
              </a:pPr>
              <a:t>88</a:t>
            </a:fld>
            <a:endParaRPr lang="en-US"/>
          </a:p>
        </p:txBody>
      </p:sp>
      <p:sp>
        <p:nvSpPr>
          <p:cNvPr id="96259" name="Rectangle 2"/>
          <p:cNvSpPr>
            <a:spLocks noGrp="1" noChangeArrowheads="1"/>
          </p:cNvSpPr>
          <p:nvPr>
            <p:ph type="title"/>
          </p:nvPr>
        </p:nvSpPr>
        <p:spPr/>
        <p:txBody>
          <a:bodyPr/>
          <a:lstStyle/>
          <a:p>
            <a:pPr algn="r" eaLnBrk="1" hangingPunct="1"/>
            <a:r>
              <a:rPr lang="fa-IR" smtClean="0"/>
              <a:t>دکینگ</a:t>
            </a:r>
            <a:endParaRPr lang="en-US" smtClean="0"/>
          </a:p>
        </p:txBody>
      </p:sp>
      <p:sp>
        <p:nvSpPr>
          <p:cNvPr id="96260" name="Rectangle 3"/>
          <p:cNvSpPr>
            <a:spLocks noGrp="1" noChangeArrowheads="1"/>
          </p:cNvSpPr>
          <p:nvPr>
            <p:ph type="body" idx="1"/>
          </p:nvPr>
        </p:nvSpPr>
        <p:spPr/>
        <p:txBody>
          <a:bodyPr/>
          <a:lstStyle/>
          <a:p>
            <a:pPr eaLnBrk="1" hangingPunct="1"/>
            <a:r>
              <a:rPr lang="fa-IR" smtClean="0"/>
              <a:t>ساختار دکینگ:</a:t>
            </a:r>
          </a:p>
          <a:p>
            <a:pPr eaLnBrk="1" hangingPunct="1"/>
            <a:r>
              <a:rPr lang="fa-IR" smtClean="0"/>
              <a:t>. در فضاي داخل از اكثر گونه‌هاي چوبي در كف مي‌توان استفاده كرد ولي در فضاي خارج فقط بعضي گونه‌هاي چوب قابل استفاده مي‌باشند.</a:t>
            </a:r>
            <a:r>
              <a:rPr lang="en-US" smtClean="0"/>
              <a:t> </a:t>
            </a:r>
            <a:r>
              <a:rPr lang="fa-IR" smtClean="0"/>
              <a:t>ساختار دکینگ از الوار‌هاي چوب‌هاي مناطق حاره  به خصوص چوب ازمو میباشد وبا رنگ‌هاي مخصوص چوب  که بر پايه روغن طبيعي (گياهي) و فاقد هرگونه حلال هستند</a:t>
            </a:r>
            <a:r>
              <a:rPr lang="en-US" smtClean="0"/>
              <a:t> </a:t>
            </a:r>
            <a:r>
              <a:rPr lang="fa-IR" smtClean="0"/>
              <a:t>پوشش داده میشوند</a:t>
            </a:r>
            <a:r>
              <a:rPr lang="en-US" smtClean="0"/>
              <a:t> </a:t>
            </a:r>
            <a:endParaRPr lang="fa-IR" smtClean="0"/>
          </a:p>
        </p:txBody>
      </p:sp>
    </p:spTree>
  </p:cSld>
  <p:clrMapOvr>
    <a:masterClrMapping/>
  </p:clrMapOvr>
  <p:transition spd="med">
    <p:wipe dir="d"/>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BB56E9C9-B6DD-4294-942D-82ECB2DE9A5E}" type="slidenum">
              <a:rPr lang="fa-IR"/>
              <a:pPr>
                <a:defRPr/>
              </a:pPr>
              <a:t>89</a:t>
            </a:fld>
            <a:endParaRPr lang="en-US"/>
          </a:p>
        </p:txBody>
      </p:sp>
      <p:sp>
        <p:nvSpPr>
          <p:cNvPr id="97283" name="Rectangle 2"/>
          <p:cNvSpPr>
            <a:spLocks noGrp="1" noChangeArrowheads="1"/>
          </p:cNvSpPr>
          <p:nvPr>
            <p:ph type="title"/>
          </p:nvPr>
        </p:nvSpPr>
        <p:spPr/>
        <p:txBody>
          <a:bodyPr/>
          <a:lstStyle/>
          <a:p>
            <a:pPr algn="r" eaLnBrk="1" hangingPunct="1"/>
            <a:r>
              <a:rPr lang="fa-IR" smtClean="0"/>
              <a:t>دکینگ</a:t>
            </a:r>
            <a:endParaRPr lang="en-US" smtClean="0"/>
          </a:p>
        </p:txBody>
      </p:sp>
      <p:sp>
        <p:nvSpPr>
          <p:cNvPr id="97284" name="Rectangle 3"/>
          <p:cNvSpPr>
            <a:spLocks noGrp="1" noChangeArrowheads="1"/>
          </p:cNvSpPr>
          <p:nvPr>
            <p:ph type="body" idx="1"/>
          </p:nvPr>
        </p:nvSpPr>
        <p:spPr/>
        <p:txBody>
          <a:bodyPr/>
          <a:lstStyle/>
          <a:p>
            <a:pPr eaLnBrk="1" hangingPunct="1"/>
            <a:r>
              <a:rPr lang="fa-IR" sz="2700" smtClean="0"/>
              <a:t>نکات مهم درباره دکینگ:</a:t>
            </a:r>
          </a:p>
          <a:p>
            <a:pPr eaLnBrk="1" hangingPunct="1"/>
            <a:r>
              <a:rPr lang="fa-IR" sz="2700" smtClean="0"/>
              <a:t>کلا چوب‌هايي كه در فضاي خارج به عنوان كفپوش استفاده مي‌گردند بايد داراي جرم حجمي بالا و سنگين وزن باشند، زيرا در فضاي خارج شما فرسايش بسيار زيادي بر روي كفپوشها خواهيد داشت كه وجود رزين و صمغ طبيعي در چوب‌هاي پهن‌برگ‌ مناطق حاره باعث ايجاد مقاومت در برابر رطوبت و شرايط محيطي در فضاي خارج مي‌گردد، به عنوان مثال چوب‌هايي مثل ساج(</a:t>
            </a:r>
            <a:r>
              <a:rPr lang="en-US" sz="2700" smtClean="0"/>
              <a:t>Teak</a:t>
            </a:r>
            <a:r>
              <a:rPr lang="fa-IR" sz="2700" smtClean="0"/>
              <a:t>)، گاراپا و يا </a:t>
            </a:r>
            <a:r>
              <a:rPr lang="en-US" sz="2700" smtClean="0"/>
              <a:t>IPE</a:t>
            </a:r>
            <a:r>
              <a:rPr lang="fa-IR" sz="2700" smtClean="0"/>
              <a:t> و چوب‌هاي مناطق حاره كه داراي تراكم بالايي هستند را مي‌توان پيشنهاد كرد</a:t>
            </a:r>
            <a:r>
              <a:rPr lang="en-US" sz="2700" smtClean="0"/>
              <a:t> </a:t>
            </a:r>
          </a:p>
        </p:txBody>
      </p:sp>
    </p:spTree>
  </p:cSld>
  <p:clrMapOvr>
    <a:masterClrMapping/>
  </p:clrMapOvr>
  <p:transition spd="med">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F6EC3BA1-00AC-4F08-AFFD-F947A5F43FBD}" type="slidenum">
              <a:rPr lang="fa-IR"/>
              <a:pPr>
                <a:defRPr/>
              </a:pPr>
              <a:t>9</a:t>
            </a:fld>
            <a:endParaRPr lang="en-US"/>
          </a:p>
        </p:txBody>
      </p:sp>
      <p:sp>
        <p:nvSpPr>
          <p:cNvPr id="15363" name="Rectangle 2"/>
          <p:cNvSpPr>
            <a:spLocks noGrp="1" noChangeArrowheads="1"/>
          </p:cNvSpPr>
          <p:nvPr>
            <p:ph type="title"/>
          </p:nvPr>
        </p:nvSpPr>
        <p:spPr/>
        <p:txBody>
          <a:bodyPr/>
          <a:lstStyle/>
          <a:p>
            <a:pPr algn="r" eaLnBrk="1" hangingPunct="1"/>
            <a:r>
              <a:rPr lang="fa-IR" smtClean="0"/>
              <a:t>سیمان پرتلند </a:t>
            </a:r>
            <a:r>
              <a:rPr lang="en-US" smtClean="0"/>
              <a:t>IV</a:t>
            </a:r>
          </a:p>
        </p:txBody>
      </p:sp>
      <p:sp>
        <p:nvSpPr>
          <p:cNvPr id="15364" name="Rectangle 3"/>
          <p:cNvSpPr>
            <a:spLocks noGrp="1" noChangeArrowheads="1"/>
          </p:cNvSpPr>
          <p:nvPr>
            <p:ph type="body" idx="1"/>
          </p:nvPr>
        </p:nvSpPr>
        <p:spPr/>
        <p:txBody>
          <a:bodyPr/>
          <a:lstStyle/>
          <a:p>
            <a:pPr eaLnBrk="1" hangingPunct="1"/>
            <a:r>
              <a:rPr lang="fa-IR" smtClean="0"/>
              <a:t>سیمان نوع 4 کمترین حرارت هیدراسیون را در موقع سخت شدن تولید می نماید بدین لحاظ در بتن ریزی های انبوه مانند سدها مصرف سیمان پرتلند نوع 4 پیشنهاد  می گردد.</a:t>
            </a:r>
            <a:endParaRPr lang="en-US" smtClean="0"/>
          </a:p>
        </p:txBody>
      </p:sp>
    </p:spTree>
  </p:cSld>
  <p:clrMapOvr>
    <a:masterClrMapping/>
  </p:clrMapOvr>
  <p:transition spd="med">
    <p:wipe dir="d"/>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CC302DBE-41C9-44CD-AE7E-318565F4C4A3}" type="slidenum">
              <a:rPr lang="fa-IR"/>
              <a:pPr>
                <a:defRPr/>
              </a:pPr>
              <a:t>90</a:t>
            </a:fld>
            <a:endParaRPr lang="en-US"/>
          </a:p>
        </p:txBody>
      </p:sp>
      <p:sp>
        <p:nvSpPr>
          <p:cNvPr id="98307" name="Rectangle 2"/>
          <p:cNvSpPr>
            <a:spLocks noGrp="1" noChangeArrowheads="1"/>
          </p:cNvSpPr>
          <p:nvPr>
            <p:ph type="title"/>
          </p:nvPr>
        </p:nvSpPr>
        <p:spPr/>
        <p:txBody>
          <a:bodyPr/>
          <a:lstStyle/>
          <a:p>
            <a:pPr algn="r" eaLnBrk="1" hangingPunct="1"/>
            <a:r>
              <a:rPr lang="fa-IR" smtClean="0"/>
              <a:t>دکینگ</a:t>
            </a:r>
            <a:endParaRPr lang="en-US" smtClean="0"/>
          </a:p>
        </p:txBody>
      </p:sp>
      <p:sp>
        <p:nvSpPr>
          <p:cNvPr id="98308" name="Rectangle 3"/>
          <p:cNvSpPr>
            <a:spLocks noGrp="1" noChangeArrowheads="1"/>
          </p:cNvSpPr>
          <p:nvPr>
            <p:ph type="body" idx="1"/>
          </p:nvPr>
        </p:nvSpPr>
        <p:spPr/>
        <p:txBody>
          <a:bodyPr/>
          <a:lstStyle/>
          <a:p>
            <a:pPr eaLnBrk="1" hangingPunct="1"/>
            <a:r>
              <a:rPr lang="fa-IR" sz="2700" smtClean="0"/>
              <a:t>دکینگ بایدبر روي زيرسازي‌هاي چوبي و شبكه‌هاي زهكشي قرار ‌گيرد</a:t>
            </a:r>
            <a:r>
              <a:rPr lang="en-US" sz="2700" smtClean="0"/>
              <a:t> </a:t>
            </a:r>
            <a:r>
              <a:rPr lang="fa-IR" sz="2700" smtClean="0"/>
              <a:t> و همچنین نوع چوب مورد استفاده در هر منطقه متفاوت میباشد</a:t>
            </a:r>
            <a:endParaRPr lang="en-US" sz="2700" smtClean="0"/>
          </a:p>
          <a:p>
            <a:pPr eaLnBrk="1" hangingPunct="1"/>
            <a:r>
              <a:rPr lang="fa-IR" sz="2700" smtClean="0"/>
              <a:t>در صورت استفاده از چوب‌هاي مقاوم و مناسب جهت حفظ چوب‌هاي دكينگ پيشنهاد مي‌گردد كه از روغن‌هاي مخصوص چوب ازمو در فواصل منظم بنابر ميزان فرسايش چوب‌ها استفاده گردد. اين روغن‌ها چوب را در برابر رطوبت، اشعه </a:t>
            </a:r>
            <a:r>
              <a:rPr lang="en-US" sz="2700" smtClean="0"/>
              <a:t>UV</a:t>
            </a:r>
            <a:r>
              <a:rPr lang="fa-IR" sz="2700" smtClean="0"/>
              <a:t> خورشيد ، قارچ‌ها و حشرات موذي محافظت مي‌نمايد و باعث حفظ و استحكام چوب و دكينگ مي‌گردد</a:t>
            </a:r>
            <a:r>
              <a:rPr lang="en-US" sz="2700" smtClean="0"/>
              <a:t> </a:t>
            </a:r>
          </a:p>
        </p:txBody>
      </p:sp>
    </p:spTree>
  </p:cSld>
  <p:clrMapOvr>
    <a:masterClrMapping/>
  </p:clrMapOvr>
  <p:transition spd="med">
    <p:wipe dir="d"/>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4FBFD735-6900-41EE-BC7D-1C77B20BC2AE}" type="slidenum">
              <a:rPr lang="fa-IR"/>
              <a:pPr>
                <a:defRPr/>
              </a:pPr>
              <a:t>91</a:t>
            </a:fld>
            <a:endParaRPr lang="en-US"/>
          </a:p>
        </p:txBody>
      </p:sp>
      <p:sp>
        <p:nvSpPr>
          <p:cNvPr id="99331"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لمینیت </a:t>
            </a:r>
            <a:r>
              <a:rPr lang="fa-IR" smtClean="0"/>
              <a:t>،</a:t>
            </a:r>
            <a:r>
              <a:rPr lang="fa-IR" smtClean="0">
                <a:latin typeface="Times New Roman" pitchFamily="18" charset="0"/>
                <a:cs typeface="Times New Roman" pitchFamily="18" charset="0"/>
              </a:rPr>
              <a:t> پارکت </a:t>
            </a:r>
            <a:r>
              <a:rPr lang="fa-IR" smtClean="0"/>
              <a:t>،دکینگ</a:t>
            </a:r>
            <a:endParaRPr lang="en-US" smtClean="0"/>
          </a:p>
        </p:txBody>
      </p:sp>
      <p:sp>
        <p:nvSpPr>
          <p:cNvPr id="99332" name="Rectangle 3"/>
          <p:cNvSpPr>
            <a:spLocks noGrp="1" noChangeArrowheads="1"/>
          </p:cNvSpPr>
          <p:nvPr>
            <p:ph type="body" idx="1"/>
          </p:nvPr>
        </p:nvSpPr>
        <p:spPr/>
        <p:txBody>
          <a:bodyPr/>
          <a:lstStyle/>
          <a:p>
            <a:pPr eaLnBrk="1" hangingPunct="1"/>
            <a:r>
              <a:rPr lang="fa-IR" sz="2700" smtClean="0"/>
              <a:t>مزایا:</a:t>
            </a:r>
          </a:p>
          <a:p>
            <a:pPr eaLnBrk="1" hangingPunct="1"/>
            <a:r>
              <a:rPr lang="fa-IR" sz="2700" smtClean="0"/>
              <a:t>1-نمای بسیار زیبا و دلگرم</a:t>
            </a:r>
          </a:p>
          <a:p>
            <a:pPr eaLnBrk="1" hangingPunct="1"/>
            <a:r>
              <a:rPr lang="fa-IR" sz="2700" smtClean="0"/>
              <a:t>2-قابل شستشو با تی و مواد مخصوص و غیر شیمیایی</a:t>
            </a:r>
          </a:p>
          <a:p>
            <a:pPr eaLnBrk="1" hangingPunct="1"/>
            <a:r>
              <a:rPr lang="fa-IR" sz="2700" smtClean="0"/>
              <a:t>3-قابل استفاده در سطوح عمودی</a:t>
            </a:r>
          </a:p>
          <a:p>
            <a:pPr eaLnBrk="1" hangingPunct="1"/>
            <a:r>
              <a:rPr lang="fa-IR" sz="2700" smtClean="0"/>
              <a:t>4-رنگ  كاملا طبیعی</a:t>
            </a:r>
          </a:p>
          <a:p>
            <a:pPr eaLnBrk="1" hangingPunct="1"/>
            <a:r>
              <a:rPr lang="fa-IR" sz="2700" smtClean="0"/>
              <a:t>5-ایجاد سطحی كاملا</a:t>
            </a:r>
            <a:r>
              <a:rPr lang="en-US" sz="2700" smtClean="0"/>
              <a:t>  </a:t>
            </a:r>
            <a:r>
              <a:rPr lang="fa-IR" sz="2700" smtClean="0"/>
              <a:t>صاف</a:t>
            </a:r>
          </a:p>
          <a:p>
            <a:pPr eaLnBrk="1" hangingPunct="1"/>
            <a:r>
              <a:rPr lang="fa-IR" sz="2700" smtClean="0"/>
              <a:t>6- ضخامت کم و وزن سبک</a:t>
            </a:r>
          </a:p>
          <a:p>
            <a:pPr eaLnBrk="1" hangingPunct="1"/>
            <a:r>
              <a:rPr lang="fa-IR" sz="2700" smtClean="0"/>
              <a:t>7-اجرای سریع لمینت و پارکت بر روی کف</a:t>
            </a:r>
            <a:r>
              <a:rPr lang="en-US" sz="2700" smtClean="0"/>
              <a:t>  </a:t>
            </a:r>
          </a:p>
        </p:txBody>
      </p:sp>
    </p:spTree>
  </p:cSld>
  <p:clrMapOvr>
    <a:masterClrMapping/>
  </p:clrMapOvr>
  <p:transition spd="med">
    <p:wipe dir="d"/>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78372E72-1E75-4989-8207-CAE3CB58EB99}" type="slidenum">
              <a:rPr lang="fa-IR"/>
              <a:pPr>
                <a:defRPr/>
              </a:pPr>
              <a:t>92</a:t>
            </a:fld>
            <a:endParaRPr lang="en-US"/>
          </a:p>
        </p:txBody>
      </p:sp>
      <p:sp>
        <p:nvSpPr>
          <p:cNvPr id="100355" name="Rectangle 2"/>
          <p:cNvSpPr>
            <a:spLocks noGrp="1" noChangeArrowheads="1"/>
          </p:cNvSpPr>
          <p:nvPr>
            <p:ph type="title"/>
          </p:nvPr>
        </p:nvSpPr>
        <p:spPr/>
        <p:txBody>
          <a:bodyPr/>
          <a:lstStyle/>
          <a:p>
            <a:pPr algn="r" eaLnBrk="1" hangingPunct="1"/>
            <a:r>
              <a:rPr lang="fa-IR" smtClean="0">
                <a:latin typeface="Times New Roman" pitchFamily="18" charset="0"/>
                <a:cs typeface="Times New Roman" pitchFamily="18" charset="0"/>
              </a:rPr>
              <a:t>لمینیت </a:t>
            </a:r>
            <a:r>
              <a:rPr lang="fa-IR" smtClean="0"/>
              <a:t>،</a:t>
            </a:r>
            <a:r>
              <a:rPr lang="fa-IR" smtClean="0">
                <a:latin typeface="Times New Roman" pitchFamily="18" charset="0"/>
                <a:cs typeface="Times New Roman" pitchFamily="18" charset="0"/>
              </a:rPr>
              <a:t> پارکت </a:t>
            </a:r>
            <a:r>
              <a:rPr lang="fa-IR" smtClean="0"/>
              <a:t>،دکینگ</a:t>
            </a:r>
            <a:endParaRPr lang="en-US" smtClean="0"/>
          </a:p>
        </p:txBody>
      </p:sp>
      <p:sp>
        <p:nvSpPr>
          <p:cNvPr id="100356" name="Rectangle 3"/>
          <p:cNvSpPr>
            <a:spLocks noGrp="1" noChangeArrowheads="1"/>
          </p:cNvSpPr>
          <p:nvPr>
            <p:ph type="body" idx="1"/>
          </p:nvPr>
        </p:nvSpPr>
        <p:spPr/>
        <p:txBody>
          <a:bodyPr/>
          <a:lstStyle/>
          <a:p>
            <a:pPr eaLnBrk="1" hangingPunct="1"/>
            <a:r>
              <a:rPr lang="fa-IR" smtClean="0"/>
              <a:t>معایب:</a:t>
            </a:r>
          </a:p>
          <a:p>
            <a:pPr eaLnBrk="1" hangingPunct="1"/>
            <a:r>
              <a:rPr lang="fa-IR" smtClean="0"/>
              <a:t>1-اجرای کند دکینگ</a:t>
            </a:r>
          </a:p>
          <a:p>
            <a:pPr eaLnBrk="1" hangingPunct="1"/>
            <a:r>
              <a:rPr lang="fa-IR" smtClean="0"/>
              <a:t>2-اجرای کند پارکت و لمینیت بر روی سطوح عمودی</a:t>
            </a:r>
          </a:p>
          <a:p>
            <a:pPr eaLnBrk="1" hangingPunct="1"/>
            <a:r>
              <a:rPr lang="fa-IR" smtClean="0"/>
              <a:t>3-از نظر اقتصادی پر هزینه است</a:t>
            </a:r>
          </a:p>
          <a:p>
            <a:pPr eaLnBrk="1" hangingPunct="1"/>
            <a:r>
              <a:rPr lang="fa-IR" smtClean="0"/>
              <a:t>4-مقاومت کم در برابر اتش سوزی</a:t>
            </a:r>
          </a:p>
          <a:p>
            <a:pPr eaLnBrk="1" hangingPunct="1"/>
            <a:r>
              <a:rPr lang="fa-IR" smtClean="0"/>
              <a:t>5-عمر نسبتا</a:t>
            </a:r>
            <a:r>
              <a:rPr lang="en-US" smtClean="0"/>
              <a:t>”</a:t>
            </a:r>
            <a:r>
              <a:rPr lang="fa-IR" smtClean="0"/>
              <a:t> کم(تقریبا 10سال)</a:t>
            </a:r>
            <a:endParaRPr lang="en-US" smtClean="0"/>
          </a:p>
        </p:txBody>
      </p:sp>
    </p:spTree>
  </p:cSld>
  <p:clrMapOvr>
    <a:masterClrMapping/>
  </p:clrMapOvr>
  <p:transition spd="med">
    <p:wipe dir="d"/>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7FFE625-5BC4-4EE4-9136-6F0562FA575F}" type="slidenum">
              <a:rPr lang="fa-IR"/>
              <a:pPr>
                <a:defRPr/>
              </a:pPr>
              <a:t>93</a:t>
            </a:fld>
            <a:endParaRPr lang="en-US">
              <a:cs typeface="Arial" pitchFamily="34" charset="0"/>
            </a:endParaRPr>
          </a:p>
        </p:txBody>
      </p:sp>
      <p:sp>
        <p:nvSpPr>
          <p:cNvPr id="181251" name="Rectangle 3"/>
          <p:cNvSpPr>
            <a:spLocks noGrp="1" noChangeArrowheads="1"/>
          </p:cNvSpPr>
          <p:nvPr>
            <p:ph type="body" idx="1"/>
          </p:nvPr>
        </p:nvSpPr>
        <p:spPr>
          <a:xfrm>
            <a:off x="684213" y="2708275"/>
            <a:ext cx="7924800" cy="2016125"/>
          </a:xfrm>
        </p:spPr>
        <p:txBody>
          <a:bodyPr/>
          <a:lstStyle/>
          <a:p>
            <a:pPr algn="ctr">
              <a:buFont typeface="Wingdings" pitchFamily="2" charset="2"/>
              <a:buNone/>
              <a:defRPr/>
            </a:pPr>
            <a:r>
              <a:rPr lang="en-US" sz="4400" dirty="0" smtClean="0">
                <a:solidFill>
                  <a:schemeClr val="bg1"/>
                </a:solidFill>
                <a:latin typeface="Times New Roman" pitchFamily="18" charset="0"/>
                <a:cs typeface="Times New Roman" pitchFamily="18" charset="0"/>
              </a:rPr>
              <a:t>Arel.ir</a:t>
            </a:r>
            <a:endParaRPr lang="en-US" sz="4400" dirty="0" smtClean="0">
              <a:solidFill>
                <a:schemeClr val="bg1"/>
              </a:solidFill>
              <a:latin typeface="Times New Roman" pitchFamily="18" charset="0"/>
              <a:cs typeface="Times New Roman" pitchFamily="18" charset="0"/>
            </a:endParaRPr>
          </a:p>
        </p:txBody>
      </p:sp>
    </p:spTree>
  </p:cSld>
  <p:clrMapOvr>
    <a:masterClrMapping/>
  </p:clrMapOvr>
  <p:transition spd="med">
    <p:wipe dir="d"/>
  </p:transition>
</p:sld>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fa-IR" sz="1800" b="1"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fa-IR" sz="1800" b="1"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S001140804">
  <a:themeElements>
    <a:clrScheme name="1_TS001140804 1">
      <a:dk1>
        <a:srgbClr val="000066"/>
      </a:dk1>
      <a:lt1>
        <a:srgbClr val="FFFFFF"/>
      </a:lt1>
      <a:dk2>
        <a:srgbClr val="003366"/>
      </a:dk2>
      <a:lt2>
        <a:srgbClr val="FFFFFF"/>
      </a:lt2>
      <a:accent1>
        <a:srgbClr val="8EB3C8"/>
      </a:accent1>
      <a:accent2>
        <a:srgbClr val="6F97B3"/>
      </a:accent2>
      <a:accent3>
        <a:srgbClr val="AAADB8"/>
      </a:accent3>
      <a:accent4>
        <a:srgbClr val="DADADA"/>
      </a:accent4>
      <a:accent5>
        <a:srgbClr val="C6D6E0"/>
      </a:accent5>
      <a:accent6>
        <a:srgbClr val="6488A2"/>
      </a:accent6>
      <a:hlink>
        <a:srgbClr val="556575"/>
      </a:hlink>
      <a:folHlink>
        <a:srgbClr val="3D556F"/>
      </a:folHlink>
    </a:clrScheme>
    <a:fontScheme name="1_TS001140804">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fa-IR" sz="1800" b="1"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fa-IR" sz="1800" b="1"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1_TS001140804 1">
        <a:dk1>
          <a:srgbClr val="000066"/>
        </a:dk1>
        <a:lt1>
          <a:srgbClr val="FFFFFF"/>
        </a:lt1>
        <a:dk2>
          <a:srgbClr val="003366"/>
        </a:dk2>
        <a:lt2>
          <a:srgbClr val="FFFFFF"/>
        </a:lt2>
        <a:accent1>
          <a:srgbClr val="8EB3C8"/>
        </a:accent1>
        <a:accent2>
          <a:srgbClr val="6F97B3"/>
        </a:accent2>
        <a:accent3>
          <a:srgbClr val="AAADB8"/>
        </a:accent3>
        <a:accent4>
          <a:srgbClr val="DADADA"/>
        </a:accent4>
        <a:accent5>
          <a:srgbClr val="C6D6E0"/>
        </a:accent5>
        <a:accent6>
          <a:srgbClr val="6488A2"/>
        </a:accent6>
        <a:hlink>
          <a:srgbClr val="556575"/>
        </a:hlink>
        <a:folHlink>
          <a:srgbClr val="3D556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S001140804">
  <a:themeElements>
    <a:clrScheme name="TS001140804 1">
      <a:dk1>
        <a:srgbClr val="000066"/>
      </a:dk1>
      <a:lt1>
        <a:srgbClr val="FFFFFF"/>
      </a:lt1>
      <a:dk2>
        <a:srgbClr val="003366"/>
      </a:dk2>
      <a:lt2>
        <a:srgbClr val="FFFFFF"/>
      </a:lt2>
      <a:accent1>
        <a:srgbClr val="8EB3C8"/>
      </a:accent1>
      <a:accent2>
        <a:srgbClr val="6F97B3"/>
      </a:accent2>
      <a:accent3>
        <a:srgbClr val="AAADB8"/>
      </a:accent3>
      <a:accent4>
        <a:srgbClr val="DADADA"/>
      </a:accent4>
      <a:accent5>
        <a:srgbClr val="C6D6E0"/>
      </a:accent5>
      <a:accent6>
        <a:srgbClr val="6488A2"/>
      </a:accent6>
      <a:hlink>
        <a:srgbClr val="556575"/>
      </a:hlink>
      <a:folHlink>
        <a:srgbClr val="3D556F"/>
      </a:folHlink>
    </a:clrScheme>
    <a:fontScheme name="TS001140804">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fa-IR" sz="1800" b="1" i="0" u="none" strike="noStrike" cap="none" normalizeH="0" baseline="0" smtClean="0">
            <a:ln>
              <a:noFill/>
            </a:ln>
            <a:solidFill>
              <a:schemeClr val="tx1"/>
            </a:solidFill>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fa-IR" sz="1800" b="1" i="0" u="none" strike="noStrike" cap="none" normalizeH="0" baseline="0" smtClean="0">
            <a:ln>
              <a:noFill/>
            </a:ln>
            <a:solidFill>
              <a:schemeClr val="tx1"/>
            </a:solidFill>
            <a:effectLst/>
            <a:latin typeface="Times New Roman" pitchFamily="18" charset="0"/>
            <a:cs typeface="Times New Roman" pitchFamily="18" charset="0"/>
          </a:defRPr>
        </a:defPPr>
      </a:lstStyle>
    </a:lnDef>
  </a:objectDefaults>
  <a:extraClrSchemeLst>
    <a:extraClrScheme>
      <a:clrScheme name="TS001140804 1">
        <a:dk1>
          <a:srgbClr val="000066"/>
        </a:dk1>
        <a:lt1>
          <a:srgbClr val="FFFFFF"/>
        </a:lt1>
        <a:dk2>
          <a:srgbClr val="003366"/>
        </a:dk2>
        <a:lt2>
          <a:srgbClr val="FFFFFF"/>
        </a:lt2>
        <a:accent1>
          <a:srgbClr val="8EB3C8"/>
        </a:accent1>
        <a:accent2>
          <a:srgbClr val="6F97B3"/>
        </a:accent2>
        <a:accent3>
          <a:srgbClr val="AAADB8"/>
        </a:accent3>
        <a:accent4>
          <a:srgbClr val="DADADA"/>
        </a:accent4>
        <a:accent5>
          <a:srgbClr val="C6D6E0"/>
        </a:accent5>
        <a:accent6>
          <a:srgbClr val="6488A2"/>
        </a:accent6>
        <a:hlink>
          <a:srgbClr val="556575"/>
        </a:hlink>
        <a:folHlink>
          <a:srgbClr val="3D556F"/>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Studio</Template>
  <TotalTime>2006</TotalTime>
  <Words>5736</Words>
  <Application>Microsoft Office PowerPoint</Application>
  <PresentationFormat>On-screen Show (4:3)</PresentationFormat>
  <Paragraphs>462</Paragraphs>
  <Slides>93</Slides>
  <Notes>5</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93</vt:i4>
      </vt:variant>
    </vt:vector>
  </HeadingPairs>
  <TitlesOfParts>
    <vt:vector size="101" baseType="lpstr">
      <vt:lpstr>Times New Roman</vt:lpstr>
      <vt:lpstr>Arial</vt:lpstr>
      <vt:lpstr>Arial Black</vt:lpstr>
      <vt:lpstr>Wingdings</vt:lpstr>
      <vt:lpstr>Tahoma</vt:lpstr>
      <vt:lpstr>Studio</vt:lpstr>
      <vt:lpstr>1_TS001140804</vt:lpstr>
      <vt:lpstr>TS001140804</vt:lpstr>
      <vt:lpstr>مصالح مدرن ساختمانی</vt:lpstr>
      <vt:lpstr>مصالح مدرن</vt:lpstr>
      <vt:lpstr>مصالح مدرن</vt:lpstr>
      <vt:lpstr>سیمان</vt:lpstr>
      <vt:lpstr>سیمان پرتلند</vt:lpstr>
      <vt:lpstr>سیمان پرتلندI</vt:lpstr>
      <vt:lpstr>سیمان پرتلندII</vt:lpstr>
      <vt:lpstr>سیمان پرتلندIII</vt:lpstr>
      <vt:lpstr>سیمان پرتلند IV</vt:lpstr>
      <vt:lpstr>سیمان پرتلند V</vt:lpstr>
      <vt:lpstr>سایر انواع سیمان </vt:lpstr>
      <vt:lpstr>1- سیمان پرتلند ممتاز</vt:lpstr>
      <vt:lpstr>2-سیمان کرومپد (کرومپت)</vt:lpstr>
      <vt:lpstr>3-سیمان ضد سولفات</vt:lpstr>
      <vt:lpstr>4- سیمان هوازا (برای هوای زیر 4 درجه تا10- درجه)</vt:lpstr>
      <vt:lpstr>4- سیمان هوازا(سیمان پرتلندنوع A5,A3,A2,A1)</vt:lpstr>
      <vt:lpstr>5- سیمان های رنگی</vt:lpstr>
      <vt:lpstr>5- سیمان های رنگی</vt:lpstr>
      <vt:lpstr>6-سیمان چاه کنی (سیمان چاه نفت)</vt:lpstr>
      <vt:lpstr>7-سیمان روباره</vt:lpstr>
      <vt:lpstr>7-سیمان روباره</vt:lpstr>
      <vt:lpstr>8- سیمان پوزولان</vt:lpstr>
      <vt:lpstr>8- سیمان پوزولان</vt:lpstr>
      <vt:lpstr>9- سیمان انبساطی</vt:lpstr>
      <vt:lpstr>10- سیمان برقی</vt:lpstr>
      <vt:lpstr>10- سیمان برقی</vt:lpstr>
      <vt:lpstr>10- سیمان برقی</vt:lpstr>
      <vt:lpstr>11-سيمان با گيرش تنظيم شده </vt:lpstr>
      <vt:lpstr>سیمان بنائی به صورت میانگین</vt:lpstr>
      <vt:lpstr>بتن</vt:lpstr>
      <vt:lpstr>بتن اسفنجی(بتن تراوا)</vt:lpstr>
      <vt:lpstr>بتن اسفنجی(بتن تراوا)</vt:lpstr>
      <vt:lpstr>بتن اسفنجی(بتن تراوا)</vt:lpstr>
      <vt:lpstr>بتن اسفنجی(بتن تراوا)</vt:lpstr>
      <vt:lpstr>بتن اسفنجی(بتن تراوا)</vt:lpstr>
      <vt:lpstr>بتن اسفنجی(بتن تراوا)</vt:lpstr>
      <vt:lpstr>بتن اسفنجی(بتن تراوا)</vt:lpstr>
      <vt:lpstr>بتن شیشه ای (                (Litracon</vt:lpstr>
      <vt:lpstr>بتن شیشه ای</vt:lpstr>
      <vt:lpstr>بتن شیشه ای</vt:lpstr>
      <vt:lpstr>بتن شیشه ای</vt:lpstr>
      <vt:lpstr>بتن شیشه ای</vt:lpstr>
      <vt:lpstr>بتن شیشه ای</vt:lpstr>
      <vt:lpstr>سقف </vt:lpstr>
      <vt:lpstr>دال بتنی</vt:lpstr>
      <vt:lpstr>دال بتنی</vt:lpstr>
      <vt:lpstr>دال بتنی</vt:lpstr>
      <vt:lpstr>دال بتنی</vt:lpstr>
      <vt:lpstr>دال بتنی</vt:lpstr>
      <vt:lpstr> سقف کامپوزیت (MCD)</vt:lpstr>
      <vt:lpstr>سقف کامپوزیت (MCD)</vt:lpstr>
      <vt:lpstr>سقف کامپوزیت (MCD)</vt:lpstr>
      <vt:lpstr>سقف کامپوزیت (MCD)</vt:lpstr>
      <vt:lpstr>سقف کامپوزیت (MCD)</vt:lpstr>
      <vt:lpstr>سقف کامپوزیت (MCD)</vt:lpstr>
      <vt:lpstr> ایزولاسیون  (ژئوممبران و ژئوتکستایل) </vt:lpstr>
      <vt:lpstr>ژئوممبران</vt:lpstr>
      <vt:lpstr> ژئوممبران</vt:lpstr>
      <vt:lpstr>ژئوممبران  </vt:lpstr>
      <vt:lpstr>ژئوممبران</vt:lpstr>
      <vt:lpstr>ژئوتكستايل (Geotextile )</vt:lpstr>
      <vt:lpstr>ژئوتكستايل</vt:lpstr>
      <vt:lpstr>ژئوتكستايل </vt:lpstr>
      <vt:lpstr>ژئوتكستايل</vt:lpstr>
      <vt:lpstr>ژئوتكستايل</vt:lpstr>
      <vt:lpstr>عایق ناتراوا(ژیکاوا)</vt:lpstr>
      <vt:lpstr>عایق ناتراوا(ژیکاوا)</vt:lpstr>
      <vt:lpstr>عایق ناتراوا(ژیکاوا)</vt:lpstr>
      <vt:lpstr>شیشه</vt:lpstr>
      <vt:lpstr>شیشه</vt:lpstr>
      <vt:lpstr>شیشه های فلکسی (MGT)</vt:lpstr>
      <vt:lpstr>شیشه های فلکسی (MGT)</vt:lpstr>
      <vt:lpstr>حمام شیشه ای </vt:lpstr>
      <vt:lpstr>حمام شیشه ای </vt:lpstr>
      <vt:lpstr>پوشش های تزیینی</vt:lpstr>
      <vt:lpstr>فامالین</vt:lpstr>
      <vt:lpstr>فامالین</vt:lpstr>
      <vt:lpstr>فامالین</vt:lpstr>
      <vt:lpstr>بلکا (ماسه شسته رنگی)</vt:lpstr>
      <vt:lpstr>بلکا</vt:lpstr>
      <vt:lpstr>سنگ مصنوعی</vt:lpstr>
      <vt:lpstr>سنگ مصنوعی</vt:lpstr>
      <vt:lpstr>سنگ مصنوعی</vt:lpstr>
      <vt:lpstr>سنگ مصنوعی</vt:lpstr>
      <vt:lpstr>سنگهای مصنوعی</vt:lpstr>
      <vt:lpstr>لمینیت ، پارکت ،دکینگ</vt:lpstr>
      <vt:lpstr>پارکت</vt:lpstr>
      <vt:lpstr>دکینگ</vt:lpstr>
      <vt:lpstr>دکینگ</vt:lpstr>
      <vt:lpstr>دکینگ</vt:lpstr>
      <vt:lpstr>لمینیت ، پارکت ،دکینگ</vt:lpstr>
      <vt:lpstr>لمینیت ، پارکت ،دکینگ</vt:lpstr>
      <vt:lpstr>Slide 93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سیمان</dc:title>
  <dc:creator>soltan khan</dc:creator>
  <cp:lastModifiedBy>mehrdadn</cp:lastModifiedBy>
  <cp:revision>135</cp:revision>
  <dcterms:created xsi:type="dcterms:W3CDTF">2011-04-16T19:12:09Z</dcterms:created>
  <dcterms:modified xsi:type="dcterms:W3CDTF">2015-04-11T12:18:53Z</dcterms:modified>
</cp:coreProperties>
</file>