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717" r:id="rId1"/>
    <p:sldMasterId id="2147483721" r:id="rId2"/>
    <p:sldMasterId id="2147483723" r:id="rId3"/>
  </p:sldMasterIdLst>
  <p:notesMasterIdLst>
    <p:notesMasterId r:id="rId100"/>
  </p:notesMasterIdLst>
  <p:handoutMasterIdLst>
    <p:handoutMasterId r:id="rId101"/>
  </p:handoutMasterIdLst>
  <p:sldIdLst>
    <p:sldId id="484" r:id="rId4"/>
    <p:sldId id="340" r:id="rId5"/>
    <p:sldId id="397" r:id="rId6"/>
    <p:sldId id="388" r:id="rId7"/>
    <p:sldId id="337" r:id="rId8"/>
    <p:sldId id="358" r:id="rId9"/>
    <p:sldId id="359" r:id="rId10"/>
    <p:sldId id="360" r:id="rId11"/>
    <p:sldId id="361" r:id="rId12"/>
    <p:sldId id="362" r:id="rId13"/>
    <p:sldId id="398" r:id="rId14"/>
    <p:sldId id="363" r:id="rId15"/>
    <p:sldId id="387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89" r:id="rId26"/>
    <p:sldId id="400" r:id="rId27"/>
    <p:sldId id="401" r:id="rId28"/>
    <p:sldId id="403" r:id="rId29"/>
    <p:sldId id="402" r:id="rId30"/>
    <p:sldId id="374" r:id="rId31"/>
    <p:sldId id="404" r:id="rId32"/>
    <p:sldId id="405" r:id="rId33"/>
    <p:sldId id="406" r:id="rId34"/>
    <p:sldId id="407" r:id="rId35"/>
    <p:sldId id="408" r:id="rId36"/>
    <p:sldId id="396" r:id="rId37"/>
    <p:sldId id="434" r:id="rId38"/>
    <p:sldId id="435" r:id="rId39"/>
    <p:sldId id="441" r:id="rId40"/>
    <p:sldId id="436" r:id="rId41"/>
    <p:sldId id="440" r:id="rId42"/>
    <p:sldId id="437" r:id="rId43"/>
    <p:sldId id="438" r:id="rId44"/>
    <p:sldId id="439" r:id="rId45"/>
    <p:sldId id="386" r:id="rId46"/>
    <p:sldId id="412" r:id="rId47"/>
    <p:sldId id="420" r:id="rId48"/>
    <p:sldId id="410" r:id="rId49"/>
    <p:sldId id="411" r:id="rId50"/>
    <p:sldId id="409" r:id="rId51"/>
    <p:sldId id="413" r:id="rId52"/>
    <p:sldId id="390" r:id="rId53"/>
    <p:sldId id="375" r:id="rId54"/>
    <p:sldId id="415" r:id="rId55"/>
    <p:sldId id="416" r:id="rId56"/>
    <p:sldId id="414" r:id="rId57"/>
    <p:sldId id="421" r:id="rId58"/>
    <p:sldId id="422" r:id="rId59"/>
    <p:sldId id="423" r:id="rId60"/>
    <p:sldId id="424" r:id="rId61"/>
    <p:sldId id="376" r:id="rId62"/>
    <p:sldId id="417" r:id="rId63"/>
    <p:sldId id="419" r:id="rId64"/>
    <p:sldId id="418" r:id="rId65"/>
    <p:sldId id="377" r:id="rId66"/>
    <p:sldId id="425" r:id="rId67"/>
    <p:sldId id="485" r:id="rId68"/>
    <p:sldId id="391" r:id="rId69"/>
    <p:sldId id="378" r:id="rId70"/>
    <p:sldId id="442" r:id="rId71"/>
    <p:sldId id="450" r:id="rId72"/>
    <p:sldId id="449" r:id="rId73"/>
    <p:sldId id="385" r:id="rId74"/>
    <p:sldId id="451" r:id="rId75"/>
    <p:sldId id="452" r:id="rId76"/>
    <p:sldId id="392" r:id="rId77"/>
    <p:sldId id="379" r:id="rId78"/>
    <p:sldId id="453" r:id="rId79"/>
    <p:sldId id="454" r:id="rId80"/>
    <p:sldId id="455" r:id="rId81"/>
    <p:sldId id="380" r:id="rId82"/>
    <p:sldId id="456" r:id="rId83"/>
    <p:sldId id="457" r:id="rId84"/>
    <p:sldId id="460" r:id="rId85"/>
    <p:sldId id="383" r:id="rId86"/>
    <p:sldId id="471" r:id="rId87"/>
    <p:sldId id="472" r:id="rId88"/>
    <p:sldId id="473" r:id="rId89"/>
    <p:sldId id="475" r:id="rId90"/>
    <p:sldId id="381" r:id="rId91"/>
    <p:sldId id="461" r:id="rId92"/>
    <p:sldId id="462" r:id="rId93"/>
    <p:sldId id="474" r:id="rId94"/>
    <p:sldId id="463" r:id="rId95"/>
    <p:sldId id="464" r:id="rId96"/>
    <p:sldId id="465" r:id="rId97"/>
    <p:sldId id="466" r:id="rId98"/>
    <p:sldId id="480" r:id="rId99"/>
  </p:sldIdLst>
  <p:sldSz cx="9144000" cy="6858000" type="screen4x3"/>
  <p:notesSz cx="6858000" cy="9144000"/>
  <p:defaultTextStyle>
    <a:defPPr>
      <a:defRPr lang="fa-IR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48"/>
    </p:cViewPr>
  </p:sorterViewPr>
  <p:notesViewPr>
    <p:cSldViewPr>
      <p:cViewPr varScale="1">
        <p:scale>
          <a:sx n="54" d="100"/>
          <a:sy n="54" d="100"/>
        </p:scale>
        <p:origin x="-185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1716A7-2C08-42A0-87ED-068A01993654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85E1AE0-E34A-4C6B-8263-FF54429BD208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endParaRPr lang="en-US" sz="2400"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endParaRPr lang="en-US" sz="2400">
              <a:cs typeface="Arial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E7BA2-E7A0-47A8-83B9-AF525D1A215A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BB74C-ADF9-4336-87F0-048325949FE4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38E63-41BA-45AA-9697-8B02BF83BBBE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5194300"/>
            <a:ext cx="7467600" cy="91440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6032500"/>
            <a:ext cx="6400800" cy="7493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7477CA43-A0FE-4177-8C3E-D8BA6996C5AE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5294E-0422-4849-B37E-251151F19F62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8A378-4F1F-456D-A7CB-13994EFD1222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2A9E4-FDB5-4C8E-8EEE-201F903CBEC1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7BD3C-6205-49D2-B15F-969DAC29B3BC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EBD0A-B5FE-4469-8D21-0AD51CF18095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E1EED-798C-44B1-A435-6DC903C28F83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84BED-6748-4D2D-A216-6C8C8CEFA2D1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94F35-9D1B-4956-8092-083C0DF1AEFC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D6841-DF2E-4ACA-B5A9-1C147928C7DD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914B6-BDA4-4CCF-A359-850BEE5BE1B5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1981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7912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9EE72-ADA7-46DB-B0BD-CBBCE42D1DAB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5194300"/>
            <a:ext cx="7467600" cy="91440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6032500"/>
            <a:ext cx="6400800" cy="7493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spcBef>
                <a:spcPct val="0"/>
              </a:spcBef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F8E3DE27-EBCF-44D8-8154-3FF3A5A50F7F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5A363-626C-4DA4-B3E3-7BC98279DF29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D57F1-5B66-48D8-B860-908333976147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E3232-D247-4A51-A2A6-F3D8EAA542C0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53C1B-5D9C-4434-8144-29E0D3B31A58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91AB2-0CD7-46F8-9516-41E8FA3F7CF2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9C7D8-C3A8-4DBD-BA52-6C991D2D151E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2CE54-6325-4D29-8918-4554B35336F7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A707-50F8-4677-8DD4-F95FD0F64AB1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090D2-F9D0-4987-8B46-034C2086D47B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615A7-BE63-4428-8E81-21A959EFB439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19812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7912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3A935-0277-48C0-A32D-2CB8D2378276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D6A34-01F5-46CD-A900-6CF75619D5F7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BF246-C7D0-44BF-A957-322F7E4D65AA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04867-AA51-4686-B402-E985793CEB55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5B0D2-8F04-4C47-9236-36E958A0FAA6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0A242-2E2B-4DB5-8819-161C54B2941D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10C9B-0723-4E0C-8975-ABFB0947F554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05DED47-37F9-4792-8453-95D5C2B2FF66}" type="slidenum">
              <a:rPr lang="fa-IR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1879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rtl="0">
                <a:defRPr/>
              </a:pPr>
              <a:endParaRPr lang="en-US" sz="2400">
                <a:cs typeface="Arial" pitchFamily="34" charset="0"/>
              </a:endParaRPr>
            </a:p>
          </p:txBody>
        </p:sp>
        <p:sp>
          <p:nvSpPr>
            <p:cNvPr id="11879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a-IR" b="1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wipe dir="d"/>
  </p:transition>
  <p:hf hdr="0" ftr="0" dt="0"/>
  <p:txStyles>
    <p:titleStyle>
      <a:lvl1pPr algn="l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924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54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hangingPunct="0">
              <a:spcBef>
                <a:spcPct val="50000"/>
              </a:spcBef>
              <a:defRPr sz="1400" b="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172200"/>
            <a:ext cx="408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hangingPunct="0">
              <a:spcBef>
                <a:spcPct val="50000"/>
              </a:spcBef>
              <a:defRPr sz="1400" b="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 eaLnBrk="0" hangingPunct="0">
              <a:spcBef>
                <a:spcPct val="50000"/>
              </a:spcBef>
              <a:defRPr sz="1400" b="0">
                <a:latin typeface="+mn-lt"/>
                <a:cs typeface="Tahoma" pitchFamily="34" charset="0"/>
              </a:defRPr>
            </a:lvl1pPr>
          </a:lstStyle>
          <a:p>
            <a:pPr>
              <a:defRPr/>
            </a:pPr>
            <a:fld id="{155C38ED-1614-43E9-89EA-5ED5A83D3CDD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5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 spd="med">
    <p:wipe dir="d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924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54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hangingPunct="0">
              <a:spcBef>
                <a:spcPct val="50000"/>
              </a:spcBef>
              <a:defRPr sz="1400" b="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172200"/>
            <a:ext cx="408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hangingPunct="0">
              <a:spcBef>
                <a:spcPct val="50000"/>
              </a:spcBef>
              <a:defRPr sz="1400" b="0"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 eaLnBrk="0" hangingPunct="0">
              <a:spcBef>
                <a:spcPct val="50000"/>
              </a:spcBef>
              <a:defRPr sz="1400" b="0">
                <a:latin typeface="+mn-lt"/>
                <a:cs typeface="Tahoma" pitchFamily="34" charset="0"/>
              </a:defRPr>
            </a:lvl1pPr>
          </a:lstStyle>
          <a:p>
            <a:pPr>
              <a:defRPr/>
            </a:pPr>
            <a:fld id="{59D3D81E-3784-4900-A3CC-94A7D1DC09B8}" type="slidenum">
              <a:rPr lang="fa-IR"/>
              <a:pPr>
                <a:defRPr/>
              </a:pPr>
              <a:t>‹#›</a:t>
            </a:fld>
            <a:endParaRPr lang="en-US">
              <a:cs typeface="Arial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6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 spd="med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11" Type="http://schemas.openxmlformats.org/officeDocument/2006/relationships/image" Target="../media/image105.jpeg"/><Relationship Id="rId5" Type="http://schemas.openxmlformats.org/officeDocument/2006/relationships/image" Target="../media/image99.jpeg"/><Relationship Id="rId10" Type="http://schemas.openxmlformats.org/officeDocument/2006/relationships/image" Target="../media/image104.jpeg"/><Relationship Id="rId4" Type="http://schemas.openxmlformats.org/officeDocument/2006/relationships/image" Target="../media/image98.jpeg"/><Relationship Id="rId9" Type="http://schemas.openxmlformats.org/officeDocument/2006/relationships/image" Target="../media/image10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276475"/>
            <a:ext cx="7632700" cy="438150"/>
          </a:xfrm>
        </p:spPr>
        <p:txBody>
          <a:bodyPr/>
          <a:lstStyle/>
          <a:p>
            <a:pPr>
              <a:defRPr/>
            </a:pPr>
            <a:r>
              <a:rPr lang="fa-IR" sz="6000" dirty="0" smtClean="0">
                <a:solidFill>
                  <a:srgbClr val="0000CC"/>
                </a:solidFill>
                <a:cs typeface="Tahoma" pitchFamily="34" charset="0"/>
              </a:rPr>
              <a:t>مصالح مدرن ساختمانی</a:t>
            </a:r>
            <a:endParaRPr lang="en-US" sz="6000" dirty="0" smtClean="0">
              <a:solidFill>
                <a:srgbClr val="0000CC"/>
              </a:solidFill>
              <a:cs typeface="Tahoma" pitchFamily="34" charset="0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596" y="4714884"/>
            <a:ext cx="8307388" cy="1468438"/>
          </a:xfrm>
        </p:spPr>
        <p:txBody>
          <a:bodyPr/>
          <a:lstStyle/>
          <a:p>
            <a:pPr algn="r">
              <a:defRPr/>
            </a:pPr>
            <a:r>
              <a:rPr lang="fa-IR" sz="2800" dirty="0" smtClean="0">
                <a:cs typeface="B Nazanin" pitchFamily="2" charset="-78"/>
              </a:rPr>
              <a:t>گردآورنده:</a:t>
            </a:r>
            <a:endParaRPr lang="fa-IR" sz="2800" dirty="0" smtClean="0">
              <a:cs typeface="B Nazanin" pitchFamily="2" charset="-78"/>
            </a:endParaRPr>
          </a:p>
          <a:p>
            <a:pPr algn="r">
              <a:defRPr/>
            </a:pPr>
            <a:r>
              <a:rPr lang="fa-IR" sz="2800" dirty="0" smtClean="0">
                <a:cs typeface="B Nazanin" pitchFamily="2" charset="-78"/>
              </a:rPr>
              <a:t>مهرداد نجیب زاده</a:t>
            </a:r>
          </a:p>
          <a:p>
            <a:pPr algn="r">
              <a:defRPr/>
            </a:pPr>
            <a:r>
              <a:rPr lang="fa-IR" sz="2800" dirty="0" smtClean="0">
                <a:cs typeface="B Nazanin" pitchFamily="2" charset="-78"/>
              </a:rPr>
              <a:t>محسن سلطانی بهروز</a:t>
            </a:r>
          </a:p>
          <a:p>
            <a:pPr algn="r">
              <a:defRPr/>
            </a:pPr>
            <a:endParaRPr lang="en-US" sz="2800" dirty="0" smtClean="0"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0" grpId="0"/>
      <p:bldP spid="4065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A31FD3-179E-4626-88DA-C463EEFD0B78}" type="slidenum">
              <a:rPr lang="fa-IR"/>
              <a:pPr>
                <a:defRPr/>
              </a:pPr>
              <a:t>10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</a:t>
            </a:r>
            <a:r>
              <a:rPr lang="en-US" smtClean="0"/>
              <a:t>V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963" y="1905000"/>
            <a:ext cx="26622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سیمان نوع 5 ضد سولفات بوده و در مقابل حمله سولفات ها به خوبی مقاومت می کند</a:t>
            </a:r>
            <a:endParaRPr lang="en-US" sz="2800" smtClean="0"/>
          </a:p>
        </p:txBody>
      </p:sp>
      <p:pic>
        <p:nvPicPr>
          <p:cNvPr id="16389" name="Picture 4" descr="brooklyn-brid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874838"/>
            <a:ext cx="5040312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FFC0A6-A239-4F04-A209-B518ED9D21E5}" type="slidenum">
              <a:rPr lang="fa-IR"/>
              <a:pPr>
                <a:defRPr/>
              </a:pPr>
              <a:t>11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420938"/>
            <a:ext cx="7924800" cy="1066800"/>
          </a:xfrm>
        </p:spPr>
        <p:txBody>
          <a:bodyPr/>
          <a:lstStyle/>
          <a:p>
            <a:pPr algn="ctr" eaLnBrk="1" hangingPunct="1"/>
            <a:r>
              <a:rPr lang="fa-IR" sz="410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سایر انواع سیمان </a:t>
            </a:r>
            <a:endParaRPr lang="en-US" sz="4100" smtClean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8A60-2608-471C-8FFA-437ED3E44843}" type="slidenum">
              <a:rPr lang="fa-IR"/>
              <a:pPr>
                <a:defRPr/>
              </a:pPr>
              <a:t>12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1- سیمان پرتلند ممتاز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1905000"/>
            <a:ext cx="2590800" cy="3108325"/>
          </a:xfrm>
        </p:spPr>
        <p:txBody>
          <a:bodyPr/>
          <a:lstStyle/>
          <a:p>
            <a:pPr eaLnBrk="1" hangingPunct="1"/>
            <a:r>
              <a:rPr lang="fa-IR" sz="2400" smtClean="0"/>
              <a:t>این نوع سیمان کاملاً شبیه سیمان پرتلند معمولی است فقط در تهیه آن دقت بیشتری به عمل آمده.</a:t>
            </a:r>
          </a:p>
        </p:txBody>
      </p:sp>
      <p:pic>
        <p:nvPicPr>
          <p:cNvPr id="18437" name="Picture 7" descr="12942308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248150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250px-Pozzolana_in_Han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3789363"/>
            <a:ext cx="26638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1C1184-37A8-4EEC-8CE8-DBB3B720EEE4}" type="slidenum">
              <a:rPr lang="fa-IR"/>
              <a:pPr>
                <a:defRPr/>
              </a:pPr>
              <a:t>13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2-سیمان کرومپد (کرومپت)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این نوع سیمان برای هوا گیری بیس پلیت استفاده میشود</a:t>
            </a:r>
            <a:r>
              <a:rPr lang="en-US" sz="2800" smtClean="0"/>
              <a:t> </a:t>
            </a:r>
          </a:p>
        </p:txBody>
      </p:sp>
      <p:pic>
        <p:nvPicPr>
          <p:cNvPr id="19461" name="Picture 4" descr="IMG_3097_resize%20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09750"/>
            <a:ext cx="4537075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1205221-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3573463"/>
            <a:ext cx="309562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C1982-C0DE-4504-A832-FC6BF6A64421}" type="slidenum">
              <a:rPr lang="fa-IR"/>
              <a:pPr>
                <a:defRPr/>
              </a:pPr>
              <a:t>14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3-سیمان ضد سولفات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0" y="1905000"/>
            <a:ext cx="28067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800" smtClean="0"/>
              <a:t>به چنین سیمانی به علت زیادی اکسید آهن سیمان آهنی یا </a:t>
            </a:r>
            <a:r>
              <a:rPr lang="en-US" sz="2800" smtClean="0"/>
              <a:t>Iron Cement</a:t>
            </a:r>
            <a:r>
              <a:rPr lang="fa-IR" sz="2800" smtClean="0"/>
              <a:t> نیز   می گویند. تفاوت ان با سیمان تیپ </a:t>
            </a:r>
            <a:r>
              <a:rPr lang="en-US" sz="2800" b="1" smtClean="0"/>
              <a:t>V</a:t>
            </a:r>
            <a:r>
              <a:rPr lang="fa-IR" sz="2800" smtClean="0"/>
              <a:t> در مقاومت بیشتران و خاصیت نفوذ پذیری کمتر اب به این سیمان است</a:t>
            </a:r>
          </a:p>
        </p:txBody>
      </p:sp>
      <p:pic>
        <p:nvPicPr>
          <p:cNvPr id="20485" name="Picture 4" descr="C%20CANCER%20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1844675"/>
            <a:ext cx="475138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58F54-F569-4CBC-8697-D78086A9FFFD}" type="slidenum">
              <a:rPr lang="fa-IR"/>
              <a:pPr>
                <a:defRPr/>
              </a:pPr>
              <a:t>15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200" smtClean="0">
                <a:latin typeface="Times New Roman" pitchFamily="18" charset="0"/>
                <a:cs typeface="Times New Roman" pitchFamily="18" charset="0"/>
              </a:rPr>
              <a:t>4- سیمان هوازا(</a:t>
            </a:r>
            <a:r>
              <a:rPr lang="fa-IR" sz="3200" smtClean="0"/>
              <a:t>سیمان پرتلندنوع </a:t>
            </a:r>
            <a:r>
              <a:rPr lang="en-US" sz="2800" smtClean="0"/>
              <a:t>A5,A3,A2,A1</a:t>
            </a:r>
            <a:r>
              <a:rPr lang="fa-IR" smtClean="0"/>
              <a:t>)</a:t>
            </a:r>
            <a:endParaRPr lang="en-US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905000"/>
            <a:ext cx="7702550" cy="4038600"/>
          </a:xfrm>
        </p:spPr>
        <p:txBody>
          <a:bodyPr/>
          <a:lstStyle/>
          <a:p>
            <a:pPr eaLnBrk="1" hangingPunct="1"/>
            <a:r>
              <a:rPr lang="fa-IR" sz="3200" smtClean="0">
                <a:latin typeface="Times New Roman" pitchFamily="18" charset="0"/>
                <a:cs typeface="Times New Roman" pitchFamily="18" charset="0"/>
              </a:rPr>
              <a:t>این سیمانها برای  هوای زیر 4 درجه تا10- درجه استفاده میشود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A44CF-498E-4FEB-A407-E86E5E92BEF9}" type="slidenum">
              <a:rPr lang="fa-IR"/>
              <a:pPr>
                <a:defRPr/>
              </a:pPr>
              <a:t>16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5- سیمان های رنگی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700" smtClean="0"/>
              <a:t>گاهی ممکن است که در ساختمان سازی مخصوصا در نماسازی و یا فرش کف احتیاج به سیمانی باشد که باربری آن مورد نظر نبوده بلکه زیبایی آن مورد نظر باشد</a:t>
            </a:r>
            <a:endParaRPr lang="en-US" sz="2700" smtClean="0"/>
          </a:p>
        </p:txBody>
      </p:sp>
      <p:pic>
        <p:nvPicPr>
          <p:cNvPr id="22533" name="Picture 4" descr="color-cit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" y="2060575"/>
            <a:ext cx="48434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F6852-A50A-4152-B876-8E4DCC1638B5}" type="slidenum">
              <a:rPr lang="fa-IR"/>
              <a:pPr>
                <a:defRPr/>
              </a:pPr>
              <a:t>17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6-سیمان چاه کنی (سیمان چاه نفت)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6325" y="1905000"/>
            <a:ext cx="2303463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سیمان چاه کنی فقط در صنعت نفت مصرف می شود. </a:t>
            </a:r>
            <a:endParaRPr lang="en-US" sz="2800" smtClean="0"/>
          </a:p>
        </p:txBody>
      </p:sp>
      <p:pic>
        <p:nvPicPr>
          <p:cNvPr id="23557" name="Picture 5" descr="0_290184001300096091_06-Ca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5472113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B31A1-0677-4E93-8096-9DDED4AAFC16}" type="slidenum">
              <a:rPr lang="fa-IR"/>
              <a:pPr>
                <a:defRPr/>
              </a:pPr>
              <a:t>18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7-سیمان روباره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sz="3200" smtClean="0"/>
              <a:t> نام دیگر سیمان پرتلند روباره سیما ن متالوژیکی است </a:t>
            </a:r>
          </a:p>
          <a:p>
            <a:pPr eaLnBrk="1" hangingPunct="1"/>
            <a:endParaRPr lang="en-US" sz="3200" smtClean="0"/>
          </a:p>
          <a:p>
            <a:pPr eaLnBrk="1" hangingPunct="1"/>
            <a:r>
              <a:rPr lang="fa-IR" smtClean="0"/>
              <a:t>سیمان روباره پس از 28روز دارای مقاومتی در حدود 200 کیلوگرم بر سانتیمتر مربع است</a:t>
            </a:r>
            <a:endParaRPr lang="en-US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2EDBB-1A67-484D-B09A-11B86E7C049A}" type="slidenum">
              <a:rPr lang="fa-IR"/>
              <a:pPr>
                <a:defRPr/>
              </a:pPr>
              <a:t>19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8- سیمان پوزولان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0" y="1905000"/>
            <a:ext cx="28067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پوزولان یا تراس ماده سیلیسی و یا سیلیس و آلومینی می باشند که بخودی خود خاصیت چسبندگی ندارند </a:t>
            </a:r>
            <a:endParaRPr lang="en-US" sz="2800" smtClean="0"/>
          </a:p>
        </p:txBody>
      </p:sp>
      <p:pic>
        <p:nvPicPr>
          <p:cNvPr id="25605" name="Picture 5" descr="pozol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96887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E3ADC-E9B9-41B8-ADDD-5840DDB5CDD0}" type="slidenum">
              <a:rPr lang="fa-IR"/>
              <a:pPr>
                <a:defRPr/>
              </a:pPr>
              <a:t>2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مصالح مدرن</a:t>
            </a:r>
            <a:endParaRPr 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1911350"/>
            <a:ext cx="4102100" cy="411003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fa-IR" sz="2400" smtClean="0"/>
              <a:t>با توجه به تحولات قرن اخیر که در کلیه علم  فنون منجمله در صنعت ساختمان سازی ایجاد گردید و با توجه به رشد روزافزون جمعیت و احتیاج جوامع بشری به مسکن بیشتر و در نتیجه احتیاج به گسترش شهرها کارشناسان متوجه شدند که اگر شهرها بطوری افقی گسترش یابد رسانیدن سرویسهای شهری مانند آب و برق و تلفن – گاز و همچنین پست-آسفالت و غیره به شهروندان با مشکل مواجه خواهد گردید.</a:t>
            </a:r>
            <a:endParaRPr lang="en-US" sz="2400" smtClean="0"/>
          </a:p>
        </p:txBody>
      </p:sp>
      <p:pic>
        <p:nvPicPr>
          <p:cNvPr id="8197" name="Picture 4" descr="work_1438598_4_lp,375x360,b,s,T2x5bXBpYyBTdGFkaXVtIH4gTW9udHJlYWw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3600450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418FAD-D857-471A-9DFA-DCC19756D2F7}" type="slidenum">
              <a:rPr lang="fa-IR"/>
              <a:pPr>
                <a:defRPr/>
              </a:pPr>
              <a:t>20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9- سیمان انبساطی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25" y="1905000"/>
            <a:ext cx="29495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سیمان انبساطی سیمانی است که در موقع سخت شدن در حدود 1 درصد به حجمش اضافه می شود.</a:t>
            </a:r>
          </a:p>
        </p:txBody>
      </p:sp>
      <p:pic>
        <p:nvPicPr>
          <p:cNvPr id="26629" name="Picture 6" descr="tunnel6_0_184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133600"/>
            <a:ext cx="46799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6426C-6B06-4AE0-9900-0D9FDA562A5D}" type="slidenum">
              <a:rPr lang="fa-IR"/>
              <a:pPr>
                <a:defRPr/>
              </a:pPr>
              <a:t>21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10- سیمان برقی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557338"/>
            <a:ext cx="2878137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a-IR" sz="2800" smtClean="0"/>
          </a:p>
          <a:p>
            <a:pPr eaLnBrk="1" hangingPunct="1">
              <a:lnSpc>
                <a:spcPct val="80000"/>
              </a:lnSpc>
            </a:pPr>
            <a:r>
              <a:rPr lang="fa-IR" sz="2800" smtClean="0"/>
              <a:t>به سیمان برقی سیمان آلومینا یا سیمان مذاب(فوندو) نیز میگویند</a:t>
            </a:r>
            <a:endParaRPr lang="en-US" sz="2800" smtClean="0"/>
          </a:p>
        </p:txBody>
      </p:sp>
      <p:pic>
        <p:nvPicPr>
          <p:cNvPr id="27653" name="Picture 6" descr="149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060575"/>
            <a:ext cx="46085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C91AB-18CB-46C9-BC32-211D35713E22}" type="slidenum">
              <a:rPr lang="fa-IR"/>
              <a:pPr>
                <a:defRPr/>
              </a:pPr>
              <a:t>22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000" smtClean="0"/>
              <a:t>11-سيمان با گيرش تنظيم شده</a:t>
            </a:r>
            <a:endParaRPr lang="en-US" sz="3000" smtClean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>
              <a:defRPr/>
            </a:pPr>
            <a:r>
              <a:rPr lang="fa-I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سيمان با گيرش خيلي سريع 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(Quick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Setting Cement)</a:t>
            </a:r>
            <a:r>
              <a:rPr lang="fa-I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و سيمان با گيرش آهسته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 Slow Setting Cement )</a:t>
            </a:r>
            <a:r>
              <a:rPr lang="fa-I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از انواع اين دسته سيمان ها مي باشند</a:t>
            </a:r>
            <a:r>
              <a:rPr lang="fa-IR" sz="2400" smtClean="0"/>
              <a:t> </a:t>
            </a:r>
            <a:endParaRPr lang="en-US" sz="2400" smtClean="0"/>
          </a:p>
        </p:txBody>
      </p:sp>
      <p:pic>
        <p:nvPicPr>
          <p:cNvPr id="28677" name="Picture 7" descr="0b0e4b54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98638"/>
            <a:ext cx="5040313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733D2-957C-4667-80DE-DA235861383A}" type="slidenum">
              <a:rPr lang="fa-IR"/>
              <a:pPr>
                <a:defRPr/>
              </a:pPr>
              <a:t>23</a:t>
            </a:fld>
            <a:endParaRPr lang="en-US">
              <a:cs typeface="Arial" pitchFamily="34" charset="0"/>
            </a:endParaRPr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420938"/>
            <a:ext cx="7924800" cy="1427162"/>
          </a:xfrm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fa-IR" sz="55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بتن</a:t>
            </a:r>
            <a:endParaRPr lang="en-US" sz="400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4BE20-8B54-4FE9-A5C2-DFC02E051B7C}" type="slidenum">
              <a:rPr lang="fa-IR"/>
              <a:pPr>
                <a:defRPr/>
              </a:pPr>
              <a:t>24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اسفنجی(بتن تراوا)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51500" y="1905000"/>
            <a:ext cx="2806700" cy="4187825"/>
          </a:xfrm>
        </p:spPr>
        <p:txBody>
          <a:bodyPr/>
          <a:lstStyle/>
          <a:p>
            <a:pPr eaLnBrk="1" hangingPunct="1"/>
            <a:r>
              <a:rPr lang="fa-IR" sz="2800" smtClean="0"/>
              <a:t>  بتن اسفنجی یك مخلوط سنگدانه درشت(شن)،سیمان، آب و ماسه به میزان اندك(وگاهی اوقات بدون ماسه) است</a:t>
            </a:r>
            <a:endParaRPr lang="en-US" sz="2800" smtClean="0"/>
          </a:p>
        </p:txBody>
      </p:sp>
      <p:pic>
        <p:nvPicPr>
          <p:cNvPr id="30725" name="ctl01_NewsImage" descr="http://www.marpiich.com/Members/ShowImage.aspx?w=400&amp;url=~/images/NewsImages/7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16113"/>
            <a:ext cx="4608513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F162F-E366-4727-8534-16078A493AED}" type="slidenum">
              <a:rPr lang="fa-IR"/>
              <a:pPr>
                <a:defRPr/>
              </a:pPr>
              <a:t>25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اسفنجی(بتن تراوا)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148263" y="1905000"/>
            <a:ext cx="33099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مشخصات فنی:</a:t>
            </a:r>
          </a:p>
          <a:p>
            <a:pPr eaLnBrk="1" hangingPunct="1">
              <a:buFont typeface="Wingdings" pitchFamily="2" charset="2"/>
              <a:buNone/>
            </a:pPr>
            <a:endParaRPr lang="fa-IR" sz="2800" smtClean="0"/>
          </a:p>
        </p:txBody>
      </p:sp>
      <p:pic>
        <p:nvPicPr>
          <p:cNvPr id="31749" name="ctl01_NewsImage" descr="http://www.marpiich.com/Members/ShowImage.aspx?w=400&amp;url=~/images/NewsImages/7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16113"/>
            <a:ext cx="4392613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6D0E3-BB5C-482F-8B18-1707A93DD8D7}" type="slidenum">
              <a:rPr lang="fa-IR"/>
              <a:pPr>
                <a:defRPr/>
              </a:pPr>
              <a:t>26</a:t>
            </a:fld>
            <a:endParaRPr 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اسفنجی(بتن تراوا)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64163" y="1905000"/>
            <a:ext cx="30940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این نوع بتن به دلیل مقاومت نسبتاً پایین آن </a:t>
            </a:r>
            <a:r>
              <a:rPr lang="en-US" sz="2800" smtClean="0"/>
              <a:t>MP</a:t>
            </a:r>
            <a:r>
              <a:rPr lang="fa-IR" sz="2800" smtClean="0"/>
              <a:t>3.8 الی </a:t>
            </a:r>
            <a:r>
              <a:rPr lang="en-US" sz="2800" smtClean="0"/>
              <a:t>MP</a:t>
            </a:r>
            <a:r>
              <a:rPr lang="fa-IR" sz="2800" smtClean="0"/>
              <a:t>28 اساس مشخص شده و پذیرفته شده‌ای برای مقاومت بالا نیست</a:t>
            </a:r>
            <a:endParaRPr lang="en-US" sz="2800" smtClean="0"/>
          </a:p>
        </p:txBody>
      </p:sp>
      <p:pic>
        <p:nvPicPr>
          <p:cNvPr id="32773" name="Picture 7" descr="lightweight-concrete-275x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68488"/>
            <a:ext cx="4176713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B0EFB0-4754-4375-A5C1-63737EC263F4}" type="slidenum">
              <a:rPr lang="fa-IR"/>
              <a:pPr>
                <a:defRPr/>
              </a:pPr>
              <a:t>27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اسفنجی(بتن تراوا)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40425" y="1905000"/>
            <a:ext cx="25177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  مواد افزودنی در بتن اسفنجی</a:t>
            </a:r>
          </a:p>
          <a:p>
            <a:pPr eaLnBrk="1" hangingPunct="1"/>
            <a:r>
              <a:rPr lang="fa-IR" sz="2800" smtClean="0"/>
              <a:t>و مزایا</a:t>
            </a:r>
            <a:endParaRPr lang="en-US" sz="2800" smtClean="0"/>
          </a:p>
        </p:txBody>
      </p:sp>
      <p:pic>
        <p:nvPicPr>
          <p:cNvPr id="33797" name="Picture 5" descr="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5184775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8A4EC-0BE6-4DB7-B8E8-CE10C20F33D7}" type="slidenum">
              <a:rPr lang="fa-IR"/>
              <a:pPr>
                <a:defRPr/>
              </a:pPr>
              <a:t>28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smtClean="0"/>
              <a:t>Litracon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</a:t>
            </a:r>
          </a:p>
          <a:p>
            <a:pPr eaLnBrk="1" hangingPunct="1"/>
            <a:r>
              <a:rPr lang="ar-SA" sz="2800" smtClean="0"/>
              <a:t> </a:t>
            </a:r>
            <a:endParaRPr lang="en-US" sz="2800" smtClean="0"/>
          </a:p>
        </p:txBody>
      </p:sp>
      <p:pic>
        <p:nvPicPr>
          <p:cNvPr id="34821" name="Picture 4" descr="homeglow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933825"/>
            <a:ext cx="2305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5" descr="homeglow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063" y="1773238"/>
            <a:ext cx="2665412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030" name="Rectangle 6"/>
          <p:cNvSpPr>
            <a:spLocks noChangeArrowheads="1"/>
          </p:cNvSpPr>
          <p:nvPr/>
        </p:nvSpPr>
        <p:spPr bwMode="auto">
          <a:xfrm>
            <a:off x="3635375" y="2492375"/>
            <a:ext cx="44640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/>
              <a:t>Light Transmitting Concrete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F7A1D-4F99-497B-A750-DD1FB4587D1C}" type="slidenum">
              <a:rPr lang="fa-IR"/>
              <a:pPr>
                <a:defRPr/>
              </a:pPr>
              <a:t>29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smtClean="0"/>
              <a:t>Litracon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25" y="1905000"/>
            <a:ext cx="2949575" cy="4038600"/>
          </a:xfrm>
        </p:spPr>
        <p:txBody>
          <a:bodyPr/>
          <a:lstStyle/>
          <a:p>
            <a:pPr eaLnBrk="1" hangingPunct="1"/>
            <a:r>
              <a:rPr lang="ar-SA" sz="2800" smtClean="0"/>
              <a:t>فیبر های شیشه باعث نفوذ نور به داخل بلوک ها می شوند. </a:t>
            </a:r>
            <a:endParaRPr lang="en-US" sz="2800" smtClean="0"/>
          </a:p>
        </p:txBody>
      </p:sp>
      <p:pic>
        <p:nvPicPr>
          <p:cNvPr id="35845" name="Picture 4" descr="cella_05bs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1806575"/>
            <a:ext cx="4678362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35AF4-A9CC-49BC-A94A-011CC1707F6C}" type="slidenum">
              <a:rPr lang="fa-IR"/>
              <a:pPr>
                <a:defRPr/>
              </a:pPr>
              <a:t>3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مصالح مدرن</a:t>
            </a:r>
            <a:endParaRPr 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0200" y="1911350"/>
            <a:ext cx="4318000" cy="4038600"/>
          </a:xfrm>
        </p:spPr>
        <p:txBody>
          <a:bodyPr/>
          <a:lstStyle/>
          <a:p>
            <a:pPr eaLnBrk="1" hangingPunct="1"/>
            <a:r>
              <a:rPr lang="fa-IR" sz="3000" smtClean="0">
                <a:latin typeface="Times New Roman" pitchFamily="18" charset="0"/>
                <a:cs typeface="Times New Roman" pitchFamily="18" charset="0"/>
              </a:rPr>
              <a:t>رفته رفته مصالحی مانند آجر و آهک و ملات های کم مقاومت منسوج شده و مصالح مرغوب تری که بتواند بارهای فشاری و کششی بیشتری را تحمل نماید مورد توجه قرار گرفت که در رأس آنها سیمان و انواع فولاد  می باشد</a:t>
            </a:r>
            <a:endParaRPr lang="en-US" sz="3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1" name="Picture 5" descr="q1-noapt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29321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3C4F3-F71A-4D6D-B867-70A08067B656}" type="slidenum">
              <a:rPr lang="fa-IR"/>
              <a:pPr>
                <a:defRPr/>
              </a:pPr>
              <a:t>30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smtClean="0"/>
              <a:t>Litracon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/>
            <a:r>
              <a:rPr lang="ar-SA" sz="2800" smtClean="0"/>
              <a:t>ساختارهای باربر هم می‌توانند از این بلوک‌ها ساخته شوند. </a:t>
            </a:r>
            <a:endParaRPr lang="en-US" sz="2800" smtClean="0"/>
          </a:p>
        </p:txBody>
      </p:sp>
      <p:pic>
        <p:nvPicPr>
          <p:cNvPr id="36869" name="Picture 5" descr="siman shafa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968875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F91C1-C716-4282-890B-28AF5F4D6F30}" type="slidenum">
              <a:rPr lang="fa-IR"/>
              <a:pPr>
                <a:defRPr/>
              </a:pPr>
              <a:t>31</a:t>
            </a:fld>
            <a:endParaRPr 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smtClean="0"/>
              <a:t>Litracon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ar-SA" sz="2800" b="1" smtClean="0"/>
              <a:t>موارد کاربرد</a:t>
            </a:r>
            <a:r>
              <a:rPr lang="en-US" sz="2800" b="1" smtClean="0"/>
              <a:t>:</a:t>
            </a:r>
            <a:r>
              <a:rPr lang="en-US" sz="2800" smtClean="0"/>
              <a:t> </a:t>
            </a:r>
          </a:p>
        </p:txBody>
      </p:sp>
      <p:pic>
        <p:nvPicPr>
          <p:cNvPr id="37893" name="Picture 7" descr="LiTraCon_ShadowW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3673475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8" descr="cella_02s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36838"/>
            <a:ext cx="3529013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F42BCB-24EF-431C-923F-57FD12F59620}" type="slidenum">
              <a:rPr lang="fa-IR"/>
              <a:pPr>
                <a:defRPr/>
              </a:pPr>
              <a:t>32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dirty="0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dirty="0" err="1" smtClean="0"/>
              <a:t>Litracon</a:t>
            </a:r>
            <a:endParaRPr lang="en-US" sz="2600" dirty="0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/>
            <a:r>
              <a:rPr lang="ar-SA" sz="2800" smtClean="0"/>
              <a:t>پوشش کف</a:t>
            </a:r>
            <a:endParaRPr lang="en-US" sz="2800" smtClean="0"/>
          </a:p>
        </p:txBody>
      </p:sp>
      <p:pic>
        <p:nvPicPr>
          <p:cNvPr id="38917" name="Picture 4" descr="LiTraCon_Pav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89125"/>
            <a:ext cx="5184775" cy="410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44F427-5945-4191-A4BE-24258C8734A9}" type="slidenum">
              <a:rPr lang="fa-IR"/>
              <a:pPr>
                <a:defRPr/>
              </a:pPr>
              <a:t>33</a:t>
            </a:fld>
            <a:endParaRPr 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بتن شیشه ای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en-US" sz="2600" smtClean="0"/>
              <a:t>Litracon</a:t>
            </a:r>
          </a:p>
        </p:txBody>
      </p:sp>
      <p:sp>
        <p:nvSpPr>
          <p:cNvPr id="3994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smtClean="0"/>
              <a:t>مشخصات فنی:</a:t>
            </a:r>
          </a:p>
          <a:p>
            <a:pPr eaLnBrk="1" hangingPunct="1"/>
            <a:r>
              <a:rPr lang="ar-SA" smtClean="0"/>
              <a:t>بتن و فیبر اپتیکی</a:t>
            </a:r>
            <a:r>
              <a:rPr lang="en-US" smtClean="0"/>
              <a:t> </a:t>
            </a:r>
            <a:r>
              <a:rPr lang="ar-SA" smtClean="0"/>
              <a:t>، میزان فیبر حد اکثر </a:t>
            </a:r>
            <a:r>
              <a:rPr lang="fa-IR" smtClean="0"/>
              <a:t>۵</a:t>
            </a:r>
            <a:r>
              <a:rPr lang="ar-SA" smtClean="0"/>
              <a:t>درصد کل بلوک</a:t>
            </a:r>
            <a:r>
              <a:rPr lang="en-US" smtClean="0"/>
              <a:t> </a:t>
            </a:r>
          </a:p>
          <a:p>
            <a:pPr eaLnBrk="1" hangingPunct="1"/>
            <a:r>
              <a:rPr lang="fa-IR" smtClean="0"/>
              <a:t>وزن ۲۴۰۰-۲۱۰۰</a:t>
            </a:r>
            <a:r>
              <a:rPr lang="ar-SA" smtClean="0"/>
              <a:t> کیلوگرم بر</a:t>
            </a:r>
            <a:r>
              <a:rPr lang="fa-IR" smtClean="0"/>
              <a:t>متر</a:t>
            </a:r>
            <a:r>
              <a:rPr lang="ar-SA" smtClean="0"/>
              <a:t> مکعب</a:t>
            </a:r>
            <a:r>
              <a:rPr lang="en-US" smtClean="0"/>
              <a:t>  </a:t>
            </a:r>
          </a:p>
          <a:p>
            <a:pPr eaLnBrk="1" hangingPunct="1"/>
            <a:r>
              <a:rPr lang="ar-SA" smtClean="0"/>
              <a:t>مقاومت فشاری</a:t>
            </a:r>
            <a:r>
              <a:rPr lang="fa-IR" smtClean="0"/>
              <a:t>۴۹</a:t>
            </a:r>
            <a:r>
              <a:rPr lang="ar-SA" smtClean="0"/>
              <a:t> نیوتن بر میلی متر مربع در بد ترین حالت و </a:t>
            </a:r>
            <a:r>
              <a:rPr lang="fa-IR" smtClean="0"/>
              <a:t>۵۶</a:t>
            </a:r>
            <a:r>
              <a:rPr lang="ar-SA" smtClean="0"/>
              <a:t>نیوتن بر میلی متر مربع در بهترین حالت</a:t>
            </a:r>
            <a:endParaRPr lang="en-US" smtClean="0"/>
          </a:p>
          <a:p>
            <a:pPr eaLnBrk="1" hangingPunct="1"/>
            <a:r>
              <a:rPr lang="ar-SA" smtClean="0"/>
              <a:t>مقاومت خمشی معادل </a:t>
            </a:r>
            <a:r>
              <a:rPr lang="fa-IR" smtClean="0"/>
              <a:t>۷/۷</a:t>
            </a:r>
            <a:r>
              <a:rPr lang="ar-SA" smtClean="0"/>
              <a:t> نیوتن بر میلی متر مربع.</a:t>
            </a:r>
            <a:endParaRPr lang="fa-IR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A7B50-A1C8-4719-A272-ED0870AB73C8}" type="slidenum">
              <a:rPr lang="fa-IR"/>
              <a:pPr>
                <a:defRPr/>
              </a:pPr>
              <a:t>34</a:t>
            </a:fld>
            <a:endParaRPr lang="en-US">
              <a:cs typeface="Arial" pitchFamily="34" charset="0"/>
            </a:endParaRPr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81300"/>
            <a:ext cx="7924800" cy="1066800"/>
          </a:xfrm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fa-IR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سقف</a:t>
            </a:r>
            <a:r>
              <a:rPr lang="en-US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26D18-472A-4EF1-A2C3-3973E53903A7}" type="slidenum">
              <a:rPr lang="fa-IR"/>
              <a:pPr>
                <a:defRPr/>
              </a:pPr>
              <a:t>35</a:t>
            </a:fld>
            <a:endParaRPr lang="en-US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43663" y="1905000"/>
            <a:ext cx="20145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یکی ازرایج ترین ومقاوم ترین سقفها در سراسر دنیا دال بتنی میباشد</a:t>
            </a:r>
          </a:p>
          <a:p>
            <a:pPr eaLnBrk="1" hangingPunct="1"/>
            <a:endParaRPr lang="fa-IR" sz="2800" smtClean="0"/>
          </a:p>
        </p:txBody>
      </p:sp>
      <p:pic>
        <p:nvPicPr>
          <p:cNvPr id="41989" name="Picture 5" descr="IMG_25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2009775"/>
            <a:ext cx="5759450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89F44-36D6-49B6-A14B-F675D0CB7E8A}" type="slidenum">
              <a:rPr lang="fa-IR"/>
              <a:pPr>
                <a:defRPr/>
              </a:pPr>
              <a:t>36</a:t>
            </a:fld>
            <a:endParaRPr 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1905000"/>
            <a:ext cx="25908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اجزا تشکیل دهنده</a:t>
            </a:r>
          </a:p>
        </p:txBody>
      </p:sp>
      <p:pic>
        <p:nvPicPr>
          <p:cNvPr id="43013" name="Picture 8" descr="IMG_25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4321175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9" descr="IMG_25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3284538"/>
            <a:ext cx="4897438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B56C5-FFF6-48DA-A441-15A99FDC02A2}" type="slidenum">
              <a:rPr lang="fa-IR"/>
              <a:pPr>
                <a:defRPr/>
              </a:pPr>
              <a:t>37</a:t>
            </a:fld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863" y="1905000"/>
            <a:ext cx="24463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نحوه اجرا: </a:t>
            </a:r>
          </a:p>
          <a:p>
            <a:pPr eaLnBrk="1" hangingPunct="1"/>
            <a:r>
              <a:rPr lang="fa-IR" sz="2800" smtClean="0"/>
              <a:t>1-در ساختمانهای اسکلت فلزی</a:t>
            </a:r>
          </a:p>
        </p:txBody>
      </p:sp>
      <p:pic>
        <p:nvPicPr>
          <p:cNvPr id="44037" name="Picture 5" descr="IMG_25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3716338"/>
            <a:ext cx="4321175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7" descr="IMG_25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773238"/>
            <a:ext cx="431958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5D73AA-C4A0-4627-8872-1F7F5BDE832F}" type="slidenum">
              <a:rPr lang="fa-IR"/>
              <a:pPr>
                <a:defRPr/>
              </a:pPr>
              <a:t>38</a:t>
            </a:fld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88125" y="1557338"/>
            <a:ext cx="1870075" cy="3900487"/>
          </a:xfrm>
        </p:spPr>
        <p:txBody>
          <a:bodyPr/>
          <a:lstStyle/>
          <a:p>
            <a:pPr eaLnBrk="1" hangingPunct="1"/>
            <a:endParaRPr lang="fa-IR" sz="2800" smtClean="0"/>
          </a:p>
          <a:p>
            <a:pPr eaLnBrk="1" hangingPunct="1"/>
            <a:r>
              <a:rPr lang="fa-IR" sz="2800" smtClean="0"/>
              <a:t>ساختمانهای اسکلت فلزی</a:t>
            </a:r>
          </a:p>
        </p:txBody>
      </p:sp>
      <p:pic>
        <p:nvPicPr>
          <p:cNvPr id="45061" name="Picture 4" descr="IMG_25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5078413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8" descr="IMG_25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482975"/>
            <a:ext cx="46799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2826A-5F77-415F-BCD9-EFE952E4006A}" type="slidenum">
              <a:rPr lang="fa-IR"/>
              <a:pPr>
                <a:defRPr/>
              </a:pPr>
              <a:t>39</a:t>
            </a:fld>
            <a:endParaRPr 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4" name="Picture 5" descr="IMG_25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63725"/>
            <a:ext cx="5761038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AC435-67D1-4423-97F8-A450C4003E1B}" type="slidenum">
              <a:rPr lang="fa-IR"/>
              <a:pPr>
                <a:defRPr/>
              </a:pPr>
              <a:t>4</a:t>
            </a:fld>
            <a:endParaRPr lang="en-US">
              <a:cs typeface="Arial" pitchFamily="34" charset="0"/>
            </a:endParaRPr>
          </a:p>
        </p:txBody>
      </p:sp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81300"/>
            <a:ext cx="7924800" cy="1066800"/>
          </a:xfrm>
        </p:spPr>
        <p:txBody>
          <a:bodyPr/>
          <a:lstStyle/>
          <a:p>
            <a:pPr>
              <a:defRPr/>
            </a:pPr>
            <a:r>
              <a:rPr lang="fa-IR" sz="7200" smtClean="0">
                <a:solidFill>
                  <a:srgbClr val="0000CC"/>
                </a:solidFill>
              </a:rPr>
              <a:t>سیمان</a:t>
            </a:r>
            <a:endParaRPr lang="en-US" sz="720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414A1-53E0-4DEA-A388-BB3107DDC2D6}" type="slidenum">
              <a:rPr lang="fa-IR"/>
              <a:pPr>
                <a:defRPr/>
              </a:pPr>
              <a:t>40</a:t>
            </a:fld>
            <a:endParaRPr lang="en-US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16688" y="1916113"/>
            <a:ext cx="18700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2-در ساختمانهای اسکلت بتنی</a:t>
            </a:r>
          </a:p>
        </p:txBody>
      </p:sp>
      <p:pic>
        <p:nvPicPr>
          <p:cNvPr id="47109" name="Picture 4" descr="1300530778_p10004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5761038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A7B70-E970-4C44-A730-381A9EA9C5CF}" type="slidenum">
              <a:rPr lang="fa-IR"/>
              <a:pPr>
                <a:defRPr/>
              </a:pPr>
              <a:t>41</a:t>
            </a:fld>
            <a:endParaRPr lang="en-US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4888" y="1905000"/>
            <a:ext cx="2373312" cy="4038600"/>
          </a:xfrm>
        </p:spPr>
        <p:txBody>
          <a:bodyPr/>
          <a:lstStyle/>
          <a:p>
            <a:pPr eaLnBrk="1" hangingPunct="1"/>
            <a:r>
              <a:rPr lang="fa-IR" smtClean="0"/>
              <a:t>مزایا</a:t>
            </a:r>
          </a:p>
        </p:txBody>
      </p:sp>
      <p:pic>
        <p:nvPicPr>
          <p:cNvPr id="48133" name="Picture 4" descr="IMG_25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49450"/>
            <a:ext cx="6480175" cy="364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3176D-980B-47BF-BE72-6D0FD2D344C4}" type="slidenum">
              <a:rPr lang="fa-IR"/>
              <a:pPr>
                <a:defRPr/>
              </a:pPr>
              <a:t>42</a:t>
            </a:fld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دال بتنی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7763" y="1905000"/>
            <a:ext cx="2230437" cy="4038600"/>
          </a:xfrm>
        </p:spPr>
        <p:txBody>
          <a:bodyPr/>
          <a:lstStyle/>
          <a:p>
            <a:pPr eaLnBrk="1" hangingPunct="1"/>
            <a:r>
              <a:rPr lang="fa-IR" smtClean="0"/>
              <a:t>معایب</a:t>
            </a:r>
          </a:p>
        </p:txBody>
      </p:sp>
      <p:pic>
        <p:nvPicPr>
          <p:cNvPr id="49157" name="Picture 4" descr="namay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5761037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ED5B8C-DAEB-4624-B728-9613D03E944B}" type="slidenum">
              <a:rPr lang="fa-IR"/>
              <a:pPr>
                <a:defRPr/>
              </a:pPr>
              <a:t>43</a:t>
            </a:fld>
            <a:endParaRPr 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25" y="1989138"/>
            <a:ext cx="2949575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800" smtClean="0"/>
              <a:t>روش اجرا</a:t>
            </a:r>
            <a:endParaRPr lang="en-US" sz="2800" smtClean="0"/>
          </a:p>
        </p:txBody>
      </p:sp>
      <p:pic>
        <p:nvPicPr>
          <p:cNvPr id="50181" name="Picture 4" descr="IMG_25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500438"/>
            <a:ext cx="2808287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7" descr="L2hvbWUvYWthbXBhcm0vcHVibGljX2h0bWwvRmEvaW1hZ2VzL3N0b3JpZXMvcGljIDkuanB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89138"/>
            <a:ext cx="511175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9F080D-47C3-485C-96B2-5064CD5D12B1}" type="slidenum">
              <a:rPr lang="fa-IR"/>
              <a:pPr>
                <a:defRPr/>
              </a:pPr>
              <a:t>44</a:t>
            </a:fld>
            <a:endParaRPr lang="en-US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pic>
        <p:nvPicPr>
          <p:cNvPr id="51204" name="Picture 4" descr="IMG_25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738" y="2003425"/>
            <a:ext cx="6356350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600EF-AB9B-4C81-86B5-BC6EE2827806}" type="slidenum">
              <a:rPr lang="fa-IR"/>
              <a:pPr>
                <a:defRPr/>
              </a:pPr>
              <a:t>45</a:t>
            </a:fld>
            <a:endParaRPr 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pic>
        <p:nvPicPr>
          <p:cNvPr id="52228" name="Picture 4" descr="IMG_2501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906588"/>
            <a:ext cx="7129463" cy="4005262"/>
          </a:xfr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9218F-BEF6-4DD3-8A1B-1D9C04141ECF}" type="slidenum">
              <a:rPr lang="fa-IR"/>
              <a:pPr>
                <a:defRPr/>
              </a:pPr>
              <a:t>46</a:t>
            </a:fld>
            <a:endParaRPr 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0" y="1905000"/>
            <a:ext cx="28067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ar-SA" sz="2200" smtClean="0"/>
              <a:t>اصولا  سقفهای </a:t>
            </a:r>
            <a:r>
              <a:rPr lang="fa-IR" sz="2200" smtClean="0"/>
              <a:t>تیرچه ای</a:t>
            </a:r>
            <a:r>
              <a:rPr lang="ar-SA" sz="2200" smtClean="0"/>
              <a:t> به عنوان سیستم مقاوم در برابر نیروی جانبی محسوب نمی گردند و تنها نقش انتقال بارهای جانبی را به اعضاء باربر بر عهده دارند</a:t>
            </a:r>
            <a:r>
              <a:rPr lang="en-US" sz="2200" smtClean="0"/>
              <a:t>. </a:t>
            </a:r>
            <a:r>
              <a:rPr lang="ar-SA" sz="2200" smtClean="0"/>
              <a:t>در این راستا صلبیت و یکپارچگی سقف متضمن انتقال صحیح و کامل بارهای ناشی از زلزله می باشد</a:t>
            </a:r>
            <a:endParaRPr lang="en-US" sz="2200" smtClean="0"/>
          </a:p>
        </p:txBody>
      </p:sp>
      <p:pic>
        <p:nvPicPr>
          <p:cNvPr id="53253" name="Picture 4" descr="L2hvbWUvYWthbXBhcm0vcHVibGljX2h0bWwvRmEvaW1hZ2VzL3N0b3JpZXMvcHJvZHVjdGlvbi8xMTEucG5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927225"/>
            <a:ext cx="4681537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5A95-8894-42C1-9DEB-C1E604B33E6E}" type="slidenum">
              <a:rPr lang="fa-IR"/>
              <a:pPr>
                <a:defRPr/>
              </a:pPr>
              <a:t>47</a:t>
            </a:fld>
            <a:endParaRPr 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مواد تشکیل دهنده</a:t>
            </a:r>
            <a:endParaRPr lang="en-US" sz="2800" smtClean="0"/>
          </a:p>
        </p:txBody>
      </p:sp>
      <p:pic>
        <p:nvPicPr>
          <p:cNvPr id="54277" name="Picture 4" descr="AkamParm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33575"/>
            <a:ext cx="5184775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90C1C3-AB80-46DA-A364-D418BB16F29B}" type="slidenum">
              <a:rPr lang="fa-IR"/>
              <a:pPr>
                <a:defRPr/>
              </a:pPr>
              <a:t>48</a:t>
            </a:fld>
            <a:endParaRPr 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5301" name="Picture 5" descr="L2hvbWUvYWthbXBhcm0vcHVibGljX2h0bWwvRmEvaW1hZ2VzL3N0b3JpZXMvcHJvamVjdC9wb2xlIGFtb2wxLmpwZw=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965325"/>
            <a:ext cx="63373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saghf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1844675"/>
            <a:ext cx="2808288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 descr="L2hvbWUvYWthbXBhcm0vcHVibGljX2h0bWwvRmEvaW1hZ2VzL3N0b3JpZXMvcHJvZHVjdGlvbi8xMTEucG5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916113"/>
            <a:ext cx="2894012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9115F6-48D3-4679-AEF5-A6BAA1044E0E}" type="slidenum">
              <a:rPr lang="fa-IR"/>
              <a:pPr>
                <a:defRPr/>
              </a:pPr>
              <a:t>49</a:t>
            </a:fld>
            <a:endParaRPr lang="en-US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سقف کامپوزیت (</a:t>
            </a:r>
            <a:r>
              <a:rPr lang="en-US" smtClean="0"/>
              <a:t>MCD</a:t>
            </a:r>
            <a:r>
              <a:rPr lang="ar-SA" b="1" smtClean="0"/>
              <a:t>)</a:t>
            </a:r>
            <a:endParaRPr lang="en-US" b="1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863" y="1905000"/>
            <a:ext cx="2446337" cy="4038600"/>
          </a:xfrm>
        </p:spPr>
        <p:txBody>
          <a:bodyPr/>
          <a:lstStyle/>
          <a:p>
            <a:pPr eaLnBrk="1" hangingPunct="1"/>
            <a:r>
              <a:rPr lang="fa-IR" smtClean="0"/>
              <a:t>مزایا</a:t>
            </a:r>
            <a:endParaRPr lang="en-US" smtClean="0"/>
          </a:p>
        </p:txBody>
      </p:sp>
      <p:pic>
        <p:nvPicPr>
          <p:cNvPr id="56325" name="Picture 4" descr="IMG_25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3211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5" descr="IMG_25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213100"/>
            <a:ext cx="3959225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16FF12-992F-4DDE-85DD-A20163A13A53}" type="slidenum">
              <a:rPr lang="fa-IR"/>
              <a:pPr>
                <a:defRPr/>
              </a:pPr>
              <a:t>5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</a:t>
            </a:r>
            <a:endParaRPr 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844675"/>
            <a:ext cx="2871787" cy="4038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a-IR" sz="2700" smtClean="0"/>
              <a:t>رایج ترین و پر مصرف ترین سیمان مورد استفاده در صنعت ساختمان سازی اعم از پل-تونل-راه سازی و یا ساختمان و غیزه همان سیمان پرتلند است</a:t>
            </a:r>
            <a:endParaRPr lang="en-US" sz="2700" smtClean="0"/>
          </a:p>
        </p:txBody>
      </p:sp>
      <p:pic>
        <p:nvPicPr>
          <p:cNvPr id="11269" name="Picture 4" descr="siman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1916113"/>
            <a:ext cx="45720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7E505-C04D-4F47-9154-7543A8EF9608}" type="slidenum">
              <a:rPr lang="fa-IR"/>
              <a:pPr>
                <a:defRPr/>
              </a:pPr>
              <a:t>50</a:t>
            </a:fld>
            <a:endParaRPr lang="en-US">
              <a:cs typeface="Arial" pitchFamily="34" charset="0"/>
            </a:endParaRPr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81300"/>
            <a:ext cx="7924800" cy="1066800"/>
          </a:xfrm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fa-IR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a-IR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sz="4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ایزولاسیون</a:t>
            </a:r>
            <a:br>
              <a:rPr lang="fa-IR" sz="4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a-IR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sz="32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(ژئوممبران و ژئوتکستایل)</a:t>
            </a:r>
            <a:r>
              <a:rPr lang="en-US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C807C-8709-4E1A-9FDD-AEBDA26EB5B7}" type="slidenum">
              <a:rPr lang="fa-IR"/>
              <a:pPr>
                <a:defRPr/>
              </a:pPr>
              <a:t>51</a:t>
            </a:fld>
            <a:endParaRPr lang="en-US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1905000"/>
            <a:ext cx="25177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ژ</a:t>
            </a:r>
            <a:r>
              <a:rPr lang="fa-IR" sz="2800" smtClean="0">
                <a:latin typeface="Times New Roman" pitchFamily="18" charset="0"/>
                <a:cs typeface="Times New Roman" pitchFamily="18" charset="0"/>
              </a:rPr>
              <a:t>ئو</a:t>
            </a:r>
            <a:r>
              <a:rPr lang="fa-IR" sz="2800" smtClean="0"/>
              <a:t>ممبران</a:t>
            </a:r>
          </a:p>
          <a:p>
            <a:pPr eaLnBrk="1" hangingPunct="1"/>
            <a:r>
              <a:rPr lang="fa-IR" sz="2800" smtClean="0"/>
              <a:t>و</a:t>
            </a:r>
          </a:p>
          <a:p>
            <a:pPr eaLnBrk="1" hangingPunct="1"/>
            <a:r>
              <a:rPr lang="fa-IR" sz="2800" smtClean="0"/>
              <a:t>مواد تشکیل دهنده</a:t>
            </a:r>
          </a:p>
        </p:txBody>
      </p:sp>
      <p:pic>
        <p:nvPicPr>
          <p:cNvPr id="58373" name="Picture 4" descr="1-3-2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822450"/>
            <a:ext cx="4608512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89535-C085-46E4-A28D-3953B7AD896C}" type="slidenum">
              <a:rPr lang="fa-IR"/>
              <a:pPr>
                <a:defRPr/>
              </a:pPr>
              <a:t>52</a:t>
            </a:fld>
            <a:endParaRPr lang="en-US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mtClean="0"/>
              <a:t>عملکرد ژئوممبران</a:t>
            </a:r>
            <a:endParaRPr lang="en-US" smtClean="0"/>
          </a:p>
        </p:txBody>
      </p:sp>
      <p:pic>
        <p:nvPicPr>
          <p:cNvPr id="59397" name="Picture 6" descr="IMG_24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5" y="2708275"/>
            <a:ext cx="317817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7" descr="IMG_24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773238"/>
            <a:ext cx="2878137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BE2B9-4F9C-4F8A-BF72-4BDE8E057FA6}" type="slidenum">
              <a:rPr lang="fa-IR"/>
              <a:pPr>
                <a:defRPr/>
              </a:pPr>
              <a:t>53</a:t>
            </a:fld>
            <a:endParaRPr lang="en-US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7763" y="1905000"/>
            <a:ext cx="2230437" cy="4038600"/>
          </a:xfrm>
        </p:spPr>
        <p:txBody>
          <a:bodyPr/>
          <a:lstStyle/>
          <a:p>
            <a:pPr eaLnBrk="1" hangingPunct="1"/>
            <a:r>
              <a:rPr lang="fa-IR" sz="2400" smtClean="0"/>
              <a:t>موارد استفاده</a:t>
            </a:r>
            <a:endParaRPr lang="en-US" sz="2400" smtClean="0"/>
          </a:p>
        </p:txBody>
      </p:sp>
      <p:pic>
        <p:nvPicPr>
          <p:cNvPr id="60421" name="Picture 4" descr="geotext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16113"/>
            <a:ext cx="5761038" cy="39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847F6-6A9D-467D-8C28-7B42A98F86B4}" type="slidenum">
              <a:rPr lang="fa-IR"/>
              <a:pPr>
                <a:defRPr/>
              </a:pPr>
              <a:t>54</a:t>
            </a:fld>
            <a:endParaRPr lang="en-US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1445" name="Picture 4" descr="dru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916113"/>
            <a:ext cx="6192838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418B03-3F96-425B-A02E-902AB09CFE74}" type="slidenum">
              <a:rPr lang="fa-IR"/>
              <a:pPr>
                <a:defRPr/>
              </a:pPr>
              <a:t>55</a:t>
            </a:fld>
            <a:endParaRPr lang="en-US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2469" name="Picture 4" descr="adverimg-689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4788" y="1844675"/>
            <a:ext cx="6192837" cy="420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2F58B6-3202-4D8D-B1A1-D2304B89B394}" type="slidenum">
              <a:rPr lang="fa-IR"/>
              <a:pPr>
                <a:defRPr/>
              </a:pPr>
              <a:t>56</a:t>
            </a:fld>
            <a:endParaRPr lang="en-US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3493" name="Picture 4" descr="L63391540583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844675"/>
            <a:ext cx="6048375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C8D072-B0C3-4A4D-94FC-DD18DF07990C}" type="slidenum">
              <a:rPr lang="fa-IR"/>
              <a:pPr>
                <a:defRPr/>
              </a:pPr>
              <a:t>57</a:t>
            </a:fld>
            <a:endParaRPr lang="en-US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/>
            <a:r>
              <a:rPr lang="fa-IR" smtClean="0"/>
              <a:t>مزایا :</a:t>
            </a:r>
            <a:endParaRPr lang="en-US" smtClean="0"/>
          </a:p>
        </p:txBody>
      </p:sp>
      <p:pic>
        <p:nvPicPr>
          <p:cNvPr id="64517" name="Picture 4" descr="image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90725"/>
            <a:ext cx="6264275" cy="404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687DC-6B54-4547-97A5-44558F5132CE}" type="slidenum">
              <a:rPr lang="fa-IR"/>
              <a:pPr>
                <a:defRPr/>
              </a:pPr>
              <a:t>58</a:t>
            </a:fld>
            <a:endParaRPr lang="en-US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z="3500" smtClean="0">
                <a:latin typeface="Times New Roman" pitchFamily="18" charset="0"/>
                <a:cs typeface="Times New Roman" pitchFamily="18" charset="0"/>
              </a:rPr>
              <a:t>ژئوممبران</a:t>
            </a:r>
            <a:endParaRPr lang="en-US" sz="35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905000"/>
            <a:ext cx="2878137" cy="4038600"/>
          </a:xfrm>
        </p:spPr>
        <p:txBody>
          <a:bodyPr/>
          <a:lstStyle/>
          <a:p>
            <a:pPr eaLnBrk="1" hangingPunct="1"/>
            <a:r>
              <a:rPr lang="fa-IR" smtClean="0"/>
              <a:t>مزایا :</a:t>
            </a:r>
            <a:endParaRPr lang="en-US" smtClean="0"/>
          </a:p>
        </p:txBody>
      </p:sp>
      <p:pic>
        <p:nvPicPr>
          <p:cNvPr id="65541" name="Picture 4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39925"/>
            <a:ext cx="5545138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2862-798B-4520-B4E5-31B41C3E02F7}" type="slidenum">
              <a:rPr lang="fa-IR"/>
              <a:pPr>
                <a:defRPr/>
              </a:pPr>
              <a:t>59</a:t>
            </a:fld>
            <a:endParaRPr lang="en-US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ژئوتكستايل </a:t>
            </a:r>
            <a:r>
              <a:rPr lang="ar-SA" b="1" smtClean="0"/>
              <a:t>(</a:t>
            </a:r>
            <a:r>
              <a:rPr lang="en-US" smtClean="0"/>
              <a:t>Geotextile</a:t>
            </a:r>
            <a:r>
              <a:rPr lang="en-US" b="1" smtClean="0"/>
              <a:t> </a:t>
            </a:r>
            <a:r>
              <a:rPr lang="fa-IR" b="1" smtClean="0"/>
              <a:t>)</a:t>
            </a:r>
            <a:endParaRPr lang="en-US" b="1" smtClean="0"/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8263" y="1905000"/>
            <a:ext cx="3309937" cy="4038600"/>
          </a:xfrm>
        </p:spPr>
        <p:txBody>
          <a:bodyPr/>
          <a:lstStyle/>
          <a:p>
            <a:pPr eaLnBrk="1" hangingPunct="1"/>
            <a:r>
              <a:rPr lang="ar-SA" smtClean="0"/>
              <a:t>ژئوتكستايل چيست </a:t>
            </a:r>
            <a:endParaRPr lang="en-US" smtClean="0"/>
          </a:p>
        </p:txBody>
      </p:sp>
      <p:pic>
        <p:nvPicPr>
          <p:cNvPr id="66565" name="Picture 4" descr="IMG_24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33401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5" descr="im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097213"/>
            <a:ext cx="367347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AF23F-7D4A-4FD9-8054-8D6059F23307}" type="slidenum">
              <a:rPr lang="fa-IR"/>
              <a:pPr>
                <a:defRPr/>
              </a:pPr>
              <a:t>6</a:t>
            </a:fld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</a:t>
            </a:r>
            <a:r>
              <a:rPr lang="en-US" smtClean="0"/>
              <a:t>I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0" y="1905000"/>
            <a:ext cx="28067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این نوع سیمان رایج ترین و پرمصرف ترین نوع سیمان می باشد</a:t>
            </a:r>
            <a:endParaRPr lang="en-US" sz="2800" smtClean="0"/>
          </a:p>
        </p:txBody>
      </p:sp>
      <p:pic>
        <p:nvPicPr>
          <p:cNvPr id="12293" name="Picture 6" descr="Concrete-Concrete_Fouda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1917700"/>
            <a:ext cx="45354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3C8355-8521-44D3-9590-F6F92610AA75}" type="slidenum">
              <a:rPr lang="fa-IR"/>
              <a:pPr>
                <a:defRPr/>
              </a:pPr>
              <a:t>60</a:t>
            </a:fld>
            <a:endParaRPr lang="en-US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ژئوتكستايل </a:t>
            </a:r>
            <a:r>
              <a:rPr lang="ar-SA" b="1" smtClean="0"/>
              <a:t>(</a:t>
            </a:r>
            <a:r>
              <a:rPr lang="en-US" smtClean="0"/>
              <a:t>Geotextile</a:t>
            </a:r>
            <a:r>
              <a:rPr lang="en-US" b="1" smtClean="0"/>
              <a:t> </a:t>
            </a:r>
            <a:r>
              <a:rPr lang="fa-IR" b="1" smtClean="0"/>
              <a:t>)</a:t>
            </a:r>
            <a:endParaRPr lang="en-US" b="1" smtClean="0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863" y="1905000"/>
            <a:ext cx="24463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مواد تشکیل دهنده </a:t>
            </a:r>
            <a:endParaRPr lang="en-US" sz="2800" smtClean="0"/>
          </a:p>
        </p:txBody>
      </p:sp>
      <p:pic>
        <p:nvPicPr>
          <p:cNvPr id="67589" name="Picture 4" descr="2-biaxial_geogr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5472113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AA4591-2611-4D68-B9F2-E170FFA4D378}" type="slidenum">
              <a:rPr lang="fa-IR"/>
              <a:pPr>
                <a:defRPr/>
              </a:pPr>
              <a:t>61</a:t>
            </a:fld>
            <a:endParaRPr lang="en-US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ژئوتكستايل </a:t>
            </a:r>
            <a:r>
              <a:rPr lang="ar-SA" b="1" smtClean="0"/>
              <a:t>(</a:t>
            </a:r>
            <a:r>
              <a:rPr lang="en-US" smtClean="0"/>
              <a:t>Geotextile</a:t>
            </a:r>
            <a:r>
              <a:rPr lang="en-US" b="1" smtClean="0"/>
              <a:t> </a:t>
            </a:r>
            <a:r>
              <a:rPr lang="fa-IR" b="1" smtClean="0"/>
              <a:t>)</a:t>
            </a:r>
            <a:endParaRPr lang="en-US" b="1" smtClean="0"/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mtClean="0"/>
              <a:t>عملکرد</a:t>
            </a:r>
            <a:endParaRPr lang="en-US" smtClean="0"/>
          </a:p>
        </p:txBody>
      </p:sp>
      <p:pic>
        <p:nvPicPr>
          <p:cNvPr id="68613" name="Picture 5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573463"/>
            <a:ext cx="3600450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6" descr="cha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773238"/>
            <a:ext cx="4103688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62811-6A4B-4F85-981D-BA965EE3F0AA}" type="slidenum">
              <a:rPr lang="fa-IR"/>
              <a:pPr>
                <a:defRPr/>
              </a:pPr>
              <a:t>62</a:t>
            </a:fld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b="1" smtClean="0"/>
              <a:t>ژئوتكستايل </a:t>
            </a:r>
            <a:r>
              <a:rPr lang="ar-SA" b="1" smtClean="0"/>
              <a:t>(</a:t>
            </a:r>
            <a:r>
              <a:rPr lang="en-US" smtClean="0"/>
              <a:t>Geotextile</a:t>
            </a:r>
            <a:r>
              <a:rPr lang="en-US" b="1" smtClean="0"/>
              <a:t> </a:t>
            </a:r>
            <a:r>
              <a:rPr lang="fa-IR" b="1" smtClean="0"/>
              <a:t>)</a:t>
            </a:r>
            <a:endParaRPr lang="en-US" b="1" smtClean="0"/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9338" y="1905000"/>
            <a:ext cx="3598862" cy="4038600"/>
          </a:xfrm>
        </p:spPr>
        <p:txBody>
          <a:bodyPr/>
          <a:lstStyle/>
          <a:p>
            <a:pPr eaLnBrk="1" hangingPunct="1"/>
            <a:r>
              <a:rPr lang="fa-IR" smtClean="0"/>
              <a:t>مزایا:</a:t>
            </a:r>
            <a:endParaRPr lang="en-US" smtClean="0"/>
          </a:p>
        </p:txBody>
      </p:sp>
      <p:pic>
        <p:nvPicPr>
          <p:cNvPr id="69637" name="Picture 4" descr="IMG_24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2063" y="3068638"/>
            <a:ext cx="2857500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5" descr="IMG_24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773238"/>
            <a:ext cx="293687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EE32D-19A9-447F-BBF0-B1F2AD6C900D}" type="slidenum">
              <a:rPr lang="fa-IR"/>
              <a:pPr>
                <a:defRPr/>
              </a:pPr>
              <a:t>63</a:t>
            </a:fld>
            <a:endParaRPr lang="en-US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عایق ناتراوا(ژیکاوا)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963" y="1905000"/>
            <a:ext cx="26622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ناتراوا چیست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Si(oc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70661" name="Picture 7" descr="2848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205038"/>
            <a:ext cx="4752975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8" descr="natarava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7038" y="3481388"/>
            <a:ext cx="3097212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93E65-A52A-4DFD-9F4F-C4F64A362536}" type="slidenum">
              <a:rPr lang="fa-IR"/>
              <a:pPr>
                <a:defRPr/>
              </a:pPr>
              <a:t>64</a:t>
            </a:fld>
            <a:endParaRPr lang="en-US"/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عایق ناتراوا(ژیکاوا)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a-IR" sz="2800" smtClean="0"/>
              <a:t>اجرا</a:t>
            </a:r>
            <a:endParaRPr lang="en-US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Si(OC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fa-IR" sz="2800" baseline="-25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a-IR" sz="4800" baseline="-2500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fa-IR" sz="4800" baseline="-25000" smtClean="0"/>
              <a:t>+</a:t>
            </a:r>
            <a:endParaRPr lang="en-US" sz="4800" baseline="-250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smtClean="0"/>
              <a:t>   </a:t>
            </a:r>
          </a:p>
        </p:txBody>
      </p:sp>
      <p:pic>
        <p:nvPicPr>
          <p:cNvPr id="71685" name="Picture 8" descr="250_94f6d7e04a4d452035300f18b984988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952875"/>
            <a:ext cx="23812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Picture 9" descr="image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006600"/>
            <a:ext cx="4968875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rtl="0">
              <a:defRPr/>
            </a:pPr>
            <a:fld id="{B050D587-0952-4A7C-A056-271B3BDB216A}" type="slidenum">
              <a:rPr lang="fa-IR" sz="1400">
                <a:latin typeface="+mn-lt"/>
                <a:cs typeface="+mn-cs"/>
              </a:rPr>
              <a:pPr algn="ctr" rtl="0">
                <a:defRPr/>
              </a:pPr>
              <a:t>65</a:t>
            </a:fld>
            <a:endParaRPr lang="en-US" sz="1400">
              <a:latin typeface="+mn-lt"/>
              <a:cs typeface="+mn-cs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عایق ناتراوا(ژیکاوا)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800" smtClean="0"/>
              <a:t>مزایا</a:t>
            </a:r>
            <a:endParaRPr lang="en-US" sz="2800" smtClean="0"/>
          </a:p>
        </p:txBody>
      </p:sp>
      <p:pic>
        <p:nvPicPr>
          <p:cNvPr id="72709" name="Picture 9" descr="salemnucle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5688013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892C42-CFF9-43FD-8470-919D9EDCC0DD}" type="slidenum">
              <a:rPr lang="fa-IR"/>
              <a:pPr>
                <a:defRPr/>
              </a:pPr>
              <a:t>66</a:t>
            </a:fld>
            <a:endParaRPr lang="en-US">
              <a:cs typeface="Arial" pitchFamily="34" charset="0"/>
            </a:endParaRPr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141663"/>
            <a:ext cx="7924800" cy="1066800"/>
          </a:xfrm>
        </p:spPr>
        <p:txBody>
          <a:bodyPr/>
          <a:lstStyle/>
          <a:p>
            <a:pPr>
              <a:defRPr/>
            </a:pPr>
            <a:r>
              <a:rPr lang="fa-IR" sz="72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شیشه</a:t>
            </a:r>
            <a:endParaRPr lang="en-US" sz="720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B4C61-A593-4446-8782-DDCE83307A90}" type="slidenum">
              <a:rPr lang="fa-IR"/>
              <a:pPr>
                <a:defRPr/>
              </a:pPr>
              <a:t>67</a:t>
            </a:fld>
            <a:endParaRPr lang="en-US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شیشه های فلکسی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(MGT)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1916113"/>
            <a:ext cx="2439988" cy="4038600"/>
          </a:xfrm>
        </p:spPr>
        <p:txBody>
          <a:bodyPr/>
          <a:lstStyle/>
          <a:p>
            <a:pPr eaLnBrk="1" hangingPunct="1"/>
            <a:r>
              <a:rPr lang="fa-IR" sz="2400" smtClean="0"/>
              <a:t>یکی از مهم ترین استفاده های شیشه به عنوان نما در ساختمان های بلند و هدایت نور طبیعی در ساختمان می باشد</a:t>
            </a:r>
            <a:endParaRPr lang="en-US" sz="2400" smtClean="0"/>
          </a:p>
        </p:txBody>
      </p:sp>
      <p:pic>
        <p:nvPicPr>
          <p:cNvPr id="74757" name="Picture 4" descr="rialto-bl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3673475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EAA45-0458-44B5-86FA-548C3CD1099A}" type="slidenum">
              <a:rPr lang="fa-IR"/>
              <a:pPr>
                <a:defRPr/>
              </a:pPr>
              <a:t>68</a:t>
            </a:fld>
            <a:endParaRPr lang="en-US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شیشه های فلکسی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(MGT)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1916113"/>
            <a:ext cx="2439988" cy="4038600"/>
          </a:xfrm>
        </p:spPr>
        <p:txBody>
          <a:bodyPr/>
          <a:lstStyle/>
          <a:p>
            <a:pPr eaLnBrk="1" hangingPunct="1"/>
            <a:r>
              <a:rPr lang="fa-IR" smtClean="0"/>
              <a:t>خصوصیات</a:t>
            </a:r>
            <a:endParaRPr lang="en-US" smtClean="0"/>
          </a:p>
        </p:txBody>
      </p:sp>
      <p:pic>
        <p:nvPicPr>
          <p:cNvPr id="75781" name="Picture 6" descr="rialto-de-j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1052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7" descr="3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406775"/>
            <a:ext cx="38163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9CBC9-BCD5-443E-9E43-AE9889B11F94}" type="slidenum">
              <a:rPr lang="fa-IR"/>
              <a:pPr>
                <a:defRPr/>
              </a:pPr>
              <a:t>69</a:t>
            </a:fld>
            <a:endParaRPr lang="en-US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شیشه های فلکسی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(MGT)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1916113"/>
            <a:ext cx="2439988" cy="40386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  <p:pic>
        <p:nvPicPr>
          <p:cNvPr id="76805" name="Picture 4" descr="3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989138"/>
            <a:ext cx="3527425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5" descr="World Federation Of Gre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916113"/>
            <a:ext cx="403542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10" descr="World Federation Of Great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1916113"/>
            <a:ext cx="38862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3F9C14-0D66-47DA-B017-5400F7C7DAA6}" type="slidenum">
              <a:rPr lang="fa-IR"/>
              <a:pPr>
                <a:defRPr/>
              </a:pPr>
              <a:t>7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 </a:t>
            </a:r>
            <a:r>
              <a:rPr lang="en-US" smtClean="0"/>
              <a:t>II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سیمان نوع </a:t>
            </a:r>
            <a:r>
              <a:rPr lang="en-US" sz="2800" smtClean="0"/>
              <a:t>II</a:t>
            </a:r>
            <a:r>
              <a:rPr lang="fa-IR" sz="2800" smtClean="0"/>
              <a:t> حمله اندک سولفات ها را می تواند تحمل کند. </a:t>
            </a:r>
            <a:endParaRPr lang="en-US" sz="2800" smtClean="0"/>
          </a:p>
        </p:txBody>
      </p:sp>
      <p:pic>
        <p:nvPicPr>
          <p:cNvPr id="13317" name="Picture 5" descr="IMG_22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17700"/>
            <a:ext cx="48958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0CD563-DC42-44CD-A141-0BB51FFCEBDA}" type="slidenum">
              <a:rPr lang="fa-IR"/>
              <a:pPr>
                <a:defRPr/>
              </a:pPr>
              <a:t>70</a:t>
            </a:fld>
            <a:endParaRPr 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شیشه های فلکسی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(MGT)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1916113"/>
            <a:ext cx="2439988" cy="40386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  <p:pic>
        <p:nvPicPr>
          <p:cNvPr id="77829" name="Picture 4" descr="SageGla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844675"/>
            <a:ext cx="66960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D2F78-0631-4D7F-9B14-0C49C34DB0C5}" type="slidenum">
              <a:rPr lang="fa-IR"/>
              <a:pPr>
                <a:defRPr/>
              </a:pPr>
              <a:t>71</a:t>
            </a:fld>
            <a:endParaRPr lang="en-US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حمام شیشه ای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6325" y="1905000"/>
            <a:ext cx="23018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شیشه به خاطر داشتن سطحی مسطح میتواند در مکانهای مختلف ساختمان مورد استفاده قرار گیرد</a:t>
            </a:r>
            <a:endParaRPr lang="en-US" sz="2800" smtClean="0"/>
          </a:p>
        </p:txBody>
      </p:sp>
      <p:pic>
        <p:nvPicPr>
          <p:cNvPr id="78853" name="Picture 4" descr="kashi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97063"/>
            <a:ext cx="5400675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EE7842-C811-497B-87B0-F4299B2A7245}" type="slidenum">
              <a:rPr lang="fa-IR"/>
              <a:pPr>
                <a:defRPr/>
              </a:pPr>
              <a:t>72</a:t>
            </a:fld>
            <a:endParaRPr lang="en-US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حمام شیشه ای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27763" y="1844675"/>
            <a:ext cx="2228850" cy="4038600"/>
          </a:xfrm>
        </p:spPr>
        <p:txBody>
          <a:bodyPr/>
          <a:lstStyle/>
          <a:p>
            <a:pPr eaLnBrk="1" hangingPunct="1"/>
            <a:r>
              <a:rPr lang="fa-IR" sz="2400" smtClean="0"/>
              <a:t>خصوصیات</a:t>
            </a:r>
            <a:endParaRPr lang="en-US" sz="2400" smtClean="0"/>
          </a:p>
        </p:txBody>
      </p:sp>
      <p:pic>
        <p:nvPicPr>
          <p:cNvPr id="79877" name="Picture 6" descr="L633720971005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482441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7" descr="1251077223_ideal03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455863"/>
            <a:ext cx="241300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94D7A-F335-45E6-B572-E9C93BCBF3A2}" type="slidenum">
              <a:rPr lang="fa-IR"/>
              <a:pPr>
                <a:defRPr/>
              </a:pPr>
              <a:t>73</a:t>
            </a:fld>
            <a:endParaRPr lang="en-US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حمام شیشه ای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0901" name="Picture 4" descr="2008-1-3-bathroom-lighting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4259263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5" descr="1251077304_ideal05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773238"/>
            <a:ext cx="3201988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0A45D-B582-4F6E-8B8C-FA2F1042672C}" type="slidenum">
              <a:rPr lang="fa-IR"/>
              <a:pPr>
                <a:defRPr/>
              </a:pPr>
              <a:t>74</a:t>
            </a:fld>
            <a:endParaRPr lang="en-US">
              <a:cs typeface="Arial" pitchFamily="34" charset="0"/>
            </a:endParaRPr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141663"/>
            <a:ext cx="7924800" cy="1066800"/>
          </a:xfrm>
        </p:spPr>
        <p:txBody>
          <a:bodyPr/>
          <a:lstStyle/>
          <a:p>
            <a:pPr>
              <a:defRPr/>
            </a:pPr>
            <a:r>
              <a:rPr lang="fa-IR" sz="72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پوشش های تزیینی</a:t>
            </a:r>
            <a:endParaRPr lang="en-US" sz="720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74510-FD2B-4845-AC75-6B586784AB25}" type="slidenum">
              <a:rPr lang="fa-IR"/>
              <a:pPr>
                <a:defRPr/>
              </a:pPr>
              <a:t>75</a:t>
            </a:fld>
            <a:endParaRPr lang="en-US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فامالین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905000"/>
            <a:ext cx="3814762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مواد تشکیل دهنده</a:t>
            </a:r>
            <a:endParaRPr lang="en-US" sz="2800" smtClean="0"/>
          </a:p>
        </p:txBody>
      </p:sp>
      <p:pic>
        <p:nvPicPr>
          <p:cNvPr id="82949" name="Picture 6" descr="img0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388778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7" descr="GD1_6339302762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519488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2B397-17EB-4EA7-B18F-BAB8F69A0AB9}" type="slidenum">
              <a:rPr lang="fa-IR"/>
              <a:pPr>
                <a:defRPr/>
              </a:pPr>
              <a:t>76</a:t>
            </a:fld>
            <a:endParaRPr lang="en-US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فامالین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2133600"/>
            <a:ext cx="3814762" cy="4332288"/>
          </a:xfrm>
        </p:spPr>
        <p:txBody>
          <a:bodyPr/>
          <a:lstStyle/>
          <a:p>
            <a:pPr eaLnBrk="1" hangingPunct="1"/>
            <a:r>
              <a:rPr lang="fa-IR" sz="2800" smtClean="0"/>
              <a:t> مزایا</a:t>
            </a:r>
            <a:endParaRPr lang="en-US" sz="2800" smtClean="0"/>
          </a:p>
        </p:txBody>
      </p:sp>
      <p:pic>
        <p:nvPicPr>
          <p:cNvPr id="83973" name="Picture 4" descr="dokhtaraneh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525" y="1843088"/>
            <a:ext cx="41052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6" descr="GD1_6339302738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5238" y="3635375"/>
            <a:ext cx="3097212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9F8F27-BF5F-4F7E-968B-60EB24339694}" type="slidenum">
              <a:rPr lang="fa-IR"/>
              <a:pPr>
                <a:defRPr/>
              </a:pPr>
              <a:t>77</a:t>
            </a:fld>
            <a:endParaRPr lang="en-US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فامالین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905000"/>
            <a:ext cx="3814762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معایب</a:t>
            </a:r>
            <a:endParaRPr lang="en-US" sz="2800" smtClean="0"/>
          </a:p>
        </p:txBody>
      </p:sp>
      <p:pic>
        <p:nvPicPr>
          <p:cNvPr id="84997" name="Picture 5" descr="slide5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38325"/>
            <a:ext cx="6121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8638E-CBE7-4D4E-85E8-5B0E73A92E6E}" type="slidenum">
              <a:rPr lang="fa-IR"/>
              <a:pPr>
                <a:defRPr/>
              </a:pPr>
              <a:t>78</a:t>
            </a:fld>
            <a:endParaRPr lang="en-US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فامالین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020" name="Picture 5" descr="Image0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0913" y="2189163"/>
            <a:ext cx="5184775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55650" y="1773238"/>
            <a:ext cx="7696200" cy="40386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6022" name="Picture 10" descr="1267051483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773238"/>
            <a:ext cx="2557463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142E0-D1CE-49F2-9905-99BCAA457121}" type="slidenum">
              <a:rPr lang="fa-IR"/>
              <a:pPr>
                <a:defRPr/>
              </a:pPr>
              <a:t>79</a:t>
            </a:fld>
            <a:endParaRPr lang="en-US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بلکا</a:t>
            </a:r>
            <a:r>
              <a:rPr lang="fa-IR" smtClean="0"/>
              <a:t> </a:t>
            </a:r>
            <a:r>
              <a:rPr lang="fa-IR" smtClean="0">
                <a:latin typeface="Times New Roman" pitchFamily="18" charset="0"/>
                <a:cs typeface="Times New Roman" pitchFamily="18" charset="0"/>
              </a:rPr>
              <a:t>(ماسه شسته رنگی)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بلکا به طور کلی همان ماسه شسته است اما در رنگهای مختلف و عاری از حتی درصدی خاک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87045" name="Picture 4" descr="24pltwyk0fqij6jbd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44675"/>
            <a:ext cx="38512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636F2-184D-4386-9A38-30F679311B5D}" type="slidenum">
              <a:rPr lang="fa-IR"/>
              <a:pPr>
                <a:defRPr/>
              </a:pPr>
              <a:t>8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 </a:t>
            </a:r>
            <a:r>
              <a:rPr lang="en-US" smtClean="0"/>
              <a:t>III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4163" y="1905000"/>
            <a:ext cx="30940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سیمان نوع </a:t>
            </a:r>
            <a:r>
              <a:rPr lang="en-US" sz="2800" smtClean="0"/>
              <a:t>III</a:t>
            </a:r>
            <a:r>
              <a:rPr lang="fa-IR" sz="2800" smtClean="0"/>
              <a:t> زودگیر می باشد به همین علت در محل هایی که احتیاج به قالب برداری فوری باشد از این نوع سیمان مصرف می شود</a:t>
            </a:r>
            <a:endParaRPr lang="en-US" sz="2800" smtClean="0"/>
          </a:p>
        </p:txBody>
      </p:sp>
      <p:pic>
        <p:nvPicPr>
          <p:cNvPr id="14341" name="Picture 6" descr="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25" y="2066925"/>
            <a:ext cx="45370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CDCFE-7EAC-4E82-8325-598B4C4AE254}" type="slidenum">
              <a:rPr lang="fa-IR"/>
              <a:pPr>
                <a:defRPr/>
              </a:pPr>
              <a:t>80</a:t>
            </a:fld>
            <a:endParaRPr lang="en-US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بلکا</a:t>
            </a:r>
            <a:r>
              <a:rPr lang="fa-IR" smtClean="0"/>
              <a:t> </a:t>
            </a:r>
            <a:r>
              <a:rPr lang="fa-IR" smtClean="0">
                <a:latin typeface="Times New Roman" pitchFamily="18" charset="0"/>
                <a:cs typeface="Times New Roman" pitchFamily="18" charset="0"/>
              </a:rPr>
              <a:t>(ماسه شسته رنگی)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825" y="1905000"/>
            <a:ext cx="3381375" cy="4038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a-IR" sz="2800" smtClean="0"/>
              <a:t>مزایا</a:t>
            </a:r>
            <a:endParaRPr lang="en-US" sz="2800" smtClean="0"/>
          </a:p>
        </p:txBody>
      </p:sp>
      <p:pic>
        <p:nvPicPr>
          <p:cNvPr id="88069" name="Picture 4" descr="IMG_25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2636838"/>
            <a:ext cx="43211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6" descr="IMG_25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44675"/>
            <a:ext cx="2776537" cy="403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DCD43-ED23-406C-96D5-971FC9F1D5EF}" type="slidenum">
              <a:rPr lang="fa-IR"/>
              <a:pPr>
                <a:defRPr/>
              </a:pPr>
              <a:t>81</a:t>
            </a:fld>
            <a:endParaRPr lang="en-US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بلکا</a:t>
            </a:r>
            <a:r>
              <a:rPr lang="fa-IR" smtClean="0"/>
              <a:t> </a:t>
            </a:r>
            <a:r>
              <a:rPr lang="fa-IR" smtClean="0">
                <a:latin typeface="Times New Roman" pitchFamily="18" charset="0"/>
                <a:cs typeface="Times New Roman" pitchFamily="18" charset="0"/>
              </a:rPr>
              <a:t>(ماسه شسته رنگی)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825" y="1905000"/>
            <a:ext cx="3381375" cy="4038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2800" smtClean="0"/>
          </a:p>
        </p:txBody>
      </p:sp>
      <p:pic>
        <p:nvPicPr>
          <p:cNvPr id="89093" name="Picture 4" descr="IMG_25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989138"/>
            <a:ext cx="6985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942CF-DA93-4FCB-B7D0-6A204F666B88}" type="slidenum">
              <a:rPr lang="fa-IR"/>
              <a:pPr>
                <a:defRPr/>
              </a:pPr>
              <a:t>82</a:t>
            </a:fld>
            <a:endParaRPr lang="en-US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بلکا</a:t>
            </a:r>
            <a:r>
              <a:rPr lang="fa-IR" smtClean="0"/>
              <a:t> </a:t>
            </a:r>
            <a:r>
              <a:rPr lang="fa-IR" smtClean="0">
                <a:latin typeface="Times New Roman" pitchFamily="18" charset="0"/>
                <a:cs typeface="Times New Roman" pitchFamily="18" charset="0"/>
              </a:rPr>
              <a:t>(ماسه شسته رنگی)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825" y="1905000"/>
            <a:ext cx="3381375" cy="4038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a-IR" sz="2800" smtClean="0"/>
              <a:t> </a:t>
            </a:r>
            <a:endParaRPr lang="en-US" sz="2800" smtClean="0"/>
          </a:p>
        </p:txBody>
      </p:sp>
      <p:pic>
        <p:nvPicPr>
          <p:cNvPr id="90117" name="Picture 4" descr="IMG_25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916113"/>
            <a:ext cx="7345362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95C4E-D24B-4512-B320-D4CE0072259D}" type="slidenum">
              <a:rPr lang="fa-IR"/>
              <a:pPr>
                <a:defRPr/>
              </a:pPr>
              <a:t>83</a:t>
            </a:fld>
            <a:endParaRPr lang="en-US"/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سنگ مصنوعی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1905000"/>
            <a:ext cx="30226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مواد تشکیل دهنده</a:t>
            </a:r>
            <a:endParaRPr lang="en-US" sz="2800" smtClean="0"/>
          </a:p>
        </p:txBody>
      </p:sp>
      <p:pic>
        <p:nvPicPr>
          <p:cNvPr id="91141" name="Picture 5" descr="pr1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989138"/>
            <a:ext cx="1727200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6" descr="pr1_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213100"/>
            <a:ext cx="1728787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7" descr="pr2_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4437063"/>
            <a:ext cx="17287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4" name="Picture 8" descr="pr2_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7913" y="4365625"/>
            <a:ext cx="17272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Picture 9" descr="pr2_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4484688"/>
            <a:ext cx="1524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6" name="Picture 10" descr="pr1_0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43213" y="3068638"/>
            <a:ext cx="15970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7" name="Picture 11" descr="pr3_0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3" y="4389438"/>
            <a:ext cx="16557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8" name="Picture 12" descr="pr1_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43213" y="2060575"/>
            <a:ext cx="17287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9" name="Picture 13" descr="pr1_0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5" y="3043238"/>
            <a:ext cx="1943100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0" name="Picture 14" descr="pr1_0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27763" y="3008313"/>
            <a:ext cx="1955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CD8EF8-F3AD-4E4B-9DF9-662EE823CD20}" type="slidenum">
              <a:rPr lang="fa-IR"/>
              <a:pPr>
                <a:defRPr/>
              </a:pPr>
              <a:t>84</a:t>
            </a:fld>
            <a:endParaRPr lang="en-US"/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سنگ مصنوعی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1905000"/>
            <a:ext cx="30226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 مزایا</a:t>
            </a:r>
            <a:endParaRPr lang="en-US" sz="2800" smtClean="0"/>
          </a:p>
        </p:txBody>
      </p:sp>
      <p:pic>
        <p:nvPicPr>
          <p:cNvPr id="92165" name="Picture 4" descr="sink09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005013"/>
            <a:ext cx="410527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5" descr="sink07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071813"/>
            <a:ext cx="3960812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51689-744E-4BD6-A642-66E4AD73C2C2}" type="slidenum">
              <a:rPr lang="fa-IR"/>
              <a:pPr>
                <a:defRPr/>
              </a:pPr>
              <a:t>85</a:t>
            </a:fld>
            <a:endParaRPr lang="en-US"/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سنگ مصنوعی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1905000"/>
            <a:ext cx="3022600" cy="4038600"/>
          </a:xfrm>
        </p:spPr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93189" name="Picture 12" descr="kohara-lodg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773238"/>
            <a:ext cx="6553200" cy="43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1E812C-D0BE-4DD2-9E94-BA44DBCB7848}" type="slidenum">
              <a:rPr lang="fa-IR"/>
              <a:pPr>
                <a:defRPr/>
              </a:pPr>
              <a:t>86</a:t>
            </a:fld>
            <a:endParaRPr lang="en-US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سنگ مصنوعی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4212" name="Picture 7" descr="kos-grande-quad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6225" y="1846263"/>
            <a:ext cx="61214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FC72D-1854-448A-9C66-0D6CF447B80E}" type="slidenum">
              <a:rPr lang="fa-IR"/>
              <a:pPr>
                <a:defRPr/>
              </a:pPr>
              <a:t>87</a:t>
            </a:fld>
            <a:endParaRPr lang="en-US"/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سنگ مصنوعی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1905000"/>
            <a:ext cx="30226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مشخصات فنی</a:t>
            </a:r>
            <a:endParaRPr lang="en-US" sz="2800" smtClean="0"/>
          </a:p>
        </p:txBody>
      </p:sp>
      <p:pic>
        <p:nvPicPr>
          <p:cNvPr id="95237" name="Picture 4" descr="design-h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14513"/>
            <a:ext cx="4103688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10" descr="037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851150"/>
            <a:ext cx="381635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765BB-E798-4B1D-B86A-03A5B4418D9D}" type="slidenum">
              <a:rPr lang="fa-IR"/>
              <a:pPr>
                <a:defRPr/>
              </a:pPr>
              <a:t>88</a:t>
            </a:fld>
            <a:endParaRPr lang="en-US"/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8263" y="1905000"/>
            <a:ext cx="33099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كلا به كفپوش‌هاي چوبي در فضاي خارج دكينگ و به كفپوش‌هاي چوبي در فضاي داخل پاركت مي‌گويندو به پارکت های مصنوعی لمینیت گفته میشود</a:t>
            </a:r>
            <a:endParaRPr lang="en-US" sz="2800" smtClean="0"/>
          </a:p>
        </p:txBody>
      </p:sp>
      <p:pic>
        <p:nvPicPr>
          <p:cNvPr id="96261" name="Picture 4" descr="slideshow1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44675"/>
            <a:ext cx="2016125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2" name="Picture 5" descr="park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429000"/>
            <a:ext cx="20161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3" name="Picture 6" descr="HWNW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3429000"/>
            <a:ext cx="18002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4" name="Picture 7" descr="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1844675"/>
            <a:ext cx="17986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5" name="Picture 10" descr="190979_mo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3575" y="4365625"/>
            <a:ext cx="230505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C06DD0-D490-48ED-8B2D-322BF37F87CF}" type="slidenum">
              <a:rPr lang="fa-IR"/>
              <a:pPr>
                <a:defRPr/>
              </a:pPr>
              <a:t>89</a:t>
            </a:fld>
            <a:endParaRPr lang="en-US"/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9563" y="1905000"/>
            <a:ext cx="1798637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ساختار لمينيت</a:t>
            </a:r>
            <a:endParaRPr lang="en-US" sz="2800" smtClean="0"/>
          </a:p>
        </p:txBody>
      </p:sp>
      <p:pic>
        <p:nvPicPr>
          <p:cNvPr id="97285" name="Picture 4" descr="6573a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60483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1F3903-74F7-40F9-852F-FA71AC7057DD}" type="slidenum">
              <a:rPr lang="fa-IR"/>
              <a:pPr>
                <a:defRPr/>
              </a:pPr>
              <a:t>9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/>
              <a:t>سیمان پرتلند</a:t>
            </a:r>
            <a:r>
              <a:rPr lang="en-US" smtClean="0"/>
              <a:t>IV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25" y="1911350"/>
            <a:ext cx="3165475" cy="4038600"/>
          </a:xfrm>
        </p:spPr>
        <p:txBody>
          <a:bodyPr/>
          <a:lstStyle/>
          <a:p>
            <a:pPr eaLnBrk="1" hangingPunct="1"/>
            <a:r>
              <a:rPr lang="fa-IR" sz="2700" smtClean="0"/>
              <a:t>سیمان نوع 4 کمترین حرارت هیدراسیون را در موقع سخت شدن تولید می نماید بدین لحاظ در بتن ریزی های انبوه مانند سدها مصرف سیمان پرتلند نوع 4 پیشنهاد  می گردد</a:t>
            </a:r>
            <a:endParaRPr lang="en-US" sz="2700" smtClean="0"/>
          </a:p>
        </p:txBody>
      </p:sp>
      <p:pic>
        <p:nvPicPr>
          <p:cNvPr id="15365" name="Picture 4" descr="arma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46799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FF3E58-2225-497B-9B0B-F68F2D59D25D}" type="slidenum">
              <a:rPr lang="fa-IR"/>
              <a:pPr>
                <a:defRPr/>
              </a:pPr>
              <a:t>90</a:t>
            </a:fld>
            <a:endParaRPr lang="en-US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9700" y="1905000"/>
            <a:ext cx="32385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ساختار پارکت </a:t>
            </a:r>
            <a:endParaRPr lang="en-US" sz="2800" smtClean="0"/>
          </a:p>
        </p:txBody>
      </p:sp>
      <p:pic>
        <p:nvPicPr>
          <p:cNvPr id="98309" name="Picture 4" descr="2062_420_280_crop_217ac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3646488"/>
            <a:ext cx="34559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5" descr="ATTN_100_High_Quality_Engineered_Floor_Laminate_Floor_Parquet_Floor_Art_Flo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773238"/>
            <a:ext cx="4608513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9B1FE-3024-4B0C-A6AF-90C7B07B1878}" type="slidenum">
              <a:rPr lang="fa-IR"/>
              <a:pPr>
                <a:defRPr/>
              </a:pPr>
              <a:t>91</a:t>
            </a:fld>
            <a:endParaRPr lang="en-US"/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9700" y="1905000"/>
            <a:ext cx="3238500" cy="4038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pic>
        <p:nvPicPr>
          <p:cNvPr id="99333" name="Picture 8" descr="12176318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73238"/>
            <a:ext cx="42481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9" descr="hum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773238"/>
            <a:ext cx="3125787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E3246-667F-4CEC-B863-DBFFB4C673EB}" type="slidenum">
              <a:rPr lang="fa-IR"/>
              <a:pPr>
                <a:defRPr/>
              </a:pPr>
              <a:t>92</a:t>
            </a:fld>
            <a:endParaRPr lang="en-US"/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5600" y="1905000"/>
            <a:ext cx="30226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ساختار دکینگ</a:t>
            </a:r>
            <a:endParaRPr lang="en-US" sz="2800" smtClean="0"/>
          </a:p>
        </p:txBody>
      </p:sp>
      <p:pic>
        <p:nvPicPr>
          <p:cNvPr id="100357" name="Picture 5" descr="03DKATA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00225"/>
            <a:ext cx="3468688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8" descr="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924175"/>
            <a:ext cx="4319587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1DDBF5-CFB9-4787-AA3C-531214326457}" type="slidenum">
              <a:rPr lang="fa-IR"/>
              <a:pPr>
                <a:defRPr/>
              </a:pPr>
              <a:t>93</a:t>
            </a:fld>
            <a:endParaRPr lang="en-US"/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9700" y="1905000"/>
            <a:ext cx="3238500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نکات مهم درباره دکینگ</a:t>
            </a:r>
            <a:endParaRPr lang="en-US" sz="2800" smtClean="0"/>
          </a:p>
        </p:txBody>
      </p:sp>
      <p:pic>
        <p:nvPicPr>
          <p:cNvPr id="101381" name="Picture 4" descr="Fish_Hous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4824413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2" name="Picture 4" descr="park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781300"/>
            <a:ext cx="2087563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3" name="Picture 8" descr="cce59458-5748-466a-946a-bcca7833c27e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4292600"/>
            <a:ext cx="20891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C95EFE-1DEB-4EDE-B2AA-9399808EB3D6}" type="slidenum">
              <a:rPr lang="fa-IR"/>
              <a:pPr>
                <a:defRPr/>
              </a:pPr>
              <a:t>94</a:t>
            </a:fld>
            <a:endParaRPr lang="en-US"/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24525" y="1905000"/>
            <a:ext cx="27336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مزایا</a:t>
            </a:r>
            <a:endParaRPr lang="en-US" sz="2800" smtClean="0"/>
          </a:p>
        </p:txBody>
      </p:sp>
      <p:pic>
        <p:nvPicPr>
          <p:cNvPr id="102405" name="Picture 4" descr="slideshow1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73238"/>
            <a:ext cx="568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B2A78-4F5E-4C31-A4BD-99B7931B8CE2}" type="slidenum">
              <a:rPr lang="fa-IR"/>
              <a:pPr>
                <a:defRPr/>
              </a:pPr>
              <a:t>95</a:t>
            </a:fld>
            <a:endParaRPr lang="en-US"/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smtClean="0">
                <a:latin typeface="Times New Roman" pitchFamily="18" charset="0"/>
                <a:cs typeface="Times New Roman" pitchFamily="18" charset="0"/>
              </a:rPr>
              <a:t>لمینیت،پارکت،دکینگ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05000"/>
            <a:ext cx="3165475" cy="4038600"/>
          </a:xfrm>
        </p:spPr>
        <p:txBody>
          <a:bodyPr/>
          <a:lstStyle/>
          <a:p>
            <a:pPr eaLnBrk="1" hangingPunct="1"/>
            <a:r>
              <a:rPr lang="fa-IR" sz="2800" smtClean="0"/>
              <a:t>معایب</a:t>
            </a:r>
            <a:endParaRPr lang="en-US" sz="2800" smtClean="0"/>
          </a:p>
        </p:txBody>
      </p:sp>
      <p:pic>
        <p:nvPicPr>
          <p:cNvPr id="103429" name="Picture 6" descr="Interior-in-the-Natural-House-Architecture-in-the-Garden-0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19275"/>
            <a:ext cx="403225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7" descr="Interior-in-the-Natural-House-Architecture-in-the-Garden-0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925" y="3071813"/>
            <a:ext cx="3527425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70BD8-FBAD-4955-9450-B67B482AD8A1}" type="slidenum">
              <a:rPr lang="fa-IR"/>
              <a:pPr>
                <a:defRPr/>
              </a:pPr>
              <a:t>96</a:t>
            </a:fld>
            <a:endParaRPr lang="en-US" dirty="0">
              <a:cs typeface="Arial" pitchFamily="34" charset="0"/>
            </a:endParaRP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03575" y="3284538"/>
            <a:ext cx="2736850" cy="787404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bg1"/>
                </a:solidFill>
                <a:cs typeface="Tahoma" pitchFamily="34" charset="0"/>
              </a:rPr>
              <a:t>Arel.ir</a:t>
            </a:r>
            <a:endParaRPr lang="en-US" dirty="0" smtClean="0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S001140804">
  <a:themeElements>
    <a:clrScheme name="1_TS001140804 1">
      <a:dk1>
        <a:srgbClr val="000066"/>
      </a:dk1>
      <a:lt1>
        <a:srgbClr val="FFFFFF"/>
      </a:lt1>
      <a:dk2>
        <a:srgbClr val="003366"/>
      </a:dk2>
      <a:lt2>
        <a:srgbClr val="FFFFFF"/>
      </a:lt2>
      <a:accent1>
        <a:srgbClr val="8EB3C8"/>
      </a:accent1>
      <a:accent2>
        <a:srgbClr val="6F97B3"/>
      </a:accent2>
      <a:accent3>
        <a:srgbClr val="AAADB8"/>
      </a:accent3>
      <a:accent4>
        <a:srgbClr val="DADADA"/>
      </a:accent4>
      <a:accent5>
        <a:srgbClr val="C6D6E0"/>
      </a:accent5>
      <a:accent6>
        <a:srgbClr val="6488A2"/>
      </a:accent6>
      <a:hlink>
        <a:srgbClr val="556575"/>
      </a:hlink>
      <a:folHlink>
        <a:srgbClr val="3D556F"/>
      </a:folHlink>
    </a:clrScheme>
    <a:fontScheme name="1_TS00114080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1_TS001140804 1">
        <a:dk1>
          <a:srgbClr val="000066"/>
        </a:dk1>
        <a:lt1>
          <a:srgbClr val="FFFFFF"/>
        </a:lt1>
        <a:dk2>
          <a:srgbClr val="003366"/>
        </a:dk2>
        <a:lt2>
          <a:srgbClr val="FFFFFF"/>
        </a:lt2>
        <a:accent1>
          <a:srgbClr val="8EB3C8"/>
        </a:accent1>
        <a:accent2>
          <a:srgbClr val="6F97B3"/>
        </a:accent2>
        <a:accent3>
          <a:srgbClr val="AAADB8"/>
        </a:accent3>
        <a:accent4>
          <a:srgbClr val="DADADA"/>
        </a:accent4>
        <a:accent5>
          <a:srgbClr val="C6D6E0"/>
        </a:accent5>
        <a:accent6>
          <a:srgbClr val="6488A2"/>
        </a:accent6>
        <a:hlink>
          <a:srgbClr val="556575"/>
        </a:hlink>
        <a:folHlink>
          <a:srgbClr val="3D55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S001140804">
  <a:themeElements>
    <a:clrScheme name="TS001140804 1">
      <a:dk1>
        <a:srgbClr val="000066"/>
      </a:dk1>
      <a:lt1>
        <a:srgbClr val="FFFFFF"/>
      </a:lt1>
      <a:dk2>
        <a:srgbClr val="003366"/>
      </a:dk2>
      <a:lt2>
        <a:srgbClr val="FFFFFF"/>
      </a:lt2>
      <a:accent1>
        <a:srgbClr val="8EB3C8"/>
      </a:accent1>
      <a:accent2>
        <a:srgbClr val="6F97B3"/>
      </a:accent2>
      <a:accent3>
        <a:srgbClr val="AAADB8"/>
      </a:accent3>
      <a:accent4>
        <a:srgbClr val="DADADA"/>
      </a:accent4>
      <a:accent5>
        <a:srgbClr val="C6D6E0"/>
      </a:accent5>
      <a:accent6>
        <a:srgbClr val="6488A2"/>
      </a:accent6>
      <a:hlink>
        <a:srgbClr val="556575"/>
      </a:hlink>
      <a:folHlink>
        <a:srgbClr val="3D556F"/>
      </a:folHlink>
    </a:clrScheme>
    <a:fontScheme name="TS00114080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TS001140804 1">
        <a:dk1>
          <a:srgbClr val="000066"/>
        </a:dk1>
        <a:lt1>
          <a:srgbClr val="FFFFFF"/>
        </a:lt1>
        <a:dk2>
          <a:srgbClr val="003366"/>
        </a:dk2>
        <a:lt2>
          <a:srgbClr val="FFFFFF"/>
        </a:lt2>
        <a:accent1>
          <a:srgbClr val="8EB3C8"/>
        </a:accent1>
        <a:accent2>
          <a:srgbClr val="6F97B3"/>
        </a:accent2>
        <a:accent3>
          <a:srgbClr val="AAADB8"/>
        </a:accent3>
        <a:accent4>
          <a:srgbClr val="DADADA"/>
        </a:accent4>
        <a:accent5>
          <a:srgbClr val="C6D6E0"/>
        </a:accent5>
        <a:accent6>
          <a:srgbClr val="6488A2"/>
        </a:accent6>
        <a:hlink>
          <a:srgbClr val="556575"/>
        </a:hlink>
        <a:folHlink>
          <a:srgbClr val="3D55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2059</TotalTime>
  <Words>1195</Words>
  <Application>Microsoft Office PowerPoint</Application>
  <PresentationFormat>On-screen Show (4:3)</PresentationFormat>
  <Paragraphs>285</Paragraphs>
  <Slides>96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96</vt:i4>
      </vt:variant>
    </vt:vector>
  </HeadingPairs>
  <TitlesOfParts>
    <vt:vector size="105" baseType="lpstr">
      <vt:lpstr>Times New Roman</vt:lpstr>
      <vt:lpstr>Arial</vt:lpstr>
      <vt:lpstr>Arial Black</vt:lpstr>
      <vt:lpstr>Wingdings</vt:lpstr>
      <vt:lpstr>Tahoma</vt:lpstr>
      <vt:lpstr>Arial Unicode MS</vt:lpstr>
      <vt:lpstr>Studio</vt:lpstr>
      <vt:lpstr>1_TS001140804</vt:lpstr>
      <vt:lpstr>TS001140804</vt:lpstr>
      <vt:lpstr>مصالح مدرن ساختمانی</vt:lpstr>
      <vt:lpstr>مصالح مدرن</vt:lpstr>
      <vt:lpstr>مصالح مدرن</vt:lpstr>
      <vt:lpstr>سیمان</vt:lpstr>
      <vt:lpstr>سیمان پرتلند</vt:lpstr>
      <vt:lpstr>سیمان پرتلندI</vt:lpstr>
      <vt:lpstr>سیمان پرتلند II</vt:lpstr>
      <vt:lpstr>سیمان پرتلند III</vt:lpstr>
      <vt:lpstr>سیمان پرتلندIV</vt:lpstr>
      <vt:lpstr>سیمان پرتلندV</vt:lpstr>
      <vt:lpstr>سایر انواع سیمان </vt:lpstr>
      <vt:lpstr>1- سیمان پرتلند ممتاز</vt:lpstr>
      <vt:lpstr>2-سیمان کرومپد (کرومپت)</vt:lpstr>
      <vt:lpstr>3-سیمان ضد سولفات</vt:lpstr>
      <vt:lpstr>4- سیمان هوازا(سیمان پرتلندنوع A5,A3,A2,A1)</vt:lpstr>
      <vt:lpstr>5- سیمان های رنگی</vt:lpstr>
      <vt:lpstr>6-سیمان چاه کنی (سیمان چاه نفت)</vt:lpstr>
      <vt:lpstr>7-سیمان روباره</vt:lpstr>
      <vt:lpstr>8- سیمان پوزولان</vt:lpstr>
      <vt:lpstr>9- سیمان انبساطی</vt:lpstr>
      <vt:lpstr>10- سیمان برقی</vt:lpstr>
      <vt:lpstr>11-سيمان با گيرش تنظيم شده</vt:lpstr>
      <vt:lpstr>بتن</vt:lpstr>
      <vt:lpstr>بتن اسفنجی(بتن تراوا)</vt:lpstr>
      <vt:lpstr>بتن اسفنجی(بتن تراوا)</vt:lpstr>
      <vt:lpstr>بتن اسفنجی(بتن تراوا)</vt:lpstr>
      <vt:lpstr>بتن اسفنجی(بتن تراوا)</vt:lpstr>
      <vt:lpstr>بتن شیشه ای (                (Litracon</vt:lpstr>
      <vt:lpstr>بتن شیشه ای (                (Litracon</vt:lpstr>
      <vt:lpstr>بتن شیشه ای (                (Litracon</vt:lpstr>
      <vt:lpstr>بتن شیشه ای (                (Litracon</vt:lpstr>
      <vt:lpstr>بتن شیشه ای (                (Litracon</vt:lpstr>
      <vt:lpstr>بتن شیشه ای (                (Litracon</vt:lpstr>
      <vt:lpstr>سقف </vt:lpstr>
      <vt:lpstr>دال بتنی</vt:lpstr>
      <vt:lpstr>دال بتنی</vt:lpstr>
      <vt:lpstr>دال بتنی</vt:lpstr>
      <vt:lpstr>دال بتنی</vt:lpstr>
      <vt:lpstr>دال بتنی</vt:lpstr>
      <vt:lpstr>دال بتنی</vt:lpstr>
      <vt:lpstr>دال بتنی</vt:lpstr>
      <vt:lpstr>دال بتنی</vt:lpstr>
      <vt:lpstr>سقف کامپوزیت (MCD)</vt:lpstr>
      <vt:lpstr>سقف کامپوزیت (MCD)</vt:lpstr>
      <vt:lpstr>سقف کامپوزیت (MCD)</vt:lpstr>
      <vt:lpstr>سقف کامپوزیت (MCD)</vt:lpstr>
      <vt:lpstr>سقف کامپوزیت (MCD)</vt:lpstr>
      <vt:lpstr>سقف کامپوزیت (MCD)</vt:lpstr>
      <vt:lpstr>سقف کامپوزیت (MCD)</vt:lpstr>
      <vt:lpstr> ایزولاسیون  (ژئوممبران و ژئوتکستایل) </vt:lpstr>
      <vt:lpstr>ژئوممبران</vt:lpstr>
      <vt:lpstr>ژئوممبران</vt:lpstr>
      <vt:lpstr>ژئوممبران</vt:lpstr>
      <vt:lpstr>ژئوممبران</vt:lpstr>
      <vt:lpstr>ژئوممبران</vt:lpstr>
      <vt:lpstr>ژئوممبران</vt:lpstr>
      <vt:lpstr>ژئوممبران</vt:lpstr>
      <vt:lpstr>ژئوممبران</vt:lpstr>
      <vt:lpstr>ژئوتكستايل (Geotextile )</vt:lpstr>
      <vt:lpstr>ژئوتكستايل (Geotextile )</vt:lpstr>
      <vt:lpstr>ژئوتكستايل (Geotextile )</vt:lpstr>
      <vt:lpstr>ژئوتكستايل (Geotextile )</vt:lpstr>
      <vt:lpstr>عایق ناتراوا(ژیکاوا)</vt:lpstr>
      <vt:lpstr>عایق ناتراوا(ژیکاوا)</vt:lpstr>
      <vt:lpstr>عایق ناتراوا(ژیکاوا)</vt:lpstr>
      <vt:lpstr>شیشه</vt:lpstr>
      <vt:lpstr>شیشه های فلکسی (MGT)</vt:lpstr>
      <vt:lpstr>شیشه های فلکسی (MGT)</vt:lpstr>
      <vt:lpstr>شیشه های فلکسی (MGT)</vt:lpstr>
      <vt:lpstr>شیشه های فلکسی (MGT)</vt:lpstr>
      <vt:lpstr>حمام شیشه ای</vt:lpstr>
      <vt:lpstr>حمام شیشه ای</vt:lpstr>
      <vt:lpstr>حمام شیشه ای</vt:lpstr>
      <vt:lpstr>پوشش های تزیینی</vt:lpstr>
      <vt:lpstr>فامالین</vt:lpstr>
      <vt:lpstr>فامالین</vt:lpstr>
      <vt:lpstr>فامالین</vt:lpstr>
      <vt:lpstr>فامالین</vt:lpstr>
      <vt:lpstr>بلکا (ماسه شسته رنگی)</vt:lpstr>
      <vt:lpstr>بلکا (ماسه شسته رنگی)</vt:lpstr>
      <vt:lpstr>بلکا (ماسه شسته رنگی)</vt:lpstr>
      <vt:lpstr>بلکا (ماسه شسته رنگی)</vt:lpstr>
      <vt:lpstr>سنگ مصنوعی</vt:lpstr>
      <vt:lpstr>سنگ مصنوعی</vt:lpstr>
      <vt:lpstr>سنگ مصنوعی</vt:lpstr>
      <vt:lpstr>سنگ مصنوعی</vt:lpstr>
      <vt:lpstr>سنگ مصنوعی</vt:lpstr>
      <vt:lpstr>لمینیت،پارکت،دکینگ</vt:lpstr>
      <vt:lpstr>لمینیت،پارکت،دکینگ</vt:lpstr>
      <vt:lpstr>لمینیت،پارکت،دکینگ</vt:lpstr>
      <vt:lpstr>لمینیت،پارکت،دکینگ</vt:lpstr>
      <vt:lpstr>لمینیت،پارکت،دکینگ</vt:lpstr>
      <vt:lpstr>لمینیت،پارکت،دکینگ</vt:lpstr>
      <vt:lpstr>لمینیت،پارکت،دکینگ</vt:lpstr>
      <vt:lpstr>لمینیت،پارکت،دکینگ</vt:lpstr>
      <vt:lpstr>Slide 96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سیمان</dc:title>
  <dc:creator>soltan khan</dc:creator>
  <cp:lastModifiedBy>mehrdadn</cp:lastModifiedBy>
  <cp:revision>138</cp:revision>
  <dcterms:created xsi:type="dcterms:W3CDTF">2011-04-16T19:12:09Z</dcterms:created>
  <dcterms:modified xsi:type="dcterms:W3CDTF">2015-04-11T12:17:33Z</dcterms:modified>
</cp:coreProperties>
</file>