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52" r:id="rId1"/>
  </p:sldMasterIdLst>
  <p:sldIdLst>
    <p:sldId id="351" r:id="rId2"/>
    <p:sldId id="269" r:id="rId3"/>
    <p:sldId id="270" r:id="rId4"/>
    <p:sldId id="260" r:id="rId5"/>
    <p:sldId id="261" r:id="rId6"/>
    <p:sldId id="262" r:id="rId7"/>
    <p:sldId id="264" r:id="rId8"/>
    <p:sldId id="265" r:id="rId9"/>
    <p:sldId id="266" r:id="rId10"/>
    <p:sldId id="267" r:id="rId11"/>
    <p:sldId id="268" r:id="rId12"/>
    <p:sldId id="273" r:id="rId13"/>
    <p:sldId id="274" r:id="rId14"/>
    <p:sldId id="275" r:id="rId15"/>
    <p:sldId id="276" r:id="rId16"/>
    <p:sldId id="277" r:id="rId17"/>
    <p:sldId id="278" r:id="rId18"/>
    <p:sldId id="279"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1" r:id="rId48"/>
    <p:sldId id="312" r:id="rId49"/>
    <p:sldId id="313" r:id="rId50"/>
    <p:sldId id="314" r:id="rId51"/>
    <p:sldId id="315" r:id="rId52"/>
    <p:sldId id="316" r:id="rId53"/>
    <p:sldId id="317" r:id="rId54"/>
    <p:sldId id="318" r:id="rId55"/>
    <p:sldId id="319" r:id="rId56"/>
    <p:sldId id="320" r:id="rId57"/>
    <p:sldId id="321" r:id="rId58"/>
    <p:sldId id="322" r:id="rId59"/>
    <p:sldId id="323" r:id="rId60"/>
    <p:sldId id="324" r:id="rId61"/>
    <p:sldId id="325" r:id="rId62"/>
    <p:sldId id="326" r:id="rId63"/>
    <p:sldId id="327" r:id="rId64"/>
    <p:sldId id="328" r:id="rId65"/>
    <p:sldId id="329" r:id="rId66"/>
    <p:sldId id="330" r:id="rId67"/>
    <p:sldId id="331" r:id="rId68"/>
    <p:sldId id="332" r:id="rId69"/>
    <p:sldId id="333"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33CC"/>
    <a:srgbClr val="DA2ED2"/>
    <a:srgbClr val="C840BE"/>
    <a:srgbClr val="C7415E"/>
    <a:srgbClr val="FF2F7B"/>
    <a:srgbClr val="F72F76"/>
    <a:srgbClr val="D72F2F"/>
    <a:srgbClr val="E71EC1"/>
    <a:srgbClr val="CF6F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3" d="100"/>
          <a:sy n="103" d="100"/>
        </p:scale>
        <p:origin x="2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3DD8F344-DDE3-4244-B51C-74DED3AD83E1}" type="datetimeFigureOut">
              <a:rPr lang="fa-IR" smtClean="0"/>
              <a:pPr/>
              <a:t>12/05/1436</a:t>
            </a:fld>
            <a:endParaRPr lang="fa-IR"/>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fa-IR"/>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59153E58-3833-4C02-A03F-7D40BBB1B30A}"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D8F344-DDE3-4244-B51C-74DED3AD83E1}" type="datetimeFigureOut">
              <a:rPr lang="fa-IR" smtClean="0"/>
              <a:pPr/>
              <a:t>12/05/1436</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9153E58-3833-4C02-A03F-7D40BBB1B30A}"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D8F344-DDE3-4244-B51C-74DED3AD83E1}" type="datetimeFigureOut">
              <a:rPr lang="fa-IR" smtClean="0"/>
              <a:pPr/>
              <a:t>12/05/1436</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9153E58-3833-4C02-A03F-7D40BBB1B30A}"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3DD8F344-DDE3-4244-B51C-74DED3AD83E1}" type="datetimeFigureOut">
              <a:rPr lang="fa-IR" smtClean="0"/>
              <a:pPr/>
              <a:t>12/05/1436</a:t>
            </a:fld>
            <a:endParaRPr lang="fa-IR"/>
          </a:p>
        </p:txBody>
      </p:sp>
      <p:sp>
        <p:nvSpPr>
          <p:cNvPr id="5" name="Footer Placeholder 4"/>
          <p:cNvSpPr>
            <a:spLocks noGrp="1"/>
          </p:cNvSpPr>
          <p:nvPr>
            <p:ph type="ftr" sz="quarter" idx="11"/>
          </p:nvPr>
        </p:nvSpPr>
        <p:spPr>
          <a:xfrm>
            <a:off x="457200" y="6480969"/>
            <a:ext cx="4260056" cy="300831"/>
          </a:xfrm>
        </p:spPr>
        <p:txBody>
          <a:bodyPr/>
          <a:lstStyle/>
          <a:p>
            <a:endParaRPr lang="fa-IR"/>
          </a:p>
        </p:txBody>
      </p:sp>
      <p:sp>
        <p:nvSpPr>
          <p:cNvPr id="6" name="Slide Number Placeholder 5"/>
          <p:cNvSpPr>
            <a:spLocks noGrp="1"/>
          </p:cNvSpPr>
          <p:nvPr>
            <p:ph type="sldNum" sz="quarter" idx="12"/>
          </p:nvPr>
        </p:nvSpPr>
        <p:spPr/>
        <p:txBody>
          <a:bodyPr/>
          <a:lstStyle/>
          <a:p>
            <a:fld id="{59153E58-3833-4C02-A03F-7D40BBB1B30A}"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3DD8F344-DDE3-4244-B51C-74DED3AD83E1}" type="datetimeFigureOut">
              <a:rPr lang="fa-IR" smtClean="0"/>
              <a:pPr/>
              <a:t>12/05/1436</a:t>
            </a:fld>
            <a:endParaRPr lang="fa-IR"/>
          </a:p>
        </p:txBody>
      </p:sp>
      <p:sp>
        <p:nvSpPr>
          <p:cNvPr id="5" name="Footer Placeholder 4"/>
          <p:cNvSpPr>
            <a:spLocks noGrp="1"/>
          </p:cNvSpPr>
          <p:nvPr>
            <p:ph type="ftr" sz="quarter" idx="11"/>
          </p:nvPr>
        </p:nvSpPr>
        <p:spPr>
          <a:xfrm>
            <a:off x="2619376" y="6480969"/>
            <a:ext cx="4260056" cy="300831"/>
          </a:xfrm>
        </p:spPr>
        <p:txBody>
          <a:bodyPr/>
          <a:lstStyle/>
          <a:p>
            <a:endParaRPr lang="fa-IR"/>
          </a:p>
        </p:txBody>
      </p:sp>
      <p:sp>
        <p:nvSpPr>
          <p:cNvPr id="6" name="Slide Number Placeholder 5"/>
          <p:cNvSpPr>
            <a:spLocks noGrp="1"/>
          </p:cNvSpPr>
          <p:nvPr>
            <p:ph type="sldNum" sz="quarter" idx="12"/>
          </p:nvPr>
        </p:nvSpPr>
        <p:spPr>
          <a:xfrm>
            <a:off x="8451056" y="809624"/>
            <a:ext cx="502920" cy="300831"/>
          </a:xfrm>
        </p:spPr>
        <p:txBody>
          <a:bodyPr/>
          <a:lstStyle/>
          <a:p>
            <a:fld id="{59153E58-3833-4C02-A03F-7D40BBB1B30A}" type="slidenum">
              <a:rPr lang="fa-IR" smtClean="0"/>
              <a:pPr/>
              <a:t>‹#›</a:t>
            </a:fld>
            <a:endParaRPr lang="fa-IR"/>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3DD8F344-DDE3-4244-B51C-74DED3AD83E1}" type="datetimeFigureOut">
              <a:rPr lang="fa-IR" smtClean="0"/>
              <a:pPr/>
              <a:t>12/05/1436</a:t>
            </a:fld>
            <a:endParaRPr lang="fa-IR"/>
          </a:p>
        </p:txBody>
      </p:sp>
      <p:sp>
        <p:nvSpPr>
          <p:cNvPr id="6" name="Footer Placeholder 5"/>
          <p:cNvSpPr>
            <a:spLocks noGrp="1"/>
          </p:cNvSpPr>
          <p:nvPr>
            <p:ph type="ftr" sz="quarter" idx="11"/>
          </p:nvPr>
        </p:nvSpPr>
        <p:spPr>
          <a:xfrm>
            <a:off x="457200" y="6480969"/>
            <a:ext cx="4260056" cy="301752"/>
          </a:xfrm>
        </p:spPr>
        <p:txBody>
          <a:bodyPr/>
          <a:lstStyle/>
          <a:p>
            <a:endParaRPr lang="fa-IR"/>
          </a:p>
        </p:txBody>
      </p:sp>
      <p:sp>
        <p:nvSpPr>
          <p:cNvPr id="7" name="Slide Number Placeholder 6"/>
          <p:cNvSpPr>
            <a:spLocks noGrp="1"/>
          </p:cNvSpPr>
          <p:nvPr>
            <p:ph type="sldNum" sz="quarter" idx="12"/>
          </p:nvPr>
        </p:nvSpPr>
        <p:spPr>
          <a:xfrm>
            <a:off x="7589520" y="6480969"/>
            <a:ext cx="502920" cy="301752"/>
          </a:xfrm>
        </p:spPr>
        <p:txBody>
          <a:bodyPr/>
          <a:lstStyle/>
          <a:p>
            <a:fld id="{59153E58-3833-4C02-A03F-7D40BBB1B30A}"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3DD8F344-DDE3-4244-B51C-74DED3AD83E1}" type="datetimeFigureOut">
              <a:rPr lang="fa-IR" smtClean="0"/>
              <a:pPr/>
              <a:t>12/05/1436</a:t>
            </a:fld>
            <a:endParaRPr lang="fa-IR"/>
          </a:p>
        </p:txBody>
      </p:sp>
      <p:sp>
        <p:nvSpPr>
          <p:cNvPr id="8" name="Footer Placeholder 7"/>
          <p:cNvSpPr>
            <a:spLocks noGrp="1"/>
          </p:cNvSpPr>
          <p:nvPr>
            <p:ph type="ftr" sz="quarter" idx="11"/>
          </p:nvPr>
        </p:nvSpPr>
        <p:spPr>
          <a:xfrm>
            <a:off x="457200" y="6480969"/>
            <a:ext cx="4261104" cy="301752"/>
          </a:xfrm>
        </p:spPr>
        <p:txBody>
          <a:bodyPr/>
          <a:lstStyle/>
          <a:p>
            <a:endParaRPr lang="fa-IR"/>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59153E58-3833-4C02-A03F-7D40BBB1B30A}"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D8F344-DDE3-4244-B51C-74DED3AD83E1}" type="datetimeFigureOut">
              <a:rPr lang="fa-IR" smtClean="0"/>
              <a:pPr/>
              <a:t>12/05/1436</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59153E58-3833-4C02-A03F-7D40BBB1B30A}"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3DD8F344-DDE3-4244-B51C-74DED3AD83E1}" type="datetimeFigureOut">
              <a:rPr lang="fa-IR" smtClean="0"/>
              <a:pPr/>
              <a:t>12/05/1436</a:t>
            </a:fld>
            <a:endParaRPr lang="fa-IR"/>
          </a:p>
        </p:txBody>
      </p:sp>
      <p:sp>
        <p:nvSpPr>
          <p:cNvPr id="3" name="Footer Placeholder 2"/>
          <p:cNvSpPr>
            <a:spLocks noGrp="1"/>
          </p:cNvSpPr>
          <p:nvPr>
            <p:ph type="ftr" sz="quarter" idx="11"/>
          </p:nvPr>
        </p:nvSpPr>
        <p:spPr>
          <a:xfrm>
            <a:off x="457200" y="6481890"/>
            <a:ext cx="4260056" cy="300831"/>
          </a:xfrm>
        </p:spPr>
        <p:txBody>
          <a:bodyPr/>
          <a:lstStyle/>
          <a:p>
            <a:endParaRPr lang="fa-IR"/>
          </a:p>
        </p:txBody>
      </p:sp>
      <p:sp>
        <p:nvSpPr>
          <p:cNvPr id="4" name="Slide Number Placeholder 3"/>
          <p:cNvSpPr>
            <a:spLocks noGrp="1"/>
          </p:cNvSpPr>
          <p:nvPr>
            <p:ph type="sldNum" sz="quarter" idx="12"/>
          </p:nvPr>
        </p:nvSpPr>
        <p:spPr>
          <a:xfrm>
            <a:off x="7589520" y="6480969"/>
            <a:ext cx="502920" cy="301752"/>
          </a:xfrm>
        </p:spPr>
        <p:txBody>
          <a:bodyPr/>
          <a:lstStyle/>
          <a:p>
            <a:fld id="{59153E58-3833-4C02-A03F-7D40BBB1B30A}"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3DD8F344-DDE3-4244-B51C-74DED3AD83E1}" type="datetimeFigureOut">
              <a:rPr lang="fa-IR" smtClean="0"/>
              <a:pPr/>
              <a:t>12/05/1436</a:t>
            </a:fld>
            <a:endParaRPr lang="fa-IR"/>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fa-IR"/>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59153E58-3833-4C02-A03F-7D40BBB1B30A}"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3DD8F344-DDE3-4244-B51C-74DED3AD83E1}" type="datetimeFigureOut">
              <a:rPr lang="fa-IR" smtClean="0"/>
              <a:pPr/>
              <a:t>12/05/1436</a:t>
            </a:fld>
            <a:endParaRPr lang="fa-IR"/>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fa-IR"/>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59153E58-3833-4C02-A03F-7D40BBB1B30A}"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DD8F344-DDE3-4244-B51C-74DED3AD83E1}" type="datetimeFigureOut">
              <a:rPr lang="fa-IR" smtClean="0"/>
              <a:pPr/>
              <a:t>12/05/1436</a:t>
            </a:fld>
            <a:endParaRPr lang="fa-IR"/>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a-IR"/>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59153E58-3833-4C02-A03F-7D40BBB1B30A}" type="slidenum">
              <a:rPr lang="fa-IR" smtClean="0"/>
              <a:pPr/>
              <a:t>‹#›</a:t>
            </a:fld>
            <a:endParaRPr lang="fa-IR"/>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r" rtl="1"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r" rtl="1"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r" rtl="1"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r" rtl="1"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r" rtl="1"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12776"/>
            <a:ext cx="8229600" cy="2952328"/>
          </a:xfrm>
        </p:spPr>
        <p:txBody>
          <a:bodyPr>
            <a:noAutofit/>
          </a:bodyPr>
          <a:lstStyle/>
          <a:p>
            <a:pPr algn="ctr"/>
            <a:r>
              <a:rPr lang="fa-IR" sz="6000" dirty="0" smtClean="0">
                <a:solidFill>
                  <a:srgbClr val="FF0000"/>
                </a:solidFill>
                <a:cs typeface="B Titr" pitchFamily="2" charset="-78"/>
              </a:rPr>
              <a:t>موضوع تحقیق :</a:t>
            </a:r>
            <a:r>
              <a:rPr lang="fa-IR" sz="6000" dirty="0" smtClean="0">
                <a:cs typeface="B Titr" pitchFamily="2" charset="-78"/>
              </a:rPr>
              <a:t/>
            </a:r>
            <a:br>
              <a:rPr lang="fa-IR" sz="6000" dirty="0" smtClean="0">
                <a:cs typeface="B Titr" pitchFamily="2" charset="-78"/>
              </a:rPr>
            </a:br>
            <a:r>
              <a:rPr lang="fa-IR" sz="6000" dirty="0" smtClean="0">
                <a:cs typeface="B Titr" pitchFamily="2" charset="-78"/>
              </a:rPr>
              <a:t>شمع کوبی</a:t>
            </a:r>
            <a:endParaRPr lang="fa-IR" sz="6000" dirty="0">
              <a:cs typeface="B Titr"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960" y="4509120"/>
            <a:ext cx="864096" cy="805711"/>
          </a:xfrm>
          <a:prstGeom prst="rect">
            <a:avLst/>
          </a:prstGeom>
        </p:spPr>
      </p:pic>
    </p:spTree>
    <p:extLst>
      <p:ext uri="{BB962C8B-B14F-4D97-AF65-F5344CB8AC3E}">
        <p14:creationId xmlns:p14="http://schemas.microsoft.com/office/powerpoint/2010/main" val="39367568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44824"/>
            <a:ext cx="8229600" cy="2160240"/>
          </a:xfrm>
        </p:spPr>
        <p:txBody>
          <a:bodyPr>
            <a:normAutofit/>
          </a:bodyPr>
          <a:lstStyle/>
          <a:p>
            <a:pPr algn="just"/>
            <a:r>
              <a:rPr lang="fa-IR" sz="3600" dirty="0" smtClean="0">
                <a:cs typeface="B Titr" pitchFamily="2" charset="-78"/>
              </a:rPr>
              <a:t>مراحل اجرای شمع درجای بتنی در یک نگاه</a:t>
            </a:r>
            <a:endParaRPr lang="fa-IR" sz="3600" dirty="0">
              <a:cs typeface="B Titr"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554093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Titr" pitchFamily="2" charset="-78"/>
              </a:rPr>
              <a:t>1.حفاری اولیه همراه با تزریق گل بنتونیت</a:t>
            </a:r>
            <a:endParaRPr lang="fa-IR" sz="4000" dirty="0">
              <a:cs typeface="B Titr" pitchFamily="2" charset="-78"/>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1904" y="2178431"/>
            <a:ext cx="3060192" cy="3980688"/>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759530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itchFamily="2" charset="-78"/>
              </a:rPr>
              <a:t>2.کیسینگ </a:t>
            </a:r>
            <a:r>
              <a:rPr lang="fa-IR" sz="3600" dirty="0">
                <a:cs typeface="B Titr" pitchFamily="2" charset="-78"/>
              </a:rPr>
              <a:t>گذاری تا عمق عبوری از لایه ریزشی</a:t>
            </a:r>
          </a:p>
        </p:txBody>
      </p:sp>
      <p:pic>
        <p:nvPicPr>
          <p:cNvPr id="2050" name="Picture 2" descr="G:\تصاویر شمع کوبی\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139302"/>
            <a:ext cx="3060700" cy="39814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438153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dirty="0">
                <a:cs typeface="B Titr" pitchFamily="2" charset="-78"/>
              </a:rPr>
              <a:t>3.از سرگیری حفاری از درون کیسنگ</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1904" y="2178431"/>
            <a:ext cx="3060192" cy="39806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947363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cs typeface="B Titr" pitchFamily="2" charset="-78"/>
              </a:rPr>
              <a:t>4.ایجاد انباره در انتهای شمع(ویژه شمع های پدستالی)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1904" y="2178431"/>
            <a:ext cx="3060192" cy="39806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579694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5.جاگذاری قفسه آرماتور</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8856" y="2178431"/>
            <a:ext cx="3066288" cy="39806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355145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a:cs typeface="B Titr" pitchFamily="2" charset="-78"/>
              </a:rPr>
              <a:t>6.جاگذاری ترمی و قیف و انجام بتن ریزی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8856" y="2178431"/>
            <a:ext cx="3066288" cy="39806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3658082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7.بیرون کشیدن کیسینگ</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8856" y="2178431"/>
            <a:ext cx="3066288" cy="39806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7235598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8.اتمام اجرای شمع</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8856" y="2178431"/>
            <a:ext cx="3066288" cy="39806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72655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مزایا</a:t>
            </a:r>
          </a:p>
        </p:txBody>
      </p:sp>
      <p:sp>
        <p:nvSpPr>
          <p:cNvPr id="3" name="Content Placeholder 2"/>
          <p:cNvSpPr>
            <a:spLocks noGrp="1"/>
          </p:cNvSpPr>
          <p:nvPr>
            <p:ph idx="1"/>
          </p:nvPr>
        </p:nvSpPr>
        <p:spPr/>
        <p:txBody>
          <a:bodyPr/>
          <a:lstStyle/>
          <a:p>
            <a:pPr algn="just"/>
            <a:r>
              <a:rPr lang="fa-IR" dirty="0">
                <a:cs typeface="B Nazanin" pitchFamily="2" charset="-78"/>
              </a:rPr>
              <a:t>عدم محدودیت قطر ، امکان افزایش مقطع شمع در  قسمت انتهایی و افزایش توان باربری ، تدارک آسان تر ماشین آلات حفاری نسبت به شمع کوبی ، مناسب بودن برای استفاده در محیطهای شهری به دلیل سر و صدای کمتر ، تکمیل مطالعات و شناسایی خاک حین حفاری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200992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عملیات تحکیم بستر</a:t>
            </a:r>
          </a:p>
        </p:txBody>
      </p:sp>
      <p:sp>
        <p:nvSpPr>
          <p:cNvPr id="3" name="Content Placeholder 2"/>
          <p:cNvSpPr>
            <a:spLocks noGrp="1"/>
          </p:cNvSpPr>
          <p:nvPr>
            <p:ph idx="1"/>
          </p:nvPr>
        </p:nvSpPr>
        <p:spPr/>
        <p:txBody>
          <a:bodyPr/>
          <a:lstStyle/>
          <a:p>
            <a:pPr algn="just"/>
            <a:r>
              <a:rPr lang="fa-IR" dirty="0">
                <a:cs typeface="B Nazanin" pitchFamily="2" charset="-78"/>
              </a:rPr>
              <a:t>بطور كلي در مواجهه با خاكهاي مسئله دار نظير خاكهاي سست با قابليت باربري كم، نشست‌پذيري زياد، روانگرا، خاكهاي دستي و ... دو راه پيش روي مهندسين ژئوتكنيك قرار دارد:1: استفاده از المانهاي باربر در </a:t>
            </a:r>
            <a:r>
              <a:rPr lang="fa-IR" dirty="0" smtClean="0">
                <a:cs typeface="B Nazanin" pitchFamily="2" charset="-78"/>
              </a:rPr>
              <a:t>خاك</a:t>
            </a:r>
            <a:r>
              <a:rPr lang="en-US" dirty="0" smtClean="0">
                <a:cs typeface="B Nazanin" pitchFamily="2" charset="-78"/>
              </a:rPr>
              <a:t> </a:t>
            </a:r>
            <a:r>
              <a:rPr lang="fa-IR" dirty="0" smtClean="0">
                <a:cs typeface="B Nazanin" pitchFamily="2" charset="-78"/>
              </a:rPr>
              <a:t>2.استفاده از مصالح هایتک و پرهزینه</a:t>
            </a:r>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173932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معایب</a:t>
            </a:r>
          </a:p>
        </p:txBody>
      </p:sp>
      <p:sp>
        <p:nvSpPr>
          <p:cNvPr id="3" name="Content Placeholder 2"/>
          <p:cNvSpPr>
            <a:spLocks noGrp="1"/>
          </p:cNvSpPr>
          <p:nvPr>
            <p:ph idx="1"/>
          </p:nvPr>
        </p:nvSpPr>
        <p:spPr/>
        <p:txBody>
          <a:bodyPr/>
          <a:lstStyle/>
          <a:p>
            <a:pPr algn="just"/>
            <a:r>
              <a:rPr lang="fa-IR" dirty="0">
                <a:cs typeface="B Nazanin" pitchFamily="2" charset="-78"/>
              </a:rPr>
              <a:t>عدم امکان کنترل کیفیت بتن مصرفی بخصوص وقتی که سطح آب زیرزمینی بالاست ، ضرورت استفاده از لوله غلاف و گل حفاری ، احتمال جابجایی محور مرکزی شمع در حین اجرا ، احتمال جا ماندن لوله غلاف بعد از بتن ریزی ، تاثیر شرایط جوی بر روند اجرا ، آلوده شدن محیط حفاری و بتن ریخته شده در چاه به دلیل استفاده از گل حفاری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501190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936104"/>
          </a:xfrm>
        </p:spPr>
        <p:txBody>
          <a:bodyPr>
            <a:noAutofit/>
          </a:bodyPr>
          <a:lstStyle/>
          <a:p>
            <a:pPr algn="r"/>
            <a:r>
              <a:rPr lang="fa-IR" sz="3200" dirty="0">
                <a:cs typeface="B Titr" pitchFamily="2" charset="-78"/>
              </a:rPr>
              <a:t/>
            </a:r>
            <a:br>
              <a:rPr lang="fa-IR" sz="3200" dirty="0">
                <a:cs typeface="B Titr" pitchFamily="2" charset="-78"/>
              </a:rPr>
            </a:br>
            <a:r>
              <a:rPr lang="fa-IR" sz="3200" dirty="0">
                <a:cs typeface="B Titr" pitchFamily="2" charset="-78"/>
              </a:rPr>
              <a:t>شکل قرارگیری شمع های گروهی در زیر سر شمع</a:t>
            </a:r>
            <a:br>
              <a:rPr lang="fa-IR" sz="3200" dirty="0">
                <a:cs typeface="B Titr" pitchFamily="2" charset="-78"/>
              </a:rPr>
            </a:br>
            <a:r>
              <a:rPr lang="fa-IR" sz="3200" dirty="0">
                <a:cs typeface="B Titr" pitchFamily="2" charset="-78"/>
              </a:rPr>
              <a:t/>
            </a:r>
            <a:br>
              <a:rPr lang="fa-IR" sz="3200" dirty="0">
                <a:cs typeface="B Titr" pitchFamily="2" charset="-78"/>
              </a:rPr>
            </a:br>
            <a:endParaRPr lang="fa-IR" sz="3200" dirty="0">
              <a:cs typeface="B Titr"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68040" y="2784983"/>
            <a:ext cx="2407920" cy="276758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1438639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1. انجام مطالعات ژئوتکنیک</a:t>
            </a:r>
          </a:p>
        </p:txBody>
      </p:sp>
      <p:sp>
        <p:nvSpPr>
          <p:cNvPr id="3" name="Content Placeholder 2"/>
          <p:cNvSpPr>
            <a:spLocks noGrp="1"/>
          </p:cNvSpPr>
          <p:nvPr>
            <p:ph idx="1"/>
          </p:nvPr>
        </p:nvSpPr>
        <p:spPr/>
        <p:txBody>
          <a:bodyPr>
            <a:normAutofit lnSpcReduction="10000"/>
          </a:bodyPr>
          <a:lstStyle/>
          <a:p>
            <a:pPr algn="just"/>
            <a:r>
              <a:rPr lang="fa-IR" dirty="0">
                <a:cs typeface="B Nazanin" pitchFamily="2" charset="-78"/>
              </a:rPr>
              <a:t>بر اساس مطالعات ژئوتکنیک ما به نتایج زیر دست می یابیم :</a:t>
            </a:r>
          </a:p>
          <a:p>
            <a:pPr algn="just"/>
            <a:r>
              <a:rPr lang="en-US" dirty="0">
                <a:cs typeface="B Nazanin" pitchFamily="2" charset="-78"/>
              </a:rPr>
              <a:t>a: </a:t>
            </a:r>
            <a:r>
              <a:rPr lang="fa-IR" dirty="0">
                <a:cs typeface="B Nazanin" pitchFamily="2" charset="-78"/>
              </a:rPr>
              <a:t>تعیین تکلیف استفاده و یا عدم استفاده از پی های شمعی</a:t>
            </a:r>
          </a:p>
          <a:p>
            <a:pPr algn="just"/>
            <a:r>
              <a:rPr lang="en-US" dirty="0">
                <a:cs typeface="B Nazanin" pitchFamily="2" charset="-78"/>
              </a:rPr>
              <a:t>b: </a:t>
            </a:r>
            <a:r>
              <a:rPr lang="fa-IR" dirty="0">
                <a:cs typeface="B Nazanin" pitchFamily="2" charset="-78"/>
              </a:rPr>
              <a:t>شرایط زیر سطحی و محیطی</a:t>
            </a:r>
          </a:p>
          <a:p>
            <a:pPr algn="just"/>
            <a:r>
              <a:rPr lang="en-US" dirty="0">
                <a:cs typeface="B Nazanin" pitchFamily="2" charset="-78"/>
              </a:rPr>
              <a:t>c: </a:t>
            </a:r>
            <a:r>
              <a:rPr lang="fa-IR" dirty="0">
                <a:cs typeface="B Nazanin" pitchFamily="2" charset="-78"/>
              </a:rPr>
              <a:t>ملاحضات اقتصادی</a:t>
            </a:r>
          </a:p>
          <a:p>
            <a:pPr algn="just"/>
            <a:r>
              <a:rPr lang="en-US" dirty="0">
                <a:cs typeface="B Nazanin" pitchFamily="2" charset="-78"/>
              </a:rPr>
              <a:t>d: </a:t>
            </a:r>
            <a:r>
              <a:rPr lang="fa-IR" dirty="0">
                <a:cs typeface="B Nazanin" pitchFamily="2" charset="-78"/>
              </a:rPr>
              <a:t>انتخاب نوع پی عمیق(درجا یا کوبیدنی)</a:t>
            </a:r>
          </a:p>
          <a:p>
            <a:pPr algn="just"/>
            <a:r>
              <a:rPr lang="en-US" dirty="0">
                <a:cs typeface="B Nazanin" pitchFamily="2" charset="-78"/>
              </a:rPr>
              <a:t>e: </a:t>
            </a:r>
            <a:r>
              <a:rPr lang="fa-IR" dirty="0">
                <a:cs typeface="B Nazanin" pitchFamily="2" charset="-78"/>
              </a:rPr>
              <a:t>جنس شمع</a:t>
            </a:r>
          </a:p>
          <a:p>
            <a:pPr algn="just"/>
            <a:r>
              <a:rPr lang="en-US" dirty="0">
                <a:cs typeface="B Nazanin" pitchFamily="2" charset="-78"/>
              </a:rPr>
              <a:t>f: </a:t>
            </a:r>
            <a:r>
              <a:rPr lang="fa-IR" dirty="0">
                <a:cs typeface="B Nazanin" pitchFamily="2" charset="-78"/>
              </a:rPr>
              <a:t>تجهیزات و امکانات ساخت و اجرا</a:t>
            </a:r>
          </a:p>
          <a:p>
            <a:pPr algn="just"/>
            <a:r>
              <a:rPr lang="en-US" dirty="0">
                <a:cs typeface="B Nazanin" pitchFamily="2" charset="-78"/>
              </a:rPr>
              <a:t>g: </a:t>
            </a:r>
            <a:r>
              <a:rPr lang="fa-IR" dirty="0">
                <a:cs typeface="B Nazanin" pitchFamily="2" charset="-78"/>
              </a:rPr>
              <a:t>عمق شمع</a:t>
            </a:r>
          </a:p>
          <a:p>
            <a:pPr algn="just"/>
            <a:r>
              <a:rPr lang="en-US" dirty="0">
                <a:cs typeface="B Nazanin" pitchFamily="2" charset="-78"/>
              </a:rPr>
              <a:t>h: ...</a:t>
            </a:r>
          </a:p>
          <a:p>
            <a:pPr algn="just"/>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610645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نمونه برداری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6152" y="2934335"/>
            <a:ext cx="6711696" cy="246888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5000751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2. آماده سازی محل حفاری</a:t>
            </a:r>
          </a:p>
        </p:txBody>
      </p:sp>
      <p:sp>
        <p:nvSpPr>
          <p:cNvPr id="3" name="Content Placeholder 2"/>
          <p:cNvSpPr>
            <a:spLocks noGrp="1"/>
          </p:cNvSpPr>
          <p:nvPr>
            <p:ph idx="1"/>
          </p:nvPr>
        </p:nvSpPr>
        <p:spPr/>
        <p:txBody>
          <a:bodyPr>
            <a:normAutofit lnSpcReduction="10000"/>
          </a:bodyPr>
          <a:lstStyle/>
          <a:p>
            <a:pPr algn="just"/>
            <a:r>
              <a:rPr lang="en-US" dirty="0">
                <a:cs typeface="B Nazanin" pitchFamily="2" charset="-78"/>
              </a:rPr>
              <a:t>a: </a:t>
            </a:r>
            <a:r>
              <a:rPr lang="fa-IR" dirty="0">
                <a:cs typeface="B Nazanin" pitchFamily="2" charset="-78"/>
              </a:rPr>
              <a:t>محل حفاری باید کاملا مسطح بوده و با مصالح دارای قابلیت زهکش مناسب متراکم گردد و دارای صلیبت کافی جهت انجام عملیات باشد </a:t>
            </a:r>
            <a:r>
              <a:rPr lang="fa-IR" dirty="0" smtClean="0">
                <a:cs typeface="B Nazanin" pitchFamily="2" charset="-78"/>
              </a:rPr>
              <a:t>.</a:t>
            </a:r>
            <a:endParaRPr lang="fa-IR" dirty="0">
              <a:cs typeface="B Nazanin" pitchFamily="2" charset="-78"/>
            </a:endParaRPr>
          </a:p>
          <a:p>
            <a:pPr algn="just"/>
            <a:r>
              <a:rPr lang="en-US" dirty="0">
                <a:cs typeface="B Nazanin" pitchFamily="2" charset="-78"/>
              </a:rPr>
              <a:t>b: </a:t>
            </a:r>
            <a:r>
              <a:rPr lang="fa-IR" dirty="0">
                <a:cs typeface="B Nazanin" pitchFamily="2" charset="-78"/>
              </a:rPr>
              <a:t>از فضای کافی جهت مانور دستگاه حفاری و بتن ریزی برخوردار باشد.</a:t>
            </a:r>
          </a:p>
          <a:p>
            <a:pPr algn="just"/>
            <a:r>
              <a:rPr lang="en-US" dirty="0" smtClean="0">
                <a:cs typeface="B Nazanin" pitchFamily="2" charset="-78"/>
              </a:rPr>
              <a:t>c</a:t>
            </a:r>
            <a:r>
              <a:rPr lang="en-US" dirty="0">
                <a:cs typeface="B Nazanin" pitchFamily="2" charset="-78"/>
              </a:rPr>
              <a:t>: </a:t>
            </a:r>
            <a:r>
              <a:rPr lang="fa-IR" dirty="0">
                <a:cs typeface="B Nazanin" pitchFamily="2" charset="-78"/>
              </a:rPr>
              <a:t>در طول عملیات حفاری ، خاک حاصل از حفاری مرتبا از روی سطح پلاتفرم برداشته شود</a:t>
            </a:r>
            <a:r>
              <a:rPr lang="fa-IR" dirty="0" smtClean="0">
                <a:cs typeface="B Nazanin" pitchFamily="2" charset="-78"/>
              </a:rPr>
              <a:t>.</a:t>
            </a:r>
            <a:endParaRPr lang="fa-IR" dirty="0">
              <a:cs typeface="B Nazanin" pitchFamily="2" charset="-78"/>
            </a:endParaRPr>
          </a:p>
          <a:p>
            <a:pPr algn="just"/>
            <a:r>
              <a:rPr lang="en-US" dirty="0">
                <a:cs typeface="B Nazanin" pitchFamily="2" charset="-78"/>
              </a:rPr>
              <a:t>d: </a:t>
            </a:r>
            <a:r>
              <a:rPr lang="fa-IR" dirty="0">
                <a:cs typeface="B Nazanin" pitchFamily="2" charset="-78"/>
              </a:rPr>
              <a:t>در بستر رودخانه ها و در جاهای که در معرض آبهای سطحی می باشند با استفاده از سپر کوبی در اطراف محل حفاری باید از ورود آبهای سطحی به محل حفاری جلوگیری شود</a:t>
            </a:r>
          </a:p>
          <a:p>
            <a:pPr algn="just"/>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0913767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3. نشانه گذاری محل اجرای شمع</a:t>
            </a:r>
          </a:p>
        </p:txBody>
      </p:sp>
      <p:sp>
        <p:nvSpPr>
          <p:cNvPr id="3" name="Content Placeholder 2"/>
          <p:cNvSpPr>
            <a:spLocks noGrp="1"/>
          </p:cNvSpPr>
          <p:nvPr>
            <p:ph idx="1"/>
          </p:nvPr>
        </p:nvSpPr>
        <p:spPr/>
        <p:txBody>
          <a:bodyPr/>
          <a:lstStyle/>
          <a:p>
            <a:pPr algn="just"/>
            <a:r>
              <a:rPr lang="fa-IR" dirty="0">
                <a:cs typeface="B Nazanin" pitchFamily="2" charset="-78"/>
              </a:rPr>
              <a:t>در این مرحله محل دقیق شمع توسط اکیپ نقشه برداری مشخص و نشانه گذاری می شود</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9763302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عملیات نقشه برداری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5918" y="1571612"/>
            <a:ext cx="6643734" cy="497451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2533732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نشانه گذاری محل دقیق شمع</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2976" y="2000240"/>
            <a:ext cx="6929486" cy="448581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818857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4. انتخاب مدل دستگاه حفاری</a:t>
            </a:r>
          </a:p>
        </p:txBody>
      </p:sp>
      <p:sp>
        <p:nvSpPr>
          <p:cNvPr id="3" name="Content Placeholder 2"/>
          <p:cNvSpPr>
            <a:spLocks noGrp="1"/>
          </p:cNvSpPr>
          <p:nvPr>
            <p:ph idx="1"/>
          </p:nvPr>
        </p:nvSpPr>
        <p:spPr/>
        <p:txBody>
          <a:bodyPr/>
          <a:lstStyle/>
          <a:p>
            <a:pPr algn="just"/>
            <a:r>
              <a:rPr lang="fa-IR" dirty="0">
                <a:cs typeface="B Nazanin" pitchFamily="2" charset="-78"/>
              </a:rPr>
              <a:t>مشخصات انواع مدل های دستگاه ها و مته های حفاری شمع درجا در قسمت معرفی این تجهیزات آورده شده است.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7307252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5. استقرار دستگاه حفاری</a:t>
            </a:r>
          </a:p>
        </p:txBody>
      </p:sp>
      <p:sp>
        <p:nvSpPr>
          <p:cNvPr id="3" name="Content Placeholder 2"/>
          <p:cNvSpPr>
            <a:spLocks noGrp="1"/>
          </p:cNvSpPr>
          <p:nvPr>
            <p:ph idx="1"/>
          </p:nvPr>
        </p:nvSpPr>
        <p:spPr/>
        <p:txBody>
          <a:bodyPr>
            <a:normAutofit fontScale="92500" lnSpcReduction="10000"/>
          </a:bodyPr>
          <a:lstStyle/>
          <a:p>
            <a:pPr algn="just"/>
            <a:r>
              <a:rPr lang="fa-IR" dirty="0">
                <a:cs typeface="B Nazanin" pitchFamily="2" charset="-78"/>
              </a:rPr>
              <a:t>پس از آماده سازی محل اجرای شمع دستگاه حفاری در محل مستقر می گردد. استقرار دستگاه حفاری بنحوی تعیین می گردد که شرایط زیر را تامین نماید : </a:t>
            </a:r>
          </a:p>
          <a:p>
            <a:pPr algn="just"/>
            <a:r>
              <a:rPr lang="fa-IR" dirty="0">
                <a:cs typeface="B Nazanin" pitchFamily="2" charset="-78"/>
              </a:rPr>
              <a:t> - تا پایان حفاری یک شمع نیاز به جابجایی نداشته باشد زیرا در صورت جابجایی دستگاه حفاری و استقرار مجدد باعث اختلال در تراز و شاقول بودن دستگاه حفاری می شود</a:t>
            </a:r>
            <a:r>
              <a:rPr lang="fa-IR" dirty="0" smtClean="0">
                <a:cs typeface="B Nazanin" pitchFamily="2" charset="-78"/>
              </a:rPr>
              <a:t>.</a:t>
            </a:r>
            <a:endParaRPr lang="fa-IR" dirty="0">
              <a:cs typeface="B Nazanin" pitchFamily="2" charset="-78"/>
            </a:endParaRPr>
          </a:p>
          <a:p>
            <a:pPr algn="just"/>
            <a:r>
              <a:rPr lang="fa-IR" dirty="0">
                <a:cs typeface="B Nazanin" pitchFamily="2" charset="-78"/>
              </a:rPr>
              <a:t>- کمترین ضربه دینامیکی را حتی الامکان به شمع های اجرا شده در مراحل قبلی وارد نماید. </a:t>
            </a:r>
          </a:p>
          <a:p>
            <a:pPr algn="just"/>
            <a:r>
              <a:rPr lang="fa-IR" dirty="0">
                <a:cs typeface="B Nazanin" pitchFamily="2" charset="-78"/>
              </a:rPr>
              <a:t>- حداقل موانع کاری را نسبت به تردد ماشین آلات مرتبط با عملیات حفاری (جرثقیل، تراک میکسر،  لودر و ...) ایجاد نماید. </a:t>
            </a:r>
          </a:p>
          <a:p>
            <a:pPr algn="just"/>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5820471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2: بهسازي و اصلاح خواص فيزيكي</a:t>
            </a:r>
          </a:p>
        </p:txBody>
      </p:sp>
      <p:sp>
        <p:nvSpPr>
          <p:cNvPr id="3" name="Content Placeholder 2"/>
          <p:cNvSpPr>
            <a:spLocks noGrp="1"/>
          </p:cNvSpPr>
          <p:nvPr>
            <p:ph idx="1"/>
          </p:nvPr>
        </p:nvSpPr>
        <p:spPr/>
        <p:txBody>
          <a:bodyPr/>
          <a:lstStyle/>
          <a:p>
            <a:pPr algn="just"/>
            <a:r>
              <a:rPr lang="fa-IR" dirty="0" smtClean="0">
                <a:cs typeface="B Nazanin" pitchFamily="2" charset="-78"/>
              </a:rPr>
              <a:t>هر يك از راه حل‌هاي فوق داراي روشها و مشخصات مربوط به خود مي‌باشند كه طي ساليان متمادي توسعه فراواني يافته‌‌اند. برخي از تكنيكهاي ابداعي نيز ماهيتي تركيبي از دو دسته فوق داشته و مزاياي هر دو دسته را تا حدودي بهمراه دارند.</a:t>
            </a:r>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4619950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تراز کردن مته حفاری با محل شمع</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0166" y="1643050"/>
            <a:ext cx="6450924" cy="484087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40727528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a:cs typeface="B Titr" pitchFamily="2" charset="-78"/>
              </a:rPr>
              <a:t>6. تامین امکانات لازم برای جلوگیری از ریزش دیواره محل حفاری</a:t>
            </a:r>
          </a:p>
        </p:txBody>
      </p:sp>
      <p:sp>
        <p:nvSpPr>
          <p:cNvPr id="3" name="Content Placeholder 2"/>
          <p:cNvSpPr>
            <a:spLocks noGrp="1"/>
          </p:cNvSpPr>
          <p:nvPr>
            <p:ph idx="1"/>
          </p:nvPr>
        </p:nvSpPr>
        <p:spPr/>
        <p:txBody>
          <a:bodyPr/>
          <a:lstStyle/>
          <a:p>
            <a:pPr algn="just"/>
            <a:r>
              <a:rPr lang="fa-IR" dirty="0">
                <a:cs typeface="B Nazanin" pitchFamily="2" charset="-78"/>
              </a:rPr>
              <a:t>در صورتیکه امکان ریزش دیواره های محل حفاری شمع ، در اثر فشار خاک و یا آب وجود داشته باشد ، باید با به یکی از روش های زیر از ریزش جداره جلوگیری نمود: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7473993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dirty="0">
                <a:cs typeface="B Titr" pitchFamily="2" charset="-78"/>
              </a:rPr>
              <a:t>a: </a:t>
            </a:r>
            <a:r>
              <a:rPr lang="fa-IR" dirty="0">
                <a:cs typeface="B Titr" pitchFamily="2" charset="-78"/>
              </a:rPr>
              <a:t>استفاده از گل بنتونیت یا مواد مشابه</a:t>
            </a:r>
          </a:p>
        </p:txBody>
      </p:sp>
      <p:sp>
        <p:nvSpPr>
          <p:cNvPr id="3" name="Content Placeholder 2"/>
          <p:cNvSpPr>
            <a:spLocks noGrp="1"/>
          </p:cNvSpPr>
          <p:nvPr>
            <p:ph idx="1"/>
          </p:nvPr>
        </p:nvSpPr>
        <p:spPr>
          <a:xfrm>
            <a:off x="457200" y="1600200"/>
            <a:ext cx="8229600" cy="4781128"/>
          </a:xfrm>
        </p:spPr>
        <p:txBody>
          <a:bodyPr>
            <a:noAutofit/>
          </a:bodyPr>
          <a:lstStyle/>
          <a:p>
            <a:pPr algn="just"/>
            <a:r>
              <a:rPr lang="fa-IR" sz="1600" dirty="0">
                <a:cs typeface="B Nazanin" pitchFamily="2" charset="-78"/>
              </a:rPr>
              <a:t>با توجه به میزان آب منفذی و همچنین ساختار مکانیکی مصالح عمدتا دیواره شمع حین حفاری پایداری لازم را نداشته و استفاده مصالح تثبیتی مانند بنتونیت با ویسکوزیته حداقل 30 ثانیه و حداکثر 50 ثانیه در لیتر لازم الاجرا می باشد . دوغاب بنتونیت مخلوط یک نوع رس نرم در آب بصورت تعلیق می باشد که باید با استفاده از همزن از ته نشینی آن جلوگیری شود ، با انتقال دوغاب بنتونیت به درون چاه و بنابه خاصیت تیکسوتروپی گل رس ، پوسته ای روی جدار شمع نقش بسته که از ریزش دیواره یا نفوذ آب جلوگیری می کند. بنتونیت باید کاملا با آب مخلوط شود تا مخلوط حالت کلوخه ای نداشته باشد. گل بنتونیت باید قابلیت ایجاد پوشش یا کیک صافی را بر روی جداره چاه داشته باشد و ذرات حفاری شده کوچکتر (حدود ۶</a:t>
            </a:r>
            <a:r>
              <a:rPr lang="en-US" sz="1600" dirty="0">
                <a:cs typeface="B Nazanin" pitchFamily="2" charset="-78"/>
              </a:rPr>
              <a:t>mm) </a:t>
            </a:r>
            <a:r>
              <a:rPr lang="fa-IR" sz="1600" dirty="0">
                <a:cs typeface="B Nazanin" pitchFamily="2" charset="-78"/>
              </a:rPr>
              <a:t>رابه حالت معلق نگه دارد</a:t>
            </a:r>
            <a:r>
              <a:rPr lang="fa-IR" sz="1600" dirty="0" smtClean="0">
                <a:cs typeface="B Nazanin" pitchFamily="2" charset="-78"/>
              </a:rPr>
              <a:t>.</a:t>
            </a:r>
            <a:endParaRPr lang="fa-IR" sz="1600" dirty="0">
              <a:cs typeface="B Nazanin" pitchFamily="2" charset="-78"/>
            </a:endParaRPr>
          </a:p>
          <a:p>
            <a:pPr algn="just"/>
            <a:r>
              <a:rPr lang="fa-IR" sz="1600" dirty="0">
                <a:cs typeface="B Nazanin" pitchFamily="2" charset="-78"/>
              </a:rPr>
              <a:t>گل بنتونیت با غلظت مناسب در حوضچه ها و یا در دستگاههای ویژه ساخت گل بنتونیت ، ساخته می شود و توسط لوله و پمپ به چاه حفاری منتقل می گردد. برای جلوگیری از هدر رفتن گل بنتونیت هنگام سر ریز شدن چاه حفاری می توان با تعبیه کردن یک حوضچه در نزدیکی محل حفاری آن را به حوضچه هدایت و با جدا کردن ذرات معلق بزرگتر با سرند دوباره به چاه برگرداند. </a:t>
            </a:r>
          </a:p>
          <a:p>
            <a:pPr algn="just"/>
            <a:r>
              <a:rPr lang="fa-IR" sz="1600" dirty="0">
                <a:cs typeface="B Nazanin" pitchFamily="2" charset="-78"/>
              </a:rPr>
              <a:t>در مراحلی از انجام عملیات حفاری اگر ریزش به علت برخورد با لایه های آبرفتی با ساختار ریزدانه ماسه ای باشد که از چسبندگی لازم برخوردار نباشد دوغاب بنتونیت به تنهایی جوابگوی تثبیت نبوده و اضافه کردن دوغاب سیمان با عیار 400 کیلوگرم به دوغاب بنتونیت در محل چاه حفاری توصیه می گردد که پس از اضافه نمودن دوغاب سیمان ، عملیات اجرایی به مدت گیرش اولیه سیمان (حدودا 25 تا 35 دقیقه) متوقف گردیده و بعد از آن عملیات حفاری ادامه می یابد </a:t>
            </a:r>
          </a:p>
          <a:p>
            <a:pPr algn="just"/>
            <a:r>
              <a:rPr lang="fa-IR" sz="1600" dirty="0">
                <a:cs typeface="B Nazanin" pitchFamily="2" charset="-78"/>
              </a:rPr>
              <a:t>باید به این نکته نیز توجه داشت که در مواقعی که برای نگهداری دیواره چاه حفاری از بنتونیت و یا مواد مشابه استفاده می شود ، این مواد چنانچه غلظت زیاد داشته باشند ، می توانند در قسمت هایی از بتن ریزی با ایجاد یک لایه پوشاننده برروی بتن موجب قطع پیوستگی بتن شمع شوند .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7230071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دستگاه بنتونیت ساز</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7290" y="1500174"/>
            <a:ext cx="6715172" cy="504757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7574790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a:cs typeface="B Titr" pitchFamily="2" charset="-78"/>
              </a:rPr>
              <a:t>b: </a:t>
            </a:r>
            <a:r>
              <a:rPr lang="fa-IR" dirty="0">
                <a:cs typeface="B Titr" pitchFamily="2" charset="-78"/>
              </a:rPr>
              <a:t>استفاده از لوله غلاف (کیسینگ)</a:t>
            </a:r>
          </a:p>
        </p:txBody>
      </p:sp>
      <p:sp>
        <p:nvSpPr>
          <p:cNvPr id="3" name="Content Placeholder 2"/>
          <p:cNvSpPr>
            <a:spLocks noGrp="1"/>
          </p:cNvSpPr>
          <p:nvPr>
            <p:ph idx="1"/>
          </p:nvPr>
        </p:nvSpPr>
        <p:spPr/>
        <p:txBody>
          <a:bodyPr>
            <a:normAutofit lnSpcReduction="10000"/>
          </a:bodyPr>
          <a:lstStyle/>
          <a:p>
            <a:pPr algn="just"/>
            <a:r>
              <a:rPr lang="fa-IR" dirty="0">
                <a:cs typeface="B Nazanin" pitchFamily="2" charset="-78"/>
              </a:rPr>
              <a:t>از کیسینگ در زمین های استفاده می شود که امکان فرو ریزی و یا تغییر شکل جانبی زیاد خاک به درون فضای خالی چاه وجود دارد. همچنین در مواردی که آب بندی کردن دیواره چاه از ورود آبهای زیر زمینی مورد نظر است نیز از کیسینگ استفاده می شود.الزامی ندارد که ما در تمام طول چاه از کیسینگ استفاده کنیم در صورتیکه فقط عمق خاصی از چاه دارای خاک ریزشی باشد می توانیم کیسینگ تا عمقی که از آن لایه عبور کنیم ادامه دهیم. </a:t>
            </a:r>
          </a:p>
          <a:p>
            <a:pPr algn="just"/>
            <a:r>
              <a:rPr lang="fa-IR" dirty="0">
                <a:cs typeface="B Nazanin" pitchFamily="2" charset="-78"/>
              </a:rPr>
              <a:t>در بیشتر مواقع از یک لوله کیسینگ ۳ الی ۵ متری در عمق اولیه شمع برای جلوگیری از ریزش دهانه چاه حفاری استفاده می </a:t>
            </a:r>
            <a:r>
              <a:rPr lang="fa-IR" dirty="0" smtClean="0">
                <a:cs typeface="B Nazanin" pitchFamily="2" charset="-78"/>
              </a:rPr>
              <a:t>شود</a:t>
            </a:r>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9867515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نحوه نصب کیسینگ: </a:t>
            </a:r>
          </a:p>
        </p:txBody>
      </p:sp>
      <p:sp>
        <p:nvSpPr>
          <p:cNvPr id="3" name="Content Placeholder 2"/>
          <p:cNvSpPr>
            <a:spLocks noGrp="1"/>
          </p:cNvSpPr>
          <p:nvPr>
            <p:ph idx="1"/>
          </p:nvPr>
        </p:nvSpPr>
        <p:spPr/>
        <p:txBody>
          <a:bodyPr/>
          <a:lstStyle/>
          <a:p>
            <a:pPr algn="just"/>
            <a:endParaRPr lang="fa-IR" dirty="0">
              <a:cs typeface="B Nazanin" pitchFamily="2" charset="-78"/>
            </a:endParaRPr>
          </a:p>
          <a:p>
            <a:pPr algn="just"/>
            <a:r>
              <a:rPr lang="fa-IR" dirty="0">
                <a:cs typeface="B Nazanin" pitchFamily="2" charset="-78"/>
              </a:rPr>
              <a:t>1. ابتدا چاه را تا عمقی که از لایه ریزشی عبور کنیم ، حفر می کنیم و بعد از آن لوله کیسینگ را در آن جاگذاری می کنیم. ادامه حفاری از دون لوله کیسینگ انجام می شود. </a:t>
            </a:r>
          </a:p>
          <a:p>
            <a:pPr algn="just"/>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7857273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حفاری اولیه تا عبور از لایه ریزشی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6050" y="1524550"/>
            <a:ext cx="3929090" cy="511094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2713119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کیسینگ گذاری تا عمق عبوری از لایه ریزشی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3174" y="1353214"/>
            <a:ext cx="4071966" cy="52968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7500248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جاگذاری کیسینگ</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0298" y="1643050"/>
            <a:ext cx="4084150" cy="486003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8215459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ادامه حفاری از درون کیسینگ</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1736" y="1643050"/>
            <a:ext cx="4009043" cy="52149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983639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6000" dirty="0" smtClean="0">
                <a:cs typeface="B Titr" pitchFamily="2" charset="-78"/>
              </a:rPr>
              <a:t>انواع شمع </a:t>
            </a:r>
            <a:endParaRPr lang="fa-IR" sz="6000" dirty="0">
              <a:cs typeface="B Titr" pitchFamily="2" charset="-78"/>
            </a:endParaRPr>
          </a:p>
        </p:txBody>
      </p:sp>
      <p:sp>
        <p:nvSpPr>
          <p:cNvPr id="3" name="Content Placeholder 2"/>
          <p:cNvSpPr>
            <a:spLocks noGrp="1"/>
          </p:cNvSpPr>
          <p:nvPr>
            <p:ph idx="1"/>
          </p:nvPr>
        </p:nvSpPr>
        <p:spPr/>
        <p:txBody>
          <a:bodyPr/>
          <a:lstStyle/>
          <a:p>
            <a:r>
              <a:rPr lang="fa-IR" dirty="0" smtClean="0">
                <a:cs typeface="B Nazanin" pitchFamily="2" charset="-78"/>
              </a:rPr>
              <a:t>•درجا </a:t>
            </a:r>
          </a:p>
          <a:p>
            <a:r>
              <a:rPr lang="fa-IR" dirty="0" smtClean="0">
                <a:cs typeface="B Nazanin" pitchFamily="2" charset="-78"/>
              </a:rPr>
              <a:t>•پیش ساخته </a:t>
            </a:r>
          </a:p>
          <a:p>
            <a:r>
              <a:rPr lang="fa-IR" dirty="0" smtClean="0">
                <a:cs typeface="B Nazanin" pitchFamily="2" charset="-78"/>
              </a:rPr>
              <a:t>•پیش تنیده بیش </a:t>
            </a:r>
          </a:p>
          <a:p>
            <a:r>
              <a:rPr lang="fa-IR" dirty="0" smtClean="0">
                <a:cs typeface="B Nazanin" pitchFamily="2" charset="-78"/>
              </a:rPr>
              <a:t>•میکروپایل</a:t>
            </a:r>
          </a:p>
          <a:p>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5925513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ادامه حفاری از درون کیسینگ</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3042" y="1928802"/>
            <a:ext cx="6000792" cy="449310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0666293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تعبیه دستک و محل عبور لوله بنتونیت</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3042" y="1607048"/>
            <a:ext cx="6572296" cy="492102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4895581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lstStyle/>
          <a:p>
            <a:pPr algn="just"/>
            <a:r>
              <a:rPr lang="fa-IR" dirty="0">
                <a:cs typeface="B Nazanin" pitchFamily="2" charset="-78"/>
              </a:rPr>
              <a:t>2. قبل از شروع حفاری ، لوله کیسینگ را توسط ویبراتور تا عمق مورد نظر(عبوری از لایه ریزشی) در زمین می کوبیم و در مرحله بعد از داخل لوله  شروع به حفاری می کنیم.این روش بیشتر در خاک های سست و ضعیف مانند سواحل دریا کاربرد دارد .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1274387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lstStyle/>
          <a:p>
            <a:pPr algn="just"/>
            <a:r>
              <a:rPr lang="fa-IR" dirty="0">
                <a:cs typeface="B Nazanin" pitchFamily="2" charset="-78"/>
              </a:rPr>
              <a:t>امروزه دستگاه های روتاری خود قابلیت کوبش (بصورت دورانی) لوله کیسینگ در زمین را دارا می باشند ونیازی به ویبراتور نمی باشد.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341889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کوبش کیسینگ توسط ویبراتور</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8860" y="1643050"/>
            <a:ext cx="4201207" cy="4999325"/>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6016284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روتاری با قابلیت کوبش کیسینگ</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7422" y="1571612"/>
            <a:ext cx="4286280" cy="507209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8449090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lnSpcReduction="10000"/>
          </a:bodyPr>
          <a:lstStyle/>
          <a:p>
            <a:pPr algn="just"/>
            <a:r>
              <a:rPr lang="fa-IR" dirty="0">
                <a:cs typeface="B Nazanin" pitchFamily="2" charset="-78"/>
              </a:rPr>
              <a:t>بعد از جاگذرای کیسینگ حفاری از درون لوله ادامه پیدا می کند و در صورت لزوم تزریق گل بنتونیت نیز  در چاه ادامه می یابد.در قسمت فوقانی کیسینگ باید تکیه گاههای لازم جهت نگه داشتن آن در دهانه چاه حفاری و بیرون کشیدن آن تعبیه شود. </a:t>
            </a:r>
          </a:p>
          <a:p>
            <a:pPr algn="just"/>
            <a:r>
              <a:rPr lang="fa-IR" dirty="0">
                <a:cs typeface="B Nazanin" pitchFamily="2" charset="-78"/>
              </a:rPr>
              <a:t>کیسینگ را می توان در جای خود باقی گذاشت یا آن را بیرون کشید(بیشتر مواق بیرون کشیده می شود بجز در حالتی که به دلیل مشکلات اجرایی غیر قابل بیون کشیدن باشد.) </a:t>
            </a:r>
          </a:p>
          <a:p>
            <a:pPr algn="just"/>
            <a:r>
              <a:rPr lang="fa-IR" dirty="0">
                <a:cs typeface="B Nazanin" pitchFamily="2" charset="-78"/>
              </a:rPr>
              <a:t>لوله کیسینگ را باید بعد از اتمام بتن ریزی و قبل از گیرش اولیه بتن بیرون کشید. در مواقعی که ابعاد کیسینگ بزرگ می باشد معمولا کیسینگ همزمان با آخرین مراحل بتن ریزی بیرون کشیده می شود.شکل هر دو حالت در قسمت بتن ریزی آورده شده است</a:t>
            </a:r>
            <a:r>
              <a:rPr lang="fa-IR" dirty="0" smtClean="0">
                <a:cs typeface="B Nazanin" pitchFamily="2" charset="-78"/>
              </a:rPr>
              <a:t>.</a:t>
            </a:r>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3881438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دستگاه روتاری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5852" y="1643050"/>
            <a:ext cx="6596439" cy="496647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40508980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شروع حرکت مته حفاری بصورت دورانی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5984" y="1785926"/>
            <a:ext cx="4689368" cy="478299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4689254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حفاری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5852" y="1571612"/>
            <a:ext cx="6567144" cy="493901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490792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شمع درجا</a:t>
            </a:r>
            <a:endParaRPr lang="fa-IR" dirty="0">
              <a:cs typeface="B Titr" pitchFamily="2" charset="-78"/>
            </a:endParaRPr>
          </a:p>
        </p:txBody>
      </p:sp>
      <p:sp>
        <p:nvSpPr>
          <p:cNvPr id="3" name="Content Placeholder 2"/>
          <p:cNvSpPr>
            <a:spLocks noGrp="1"/>
          </p:cNvSpPr>
          <p:nvPr>
            <p:ph idx="1"/>
          </p:nvPr>
        </p:nvSpPr>
        <p:spPr/>
        <p:txBody>
          <a:bodyPr>
            <a:normAutofit/>
          </a:bodyPr>
          <a:lstStyle/>
          <a:p>
            <a:pPr algn="just"/>
            <a:r>
              <a:rPr lang="fa-IR" dirty="0" smtClean="0">
                <a:cs typeface="B Nazanin" pitchFamily="2" charset="-78"/>
              </a:rPr>
              <a:t>شمع درجا از خانواده شمع های بتنی می باشد و نامهای دیگر آن شمع درجا، شمع ساخته شده در محل،شمع ریختنی، شمع جایگزینی و شمع بدون تغییر مکان می باشد.شمع درجا به دلیل نامحدود بودن در قطرو عمق حفاری دارای بیشترین کاربرد و تنوع در بین تکنولوژی های اجرای پی های عمیق می باشد. </a:t>
            </a:r>
          </a:p>
          <a:p>
            <a:pPr algn="just"/>
            <a:r>
              <a:rPr lang="fa-IR" dirty="0" smtClean="0">
                <a:cs typeface="B Nazanin" pitchFamily="2" charset="-78"/>
              </a:rPr>
              <a:t>در شمع های درجا ابتدا توسط ماشین آلات حفاری یک چاه با مقطع و عمق مورد نظر در زمین حفرشده و سپس در داخل آن اقدام به بتن ریزی با مصالح مرغوب می نمایند که البته این بتن می تواند مسلح یا غیر مسلح باشد.</a:t>
            </a:r>
          </a:p>
          <a:p>
            <a:pPr algn="just"/>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5288798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تزریق دوغاب بنتونیت به چاه در حین حفاری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5918" y="1428736"/>
            <a:ext cx="6143668" cy="515192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3636745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قرارگیری کیسینگ در دهانه شمع</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8728" y="1423868"/>
            <a:ext cx="6929486" cy="522305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9887946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پیگیری ادامه حفاری بعد از کیسینگ گذاری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7290" y="1340315"/>
            <a:ext cx="7072362" cy="529544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517789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تخلیه باکت بعد از هر بار پر شدن</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2910" y="1714488"/>
            <a:ext cx="7715304" cy="494040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42224787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تخلیه مدوام خاک حفاری از محل</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0100" y="1373554"/>
            <a:ext cx="7000924" cy="525360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1721728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2800" dirty="0">
                <a:cs typeface="B Titr" pitchFamily="2" charset="-78"/>
              </a:rPr>
              <a:t>c. </a:t>
            </a:r>
            <a:r>
              <a:rPr lang="fa-IR" sz="2800" dirty="0">
                <a:cs typeface="B Titr" pitchFamily="2" charset="-78"/>
              </a:rPr>
              <a:t>ایجاد انباره در انتهای شمع (ویژه شمع های پدستالی)</a:t>
            </a:r>
          </a:p>
        </p:txBody>
      </p:sp>
      <p:sp>
        <p:nvSpPr>
          <p:cNvPr id="3" name="Content Placeholder 2"/>
          <p:cNvSpPr>
            <a:spLocks noGrp="1"/>
          </p:cNvSpPr>
          <p:nvPr>
            <p:ph idx="1"/>
          </p:nvPr>
        </p:nvSpPr>
        <p:spPr/>
        <p:txBody>
          <a:bodyPr>
            <a:normAutofit fontScale="77500" lnSpcReduction="20000"/>
          </a:bodyPr>
          <a:lstStyle/>
          <a:p>
            <a:pPr algn="just"/>
            <a:r>
              <a:rPr lang="fa-IR" dirty="0">
                <a:cs typeface="B Nazanin" pitchFamily="2" charset="-78"/>
              </a:rPr>
              <a:t>در صورتیکه قطر مقطع انتهایی شمع از قطر چاه بیشتر باشد به آن شمع انباره ای یا کف پهن(پدستالی) گفته می شود. </a:t>
            </a:r>
          </a:p>
          <a:p>
            <a:pPr algn="just"/>
            <a:r>
              <a:rPr lang="fa-IR" dirty="0">
                <a:cs typeface="B Nazanin" pitchFamily="2" charset="-78"/>
              </a:rPr>
              <a:t>انباره را می توان در خاک های پایدار و غیر ریزشی و در صورت پایین بودن سطح آب زیر زمینی جهت افزایش ظرفیت باربری شمع ایجاد نمود.</a:t>
            </a:r>
          </a:p>
          <a:p>
            <a:pPr algn="just"/>
            <a:r>
              <a:rPr lang="fa-IR" dirty="0">
                <a:cs typeface="B Nazanin" pitchFamily="2" charset="-78"/>
              </a:rPr>
              <a:t> از شمع های پدستالی در  مواقعی استفاده می شود که در انتهای شمع یک لایه مقاوم خاک یا یک لایه ضیف سنگی  موجود باشد  وگرنه در شمع هایی که انتهای آنها بر روی لایه سنگی سخت قرار دارد اکثرا ظرفیت باربری آنها به اندازه مقاومت بتن شمع می باشد و نیازی به خزانه انتهایی ندارند. </a:t>
            </a:r>
          </a:p>
          <a:p>
            <a:pPr algn="just"/>
            <a:r>
              <a:rPr lang="fa-IR" dirty="0">
                <a:cs typeface="B Nazanin" pitchFamily="2" charset="-78"/>
              </a:rPr>
              <a:t>در شمع های پدستالی ، برای افزایش مقطع قسمت انتهایی شمع از باکت های زنگوله ای(‌‌</a:t>
            </a:r>
            <a:r>
              <a:rPr lang="en-US" dirty="0">
                <a:cs typeface="B Nazanin" pitchFamily="2" charset="-78"/>
              </a:rPr>
              <a:t>Belling bucket) </a:t>
            </a:r>
            <a:r>
              <a:rPr lang="fa-IR" dirty="0">
                <a:cs typeface="B Nazanin" pitchFamily="2" charset="-78"/>
              </a:rPr>
              <a:t>استفاده می شود. به انتهای این باکت ها بازوهایی مفصلی مجهز به دندانه های برنده تعبیه شده که خاک را به صورت مخروطی در می آورند. در هنگام بالا آمدن باکت، بازوها جمع می شوند. به دلیل مشکلات اجرایی بتن قسمت کناری خزانه بصورت غیر مسلح در نظر گرفته می شود.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72592723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باکت مخصوص ایجاد انباره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5984" y="1494068"/>
            <a:ext cx="4429156" cy="50561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2798755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ایجاد انباره در انتهای شمع</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6050" y="1431624"/>
            <a:ext cx="4000528" cy="520387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527786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شمع با اتکای انباره ای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6050" y="1457732"/>
            <a:ext cx="4000528" cy="519352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6901805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a:cs typeface="B Titr" pitchFamily="2" charset="-78"/>
              </a:rPr>
              <a:t>شمع با اتکای انباره ای زاویه دار(۳۰ یا ۴۵ درجه)</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7422" y="1357298"/>
            <a:ext cx="4714908" cy="530544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4239449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شمع هاي پيش ساخته</a:t>
            </a:r>
            <a:endParaRPr lang="fa-IR" dirty="0">
              <a:cs typeface="B Titr" pitchFamily="2" charset="-78"/>
            </a:endParaRPr>
          </a:p>
        </p:txBody>
      </p:sp>
      <p:sp>
        <p:nvSpPr>
          <p:cNvPr id="3" name="Content Placeholder 2"/>
          <p:cNvSpPr>
            <a:spLocks noGrp="1"/>
          </p:cNvSpPr>
          <p:nvPr>
            <p:ph idx="1"/>
          </p:nvPr>
        </p:nvSpPr>
        <p:spPr/>
        <p:txBody>
          <a:bodyPr>
            <a:normAutofit lnSpcReduction="10000"/>
          </a:bodyPr>
          <a:lstStyle/>
          <a:p>
            <a:pPr algn="just"/>
            <a:r>
              <a:rPr lang="fa-IR" dirty="0" smtClean="0">
                <a:cs typeface="B Nazanin" pitchFamily="2" charset="-78"/>
              </a:rPr>
              <a:t>شمع هاي پيش ساخته  با مقطعی مربع  و با استفاده از ميلگرد هاي معمولي ساخت می شود . ميلگرد ها به منظور مقاوم نمودن شمع در مقابل خمش توليد شده در هنگام حمل و نقل ، بلند کردن و اعمال نيروي جانبي به شمع و همچنين افزايش مقاومت فشاري ، مورد استفاده قرار مي گيرند . شمع هاي پيش ساخته در طول مورد نظر ساخته شده و تحت شرايط مرطوب به عمل مي آيند تا به مقاومت مورد نظر برسند . پس از آن به محل کوبيدن حمل مي شوند . عملیات کوبش شمعهای تولید شده بوسیله چکشهای شمعکوبی ضربه ای تا عمق مشخص شده در نقشه های اجرایی کوبیده می شود.</a:t>
            </a:r>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8524516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8. فولادگذاری (قفسه آرماتور یا هسته فولادی)</a:t>
            </a:r>
          </a:p>
        </p:txBody>
      </p:sp>
      <p:sp>
        <p:nvSpPr>
          <p:cNvPr id="3" name="Content Placeholder 2"/>
          <p:cNvSpPr>
            <a:spLocks noGrp="1"/>
          </p:cNvSpPr>
          <p:nvPr>
            <p:ph idx="1"/>
          </p:nvPr>
        </p:nvSpPr>
        <p:spPr/>
        <p:txBody>
          <a:bodyPr>
            <a:normAutofit fontScale="92500" lnSpcReduction="20000"/>
          </a:bodyPr>
          <a:lstStyle/>
          <a:p>
            <a:pPr algn="just"/>
            <a:r>
              <a:rPr lang="fa-IR" dirty="0">
                <a:cs typeface="B Nazanin" pitchFamily="2" charset="-78"/>
              </a:rPr>
              <a:t>در این مرحله در صورت مسلح بودن بتن شمع ، قفسه های آرماتور طبق مشخصات فنی  بافته شده و با جرثقیل حمل و به داخل چاه حفاری شده منتقل می شود . معمولا طول هر قفسه 12 متر می باشد که با توجه به عمق شمع  در صورت نیاز به اضافه کردن قفسه های بیشتر ، قفس اول در دهانه چاه حفاری نگه داشته می شود و با توجه به مشخصات آرماتور همپوشانی لازم انجام و توسط آرماتور بند به هم متصل می شوند و بعد از اتصال ، قفسه ها  در چاه حفاری کارگذاری می شود</a:t>
            </a:r>
            <a:r>
              <a:rPr lang="fa-IR" dirty="0" smtClean="0">
                <a:cs typeface="B Nazanin" pitchFamily="2" charset="-78"/>
              </a:rPr>
              <a:t>.</a:t>
            </a:r>
            <a:endParaRPr lang="fa-IR" dirty="0">
              <a:cs typeface="B Nazanin" pitchFamily="2" charset="-78"/>
            </a:endParaRPr>
          </a:p>
          <a:p>
            <a:pPr algn="just"/>
            <a:r>
              <a:rPr lang="fa-IR" dirty="0">
                <a:cs typeface="B Nazanin" pitchFamily="2" charset="-78"/>
              </a:rPr>
              <a:t>توجه داشته باشید که قفسه آرماتور هرگز نباید تا کف چاه پایین رود زیرا رعایت حداقل پوشش بتنی بین قفسه و کف چاه الزامی می باشد. جهت رعایت پوشش بتنی بین قفسه و دیوار شمع نیز از غلطکهای بتنی نصب شده بر روی آرماتورهای عرضی استفاده می شود</a:t>
            </a:r>
          </a:p>
          <a:p>
            <a:pPr algn="just"/>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9171621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تهیه قفسه آرماتور</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1538" y="1714488"/>
            <a:ext cx="6920351" cy="450059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47421981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جاگذاری قفسه آرماتور</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0166" y="1571612"/>
            <a:ext cx="6357982" cy="476848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4611629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تعبیه غلتکهای بتنی جهت رعایت فاصله طولی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7290" y="1591804"/>
            <a:ext cx="7000924" cy="488336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9805081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همپوشانی قفسه های آرماتور</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3042" y="1500174"/>
            <a:ext cx="6625583" cy="497194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2292924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هسته فولادی</a:t>
            </a:r>
          </a:p>
        </p:txBody>
      </p:sp>
      <p:sp>
        <p:nvSpPr>
          <p:cNvPr id="3" name="Content Placeholder 2"/>
          <p:cNvSpPr>
            <a:spLocks noGrp="1"/>
          </p:cNvSpPr>
          <p:nvPr>
            <p:ph idx="1"/>
          </p:nvPr>
        </p:nvSpPr>
        <p:spPr/>
        <p:txBody>
          <a:bodyPr/>
          <a:lstStyle/>
          <a:p>
            <a:pPr algn="just"/>
            <a:r>
              <a:rPr lang="fa-IR" dirty="0">
                <a:cs typeface="B Nazanin" pitchFamily="2" charset="-78"/>
              </a:rPr>
              <a:t>گاهی بجای قفسه آرماتور از پروفیل های فولادی (در محور شمع) استفاده می شود.</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7280239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جاگذاری پروفیل</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7422" y="1428736"/>
            <a:ext cx="4929222" cy="52062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52638910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5852" y="1571612"/>
            <a:ext cx="6715172" cy="502799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9007669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نصب پروفیل در چاه</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0100" y="1357298"/>
            <a:ext cx="7000924" cy="524195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4661996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a:cs typeface="B Titr" pitchFamily="2" charset="-78"/>
              </a:rPr>
              <a:t>شاقول کردن پروفیل برای قرار گرفتن در مرکز شمع</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1538" y="1428736"/>
            <a:ext cx="6786610" cy="509278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183657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4864"/>
            <a:ext cx="8229600" cy="1440160"/>
          </a:xfrm>
        </p:spPr>
        <p:txBody>
          <a:bodyPr/>
          <a:lstStyle/>
          <a:p>
            <a:pPr algn="ctr"/>
            <a:r>
              <a:rPr lang="fa-IR" sz="4800" dirty="0" smtClean="0">
                <a:cs typeface="B Titr" pitchFamily="2" charset="-78"/>
              </a:rPr>
              <a:t>مراحل اجرای شمع بتنی در جا </a:t>
            </a:r>
            <a:endParaRPr lang="fa-IR" sz="4800" dirty="0">
              <a:cs typeface="B Titr"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48134712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 آماده کردن بتن مصرفی</a:t>
            </a:r>
          </a:p>
        </p:txBody>
      </p:sp>
      <p:sp>
        <p:nvSpPr>
          <p:cNvPr id="3" name="Content Placeholder 2"/>
          <p:cNvSpPr>
            <a:spLocks noGrp="1"/>
          </p:cNvSpPr>
          <p:nvPr>
            <p:ph idx="1"/>
          </p:nvPr>
        </p:nvSpPr>
        <p:spPr/>
        <p:txBody>
          <a:bodyPr>
            <a:normAutofit/>
          </a:bodyPr>
          <a:lstStyle/>
          <a:p>
            <a:pPr algn="just"/>
            <a:r>
              <a:rPr lang="fa-IR" dirty="0">
                <a:cs typeface="B Nazanin" pitchFamily="2" charset="-78"/>
              </a:rPr>
              <a:t>برای کاهش قطر چاه ، مقاومت بتن مصرفی در شمع اغلب در حدود ۲۸ الی ۳۵ مگاپاسکال در نظر گرفته می شود.  بتن مصرفی در شمع های درجا باید حدود ۱۳ الی 21 سانتیمتر روانی (اسلامپ) داشته باشد (اسلامپ بهینه=حدود ۱۵ سانتیمتر ) . جهت بهبود کارایی بتن مصرفی از روان کننده استفاده می شود </a:t>
            </a:r>
            <a:r>
              <a:rPr lang="fa-IR" dirty="0" smtClean="0">
                <a:cs typeface="B Nazanin" pitchFamily="2" charset="-78"/>
              </a:rPr>
              <a:t>.</a:t>
            </a:r>
            <a:endParaRPr lang="fa-IR" dirty="0">
              <a:cs typeface="B Nazanin" pitchFamily="2" charset="-78"/>
            </a:endParaRPr>
          </a:p>
          <a:p>
            <a:pPr algn="just"/>
            <a:r>
              <a:rPr lang="fa-IR" dirty="0">
                <a:cs typeface="B Nazanin" pitchFamily="2" charset="-78"/>
              </a:rPr>
              <a:t>فواصل زمانی ما بین اتمام تخلیه هر تراک میکسر با شروع تخلیه تراک میکسر بعدی نباید بیشتر از 10 دقیقه باشد .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08645330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عملیات بتن ریزی</a:t>
            </a:r>
          </a:p>
        </p:txBody>
      </p:sp>
      <p:sp>
        <p:nvSpPr>
          <p:cNvPr id="3" name="Content Placeholder 2"/>
          <p:cNvSpPr>
            <a:spLocks noGrp="1"/>
          </p:cNvSpPr>
          <p:nvPr>
            <p:ph idx="1"/>
          </p:nvPr>
        </p:nvSpPr>
        <p:spPr>
          <a:xfrm>
            <a:off x="457200" y="1484784"/>
            <a:ext cx="8229600" cy="5256584"/>
          </a:xfrm>
        </p:spPr>
        <p:txBody>
          <a:bodyPr>
            <a:noAutofit/>
          </a:bodyPr>
          <a:lstStyle/>
          <a:p>
            <a:pPr marL="537210" lvl="1" indent="0" algn="just">
              <a:buNone/>
            </a:pPr>
            <a:r>
              <a:rPr lang="fa-IR" sz="1800" dirty="0" smtClean="0">
                <a:cs typeface="B Nazanin" pitchFamily="2" charset="-78"/>
              </a:rPr>
              <a:t>بتن‌ريزي </a:t>
            </a:r>
            <a:r>
              <a:rPr lang="fa-IR" sz="1800" dirty="0">
                <a:cs typeface="B Nazanin" pitchFamily="2" charset="-78"/>
              </a:rPr>
              <a:t>در محل حفاري شده شمع بصورت پیوسته و مداوم ، به وسيله لوله مخصوص (ترمي) انجام مي‌گيرد ، بدین شکل که لوله های ترمی در متراژهای مختلف 2 الی 5 متری و قطر 10 الی 20 سانتی متری را به اندازه عمق شمع به هم متصل نموده و در داخل </a:t>
            </a:r>
            <a:r>
              <a:rPr lang="fa-IR" sz="1800" dirty="0" smtClean="0">
                <a:cs typeface="B Nazanin" pitchFamily="2" charset="-78"/>
              </a:rPr>
              <a:t>چاه حفاری </a:t>
            </a:r>
            <a:r>
              <a:rPr lang="fa-IR" sz="1800" dirty="0">
                <a:cs typeface="B Nazanin" pitchFamily="2" charset="-78"/>
              </a:rPr>
              <a:t>کارگذاری می شود و در قسمت فوقانی آن  یک قیف برای ورود بتن نصب می گردد حال شروع به ریختن بتن در قیف می کنیم و با بالا و پایین کردن لوله ترمی بوسیله جرثقیل بتن از لوله ترمی تخلیه و به درون چاه حفاری ریخته می شود . برای جلوگیری از ورود گل حفاری (دوغاب بنتونیت و مواد مشابه) به درون بتن باید همیشه انتهای لوله ترمی در بتن باقی بماند با این کار گل حفاری به دلیل سبکتر بودن نسبت به بتن بر روی بتن باقی می ماند و از نفوذ آن در بتن جلوگیری می شود</a:t>
            </a:r>
            <a:r>
              <a:rPr lang="fa-IR" sz="1800" dirty="0" smtClean="0">
                <a:cs typeface="B Nazanin" pitchFamily="2" charset="-78"/>
              </a:rPr>
              <a:t>.</a:t>
            </a:r>
            <a:endParaRPr lang="fa-IR" sz="1800" dirty="0">
              <a:cs typeface="B Nazanin" pitchFamily="2" charset="-78"/>
            </a:endParaRPr>
          </a:p>
          <a:p>
            <a:pPr algn="just"/>
            <a:r>
              <a:rPr lang="fa-IR" sz="1600" dirty="0">
                <a:cs typeface="B Nazanin" pitchFamily="2" charset="-78"/>
              </a:rPr>
              <a:t>کم کم با بالا آمدن بتن در چاه حفاری برای کوتاه کردن لوله ترمی از قسمت فوقانی و بدون خارج شدن انتهای لوله ترمی از بتن ، قطعه ابتدایی آن را جدا می کنیم و با نصب دوباره قیف شروع به بتن ریزی می کنیم </a:t>
            </a:r>
            <a:r>
              <a:rPr lang="fa-IR" sz="1600" dirty="0" smtClean="0">
                <a:cs typeface="B Nazanin" pitchFamily="2" charset="-78"/>
              </a:rPr>
              <a:t>.</a:t>
            </a:r>
            <a:endParaRPr lang="fa-IR" sz="1600" dirty="0">
              <a:cs typeface="B Nazanin" pitchFamily="2" charset="-78"/>
            </a:endParaRPr>
          </a:p>
          <a:p>
            <a:pPr algn="just"/>
            <a:r>
              <a:rPr lang="fa-IR" sz="1600" dirty="0">
                <a:cs typeface="B Nazanin" pitchFamily="2" charset="-78"/>
              </a:rPr>
              <a:t>زمان خاتمه حفاري تا شروع بتن‌ريزي، نبايد بيش از 6 ساعت به طول انجامد. در صورتي كه اين مدت به دلايل غير قابل پيش‌بيني بيشتر شد، به دلیل رسوب مواد معلق و يا ريزش جداره چاه، ممكن است مواد آلوده کننده را در ته چاه جمع شود كه بايد قبل از شروع بتن‌ريزي با وسايل مناسب تخلیه گردند. </a:t>
            </a:r>
          </a:p>
          <a:p>
            <a:pPr algn="just"/>
            <a:r>
              <a:rPr lang="fa-IR" sz="1600" dirty="0">
                <a:cs typeface="B Nazanin" pitchFamily="2" charset="-78"/>
              </a:rPr>
              <a:t>برای اطمینان از پیوستگی بتن شمع باید حجم چاه و بتن مصرفی را بعد از اتمام بتن ریزی کنترل کرد</a:t>
            </a:r>
            <a:r>
              <a:rPr lang="fa-IR" sz="1600" dirty="0" smtClean="0">
                <a:cs typeface="B Nazanin" pitchFamily="2" charset="-78"/>
              </a:rPr>
              <a:t>.</a:t>
            </a:r>
            <a:endParaRPr lang="fa-IR" sz="1600" dirty="0">
              <a:cs typeface="B Nazanin" pitchFamily="2" charset="-78"/>
            </a:endParaRPr>
          </a:p>
          <a:p>
            <a:pPr algn="just"/>
            <a:r>
              <a:rPr lang="fa-IR" sz="1600" dirty="0">
                <a:cs typeface="B Nazanin" pitchFamily="2" charset="-78"/>
              </a:rPr>
              <a:t>بتن‌ريزي بايد تا بالاتر از سطح نهايي بتن شمع ادامه يابد. ارتفاع بتن‌ريزي اضافي، در صورتي كه بتن‌ريزي در زير سطح آب انجام شود، معادل 5/1 الی 3 متر و در صورتي كه بتن‌ريزي در محل خشك انجام شود، معادل 5/7 الی 30 سانتيمتر خواهد بود(به دلیل مخلوط شدن  گل حفاری با بتن قسمت پایانی). ارتفاع بتن‌ريزي اضافي بايد در نقشه‌ها و مشخصات فني خصوصي تعيين گردد </a:t>
            </a:r>
            <a:r>
              <a:rPr lang="fa-IR" sz="1600" dirty="0" smtClean="0">
                <a:cs typeface="B Nazanin" pitchFamily="2" charset="-78"/>
              </a:rPr>
              <a:t>.</a:t>
            </a:r>
            <a:endParaRPr lang="fa-IR" sz="1600"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1658433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جاگذار لوله ترمی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2910" y="1500174"/>
            <a:ext cx="7786742" cy="502704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6045553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نگه داشتن ترمی در دهانه چاه جهت نصب قیف</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1538" y="1357298"/>
            <a:ext cx="6858048" cy="514638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14267616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نصب قیف بتن ریزی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8860" y="1714488"/>
            <a:ext cx="4238286" cy="486740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1465321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dirty="0">
                <a:cs typeface="B Titr" pitchFamily="2" charset="-78"/>
              </a:rPr>
              <a:t>بالا و پایین کردن ترمی جهت تخلیه بتن درون آن</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2910" y="2214554"/>
            <a:ext cx="7715304" cy="370529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64272409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انتهای لوله ترمی نباید از درون بتن خارج شود</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7356" y="1428736"/>
            <a:ext cx="5429288" cy="514413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57933932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کوتاه کردن لوله ترمی به دلیل بالا آمدن بتن</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5852" y="1643050"/>
            <a:ext cx="6572296" cy="493195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7372061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اتمام بتن ریزی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4414" y="1500174"/>
            <a:ext cx="6715172" cy="503917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59277077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584176"/>
          </a:xfrm>
        </p:spPr>
        <p:txBody>
          <a:bodyPr>
            <a:normAutofit/>
          </a:bodyPr>
          <a:lstStyle/>
          <a:p>
            <a:pPr algn="r"/>
            <a:r>
              <a:rPr lang="fa-IR" sz="4000" dirty="0">
                <a:cs typeface="B Titr" pitchFamily="2" charset="-78"/>
              </a:rPr>
              <a:t>سر ریز شدن بنتونیت بعد از بالا آمدن بتن در هنگام بکاربری گل بنتونیت</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7422" y="1901602"/>
            <a:ext cx="4572032" cy="470773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203489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معرفی</a:t>
            </a:r>
            <a:endParaRPr lang="fa-IR" dirty="0">
              <a:cs typeface="B Titr" pitchFamily="2" charset="-78"/>
            </a:endParaRPr>
          </a:p>
        </p:txBody>
      </p:sp>
      <p:sp>
        <p:nvSpPr>
          <p:cNvPr id="3" name="Content Placeholder 2"/>
          <p:cNvSpPr>
            <a:spLocks noGrp="1"/>
          </p:cNvSpPr>
          <p:nvPr>
            <p:ph idx="1"/>
          </p:nvPr>
        </p:nvSpPr>
        <p:spPr/>
        <p:txBody>
          <a:bodyPr>
            <a:normAutofit/>
          </a:bodyPr>
          <a:lstStyle/>
          <a:p>
            <a:pPr algn="just"/>
            <a:r>
              <a:rPr lang="fa-IR" dirty="0" smtClean="0">
                <a:cs typeface="B Nazanin" pitchFamily="2" charset="-78"/>
              </a:rPr>
              <a:t>شمع درجا از خانواده شمع های بتنی می باشد و نام های دیگر آن شمع درجا ، شمع ساخته شده در محل، شمع ریختنی، شمع جایگزینی و شمع بدون تغییر مکان می باشد. شمع درجا به دلیل نامحدود بودن در قطر و عمق حفاری دارای بیشترین کاربرد و تنوع در بین تکنولوژی های اجرای پی های عمیق می باشد. </a:t>
            </a:r>
          </a:p>
          <a:p>
            <a:pPr algn="just"/>
            <a:r>
              <a:rPr lang="fa-IR" dirty="0" smtClean="0">
                <a:cs typeface="B Nazanin" pitchFamily="2" charset="-78"/>
              </a:rPr>
              <a:t>در شمع های درجا ابتدا توسط ماشین آلات حفاری یک چاه با مقطع و عمق مورد نظر در زمین حفر شده و سپس در داخل آن اقدام به بتن ریزی با مصالح مرغوب می نمایند که البته این بتن می تواند مسلح یا غیر مسلح باشد . </a:t>
            </a:r>
          </a:p>
          <a:p>
            <a:pPr algn="just"/>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9149601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خارج کردن کیسینگ همزمان با اتمام بتن ریزی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5984" y="1420570"/>
            <a:ext cx="4786346" cy="523627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349910791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itchFamily="2" charset="-78"/>
              </a:rPr>
              <a:t>خارج کردن کیسینگ بعد از اتمام بتن ریزی</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8728" y="1643050"/>
            <a:ext cx="6715172" cy="502799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20896413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itchFamily="2" charset="-78"/>
              </a:rPr>
              <a:t>۱۰. تخریب بتن اضافی</a:t>
            </a:r>
          </a:p>
        </p:txBody>
      </p:sp>
      <p:sp>
        <p:nvSpPr>
          <p:cNvPr id="3" name="Content Placeholder 2"/>
          <p:cNvSpPr>
            <a:spLocks noGrp="1"/>
          </p:cNvSpPr>
          <p:nvPr>
            <p:ph idx="1"/>
          </p:nvPr>
        </p:nvSpPr>
        <p:spPr/>
        <p:txBody>
          <a:bodyPr/>
          <a:lstStyle/>
          <a:p>
            <a:pPr algn="just"/>
            <a:r>
              <a:rPr lang="fa-IR" dirty="0">
                <a:cs typeface="B Nazanin" pitchFamily="2" charset="-78"/>
              </a:rPr>
              <a:t>پس از اتمام عمليات بتن‌ريزي شمع، روي شمعها بايد براي مدت 7 روز، خيس نگهداري شود و سپس سر كليه شمعها به اندازه مورد لزوم تخریب شود . تحت هيچ شرايطي نبايد بتن اضافي روي شمع قبل از 7 روز تخریب شود .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121449461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596" y="1571612"/>
            <a:ext cx="8358246" cy="4429156"/>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874368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انواع شمع بتنی درجا</a:t>
            </a:r>
            <a:endParaRPr lang="fa-IR" dirty="0">
              <a:cs typeface="B Titr" pitchFamily="2" charset="-78"/>
            </a:endParaRPr>
          </a:p>
        </p:txBody>
      </p:sp>
      <p:sp>
        <p:nvSpPr>
          <p:cNvPr id="3" name="Content Placeholder 2"/>
          <p:cNvSpPr>
            <a:spLocks noGrp="1"/>
          </p:cNvSpPr>
          <p:nvPr>
            <p:ph idx="1"/>
          </p:nvPr>
        </p:nvSpPr>
        <p:spPr/>
        <p:txBody>
          <a:bodyPr/>
          <a:lstStyle/>
          <a:p>
            <a:r>
              <a:rPr lang="en-US" dirty="0" smtClean="0">
                <a:cs typeface="B Nazanin" pitchFamily="2" charset="-78"/>
              </a:rPr>
              <a:t>a: </a:t>
            </a:r>
            <a:r>
              <a:rPr lang="fa-IR" dirty="0" smtClean="0">
                <a:cs typeface="B Nazanin" pitchFamily="2" charset="-78"/>
              </a:rPr>
              <a:t>شمع درجای معمولی</a:t>
            </a:r>
          </a:p>
          <a:p>
            <a:r>
              <a:rPr lang="en-US" dirty="0" smtClean="0">
                <a:cs typeface="B Nazanin" pitchFamily="2" charset="-78"/>
              </a:rPr>
              <a:t>b: </a:t>
            </a:r>
            <a:r>
              <a:rPr lang="fa-IR" dirty="0" smtClean="0">
                <a:cs typeface="B Nazanin" pitchFamily="2" charset="-78"/>
              </a:rPr>
              <a:t>شمع انباره ای یا کف پهن(پدستالی)</a:t>
            </a:r>
          </a:p>
          <a:p>
            <a:endParaRPr lang="fa-IR" dirty="0">
              <a:cs typeface="B Nazanin"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540581" cy="504055"/>
          </a:xfrm>
          <a:prstGeom prst="rect">
            <a:avLst/>
          </a:prstGeom>
        </p:spPr>
      </p:pic>
    </p:spTree>
    <p:extLst>
      <p:ext uri="{BB962C8B-B14F-4D97-AF65-F5344CB8AC3E}">
        <p14:creationId xmlns:p14="http://schemas.microsoft.com/office/powerpoint/2010/main" val="922551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حقیق شمع کوبی">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تحقیق شمع کوبی</Template>
  <TotalTime>38</TotalTime>
  <Words>2877</Words>
  <Application>Microsoft Office PowerPoint</Application>
  <PresentationFormat>On-screen Show (4:3)</PresentationFormat>
  <Paragraphs>142</Paragraphs>
  <Slides>83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83</vt:i4>
      </vt:variant>
    </vt:vector>
  </HeadingPairs>
  <TitlesOfParts>
    <vt:vector size="90" baseType="lpstr">
      <vt:lpstr>B Nazanin</vt:lpstr>
      <vt:lpstr>B Titr</vt:lpstr>
      <vt:lpstr>Century Gothic</vt:lpstr>
      <vt:lpstr>Tahoma</vt:lpstr>
      <vt:lpstr>Verdana</vt:lpstr>
      <vt:lpstr>Wingdings 2</vt:lpstr>
      <vt:lpstr>تحقیق شمع کوبی</vt:lpstr>
      <vt:lpstr>موضوع تحقیق : شمع کوبی</vt:lpstr>
      <vt:lpstr>عملیات تحکیم بستر</vt:lpstr>
      <vt:lpstr>2: بهسازي و اصلاح خواص فيزيكي</vt:lpstr>
      <vt:lpstr>انواع شمع </vt:lpstr>
      <vt:lpstr>شمع درجا</vt:lpstr>
      <vt:lpstr>شمع هاي پيش ساخته</vt:lpstr>
      <vt:lpstr>مراحل اجرای شمع بتنی در جا </vt:lpstr>
      <vt:lpstr>معرفی</vt:lpstr>
      <vt:lpstr>انواع شمع بتنی درجا</vt:lpstr>
      <vt:lpstr>مراحل اجرای شمع درجای بتنی در یک نگاه</vt:lpstr>
      <vt:lpstr>1.حفاری اولیه همراه با تزریق گل بنتونیت</vt:lpstr>
      <vt:lpstr>2.کیسینگ گذاری تا عمق عبوری از لایه ریزشی</vt:lpstr>
      <vt:lpstr>3.از سرگیری حفاری از درون کیسنگ</vt:lpstr>
      <vt:lpstr>4.ایجاد انباره در انتهای شمع(ویژه شمع های پدستالی)</vt:lpstr>
      <vt:lpstr>5.جاگذاری قفسه آرماتور</vt:lpstr>
      <vt:lpstr>6.جاگذاری ترمی و قیف و انجام بتن ریزی</vt:lpstr>
      <vt:lpstr>7.بیرون کشیدن کیسینگ</vt:lpstr>
      <vt:lpstr>8.اتمام اجرای شمع</vt:lpstr>
      <vt:lpstr>مزایا</vt:lpstr>
      <vt:lpstr>معایب</vt:lpstr>
      <vt:lpstr> شکل قرارگیری شمع های گروهی در زیر سر شمع  </vt:lpstr>
      <vt:lpstr>1. انجام مطالعات ژئوتکنیک</vt:lpstr>
      <vt:lpstr>نمونه برداری</vt:lpstr>
      <vt:lpstr>2. آماده سازی محل حفاری</vt:lpstr>
      <vt:lpstr>3. نشانه گذاری محل اجرای شمع</vt:lpstr>
      <vt:lpstr>عملیات نقشه برداری</vt:lpstr>
      <vt:lpstr>نشانه گذاری محل دقیق شمع</vt:lpstr>
      <vt:lpstr>4. انتخاب مدل دستگاه حفاری</vt:lpstr>
      <vt:lpstr>5. استقرار دستگاه حفاری</vt:lpstr>
      <vt:lpstr>تراز کردن مته حفاری با محل شمع</vt:lpstr>
      <vt:lpstr>6. تامین امکانات لازم برای جلوگیری از ریزش دیواره محل حفاری</vt:lpstr>
      <vt:lpstr>a: استفاده از گل بنتونیت یا مواد مشابه</vt:lpstr>
      <vt:lpstr>دستگاه بنتونیت ساز</vt:lpstr>
      <vt:lpstr>b: استفاده از لوله غلاف (کیسینگ)</vt:lpstr>
      <vt:lpstr>نحوه نصب کیسینگ: </vt:lpstr>
      <vt:lpstr>حفاری اولیه تا عبور از لایه ریزشی</vt:lpstr>
      <vt:lpstr>کیسینگ گذاری تا عمق عبوری از لایه ریزشی</vt:lpstr>
      <vt:lpstr>جاگذاری کیسینگ</vt:lpstr>
      <vt:lpstr>ادامه حفاری از درون کیسینگ</vt:lpstr>
      <vt:lpstr>ادامه حفاری از درون کیسینگ</vt:lpstr>
      <vt:lpstr>تعبیه دستک و محل عبور لوله بنتونیت</vt:lpstr>
      <vt:lpstr>PowerPoint Presentation</vt:lpstr>
      <vt:lpstr>PowerPoint Presentation</vt:lpstr>
      <vt:lpstr>کوبش کیسینگ توسط ویبراتور</vt:lpstr>
      <vt:lpstr>روتاری با قابلیت کوبش کیسینگ</vt:lpstr>
      <vt:lpstr>PowerPoint Presentation</vt:lpstr>
      <vt:lpstr>دستگاه روتاری</vt:lpstr>
      <vt:lpstr>شروع حرکت مته حفاری بصورت دورانی</vt:lpstr>
      <vt:lpstr>حفاری</vt:lpstr>
      <vt:lpstr>تزریق دوغاب بنتونیت به چاه در حین حفاری</vt:lpstr>
      <vt:lpstr>قرارگیری کیسینگ در دهانه شمع</vt:lpstr>
      <vt:lpstr>پیگیری ادامه حفاری بعد از کیسینگ گذاری</vt:lpstr>
      <vt:lpstr>تخلیه باکت بعد از هر بار پر شدن</vt:lpstr>
      <vt:lpstr>تخلیه مدوام خاک حفاری از محل</vt:lpstr>
      <vt:lpstr>c. ایجاد انباره در انتهای شمع (ویژه شمع های پدستالی)</vt:lpstr>
      <vt:lpstr>باکت مخصوص ایجاد انباره </vt:lpstr>
      <vt:lpstr>ایجاد انباره در انتهای شمع</vt:lpstr>
      <vt:lpstr>شمع با اتکای انباره ای</vt:lpstr>
      <vt:lpstr>شمع با اتکای انباره ای زاویه دار(۳۰ یا ۴۵ درجه)</vt:lpstr>
      <vt:lpstr>8. فولادگذاری (قفسه آرماتور یا هسته فولادی)</vt:lpstr>
      <vt:lpstr>تهیه قفسه آرماتور</vt:lpstr>
      <vt:lpstr>جاگذاری قفسه آرماتور</vt:lpstr>
      <vt:lpstr>تعبیه غلتکهای بتنی جهت رعایت فاصله طولی</vt:lpstr>
      <vt:lpstr>همپوشانی قفسه های آرماتور</vt:lpstr>
      <vt:lpstr>هسته فولادی</vt:lpstr>
      <vt:lpstr>جاگذاری پروفیل</vt:lpstr>
      <vt:lpstr>...</vt:lpstr>
      <vt:lpstr>نصب پروفیل در چاه</vt:lpstr>
      <vt:lpstr>شاقول کردن پروفیل برای قرار گرفتن در مرکز شمع</vt:lpstr>
      <vt:lpstr> آماده کردن بتن مصرفی</vt:lpstr>
      <vt:lpstr>عملیات بتن ریزی</vt:lpstr>
      <vt:lpstr>جاگذار لوله ترمی</vt:lpstr>
      <vt:lpstr>نگه داشتن ترمی در دهانه چاه جهت نصب قیف</vt:lpstr>
      <vt:lpstr>نصب قیف بتن ریزی</vt:lpstr>
      <vt:lpstr>بالا و پایین کردن ترمی جهت تخلیه بتن درون آن</vt:lpstr>
      <vt:lpstr>انتهای لوله ترمی نباید از درون بتن خارج شود</vt:lpstr>
      <vt:lpstr>کوتاه کردن لوله ترمی به دلیل بالا آمدن بتن</vt:lpstr>
      <vt:lpstr>اتمام بتن ریزی</vt:lpstr>
      <vt:lpstr>سر ریز شدن بنتونیت بعد از بالا آمدن بتن در هنگام بکاربری گل بنتونیت</vt:lpstr>
      <vt:lpstr>خارج کردن کیسینگ همزمان با اتمام بتن ریزی</vt:lpstr>
      <vt:lpstr>خارج کردن کیسینگ بعد از اتمام بتن ریزی</vt:lpstr>
      <vt:lpstr>۱۰. تخریب بتن اضافی</vt:lpstr>
      <vt:lpstr>PowerPoint Presentation</vt:lpstr>
    </vt:vector>
  </TitlesOfParts>
  <Company>MRT www.Win2Farsi.com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موضوع تحقیق : شمع کوبی</dc:title>
  <dc:creator>acer</dc:creator>
  <cp:lastModifiedBy>Hamed Rezaee-Masoud Fallah Narges</cp:lastModifiedBy>
  <cp:revision>8</cp:revision>
  <dcterms:created xsi:type="dcterms:W3CDTF">2011-05-31T04:16:01Z</dcterms:created>
  <dcterms:modified xsi:type="dcterms:W3CDTF">2015-03-02T10:27:09Z</dcterms:modified>
</cp:coreProperties>
</file>