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57" r:id="rId4"/>
    <p:sldId id="259" r:id="rId5"/>
    <p:sldId id="289" r:id="rId6"/>
    <p:sldId id="258" r:id="rId7"/>
    <p:sldId id="260" r:id="rId8"/>
    <p:sldId id="262" r:id="rId9"/>
    <p:sldId id="287" r:id="rId10"/>
    <p:sldId id="261" r:id="rId11"/>
    <p:sldId id="264" r:id="rId12"/>
    <p:sldId id="266" r:id="rId13"/>
    <p:sldId id="267" r:id="rId14"/>
    <p:sldId id="265" r:id="rId15"/>
    <p:sldId id="268" r:id="rId16"/>
    <p:sldId id="292" r:id="rId17"/>
    <p:sldId id="269" r:id="rId18"/>
    <p:sldId id="293" r:id="rId19"/>
    <p:sldId id="270" r:id="rId20"/>
    <p:sldId id="271" r:id="rId21"/>
    <p:sldId id="285" r:id="rId22"/>
    <p:sldId id="272" r:id="rId23"/>
    <p:sldId id="280" r:id="rId24"/>
    <p:sldId id="281" r:id="rId25"/>
    <p:sldId id="282" r:id="rId26"/>
    <p:sldId id="277" r:id="rId27"/>
    <p:sldId id="279" r:id="rId28"/>
    <p:sldId id="278" r:id="rId29"/>
    <p:sldId id="283" r:id="rId30"/>
    <p:sldId id="276" r:id="rId31"/>
    <p:sldId id="284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12" autoAdjust="0"/>
  </p:normalViewPr>
  <p:slideViewPr>
    <p:cSldViewPr>
      <p:cViewPr varScale="1">
        <p:scale>
          <a:sx n="68" d="100"/>
          <a:sy n="68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A08BFA-257E-47A6-B722-BFE78A7E1DB1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B47EF4-981A-4B3E-BEBD-12717D26584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A9AFF9-B565-40CD-BF9A-74DBD4124987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4E790-4874-4D9D-B0C1-FD18D2F0AFA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110C5-D8EA-4311-97FE-60802CE6A9FD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F2A7B-D338-4CA3-8C7D-44DF3A87E76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6B036-B923-4FC9-A378-AAC7D96CF589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E035D-ED14-44C0-9ACA-B80A25FC820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EF6C8E-9F96-4D52-BF55-3FAD6E7E6D25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DF5AD2-1409-4E93-BEA3-DDCD60896E9B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F9BEC9-CB58-4EAE-A2B7-428F331E66A6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3F7817-9F60-4E29-AC6B-A4891E9D2843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CDB16F-D207-407F-881E-5A8CB4FDF51F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1A38FB-B7E6-4BE1-8925-A9490B11E65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A7EC53-6FCB-40E1-A927-0709AD31ABF0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F11E5C-A39B-4DF9-801E-6F724ACF12D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66A95C-6F4C-484A-8F1B-601BA77D0DFD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80648-3281-4AE3-B2EC-3ED0C1011EF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2EF6B2C-DA68-49D8-83C8-F81E6D7439CB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CCBB7B-1104-49EF-8ED9-99A539BD5A5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693A84-3C41-442C-A889-4379D5DFB28A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B1CA5F-4C37-4863-A1A1-F942E19021C6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E3B4DF-1782-4262-AAEF-6C71AAFBB277}" type="datetimeFigureOut">
              <a:rPr lang="en-US" smtClean="0"/>
              <a:pPr>
                <a:defRPr/>
              </a:pPr>
              <a:t>6/11/2012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BD5654-6A6E-4104-8443-01A2E4F34C46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http://www.istgah.com/images/2008/10/06/416616_fjoqld_m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khat.rai.ir/images/06-11-06-3-45-divar_hael2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khat.rai.ir/images/06-11-06-3-43-divar_pusheshi3.jpg" TargetMode="Externa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F%DB%8C%D9%88%D8%A7%D8%B1" TargetMode="External"/><Relationship Id="rId2" Type="http://schemas.openxmlformats.org/officeDocument/2006/relationships/hyperlink" Target="http://architecture666.blogfa.com/post-82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82976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72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ديوارها</a:t>
            </a:r>
            <a:endParaRPr lang="en-US" sz="72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7162800" cy="2971800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fa-IR" sz="2400" kern="0" dirty="0" smtClean="0">
                <a:solidFill>
                  <a:srgbClr val="CC3300"/>
                </a:solidFill>
              </a:rPr>
              <a:t>نام درس: تعمیر و نگهداری ساختمان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fa-IR" sz="2400" kern="0" dirty="0" smtClean="0">
                <a:solidFill>
                  <a:srgbClr val="CC3300"/>
                </a:solidFill>
              </a:rPr>
              <a:t>موضوع پروژه:انواع دیوارها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fa-IR" sz="2400" kern="0" dirty="0" smtClean="0">
                <a:solidFill>
                  <a:srgbClr val="CC3300"/>
                </a:solidFill>
              </a:rPr>
              <a:t>گردآورنده :مهرداد نجیب زاده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r>
              <a:rPr lang="fa-IR" sz="2400" kern="0" dirty="0" smtClean="0">
                <a:solidFill>
                  <a:srgbClr val="CC3300"/>
                </a:solidFill>
              </a:rPr>
              <a:t>استاد راهنما:جناب مهندس حسین عالی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  <a:cs typeface="B Elham" pitchFamily="2" charset="-78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  <a:defRPr/>
            </a:pPr>
            <a:endParaRPr lang="fa-IR" sz="2400" kern="0" dirty="0" smtClean="0">
              <a:solidFill>
                <a:srgbClr val="CC3300"/>
              </a:solidFill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endParaRPr lang="fa-IR" sz="2400" kern="0" dirty="0" smtClean="0">
              <a:solidFill>
                <a:srgbClr val="CC3300"/>
              </a:solidFill>
              <a:cs typeface="B Elham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اين ديوارها مي‌توانند به عنوان يک خاکريز همگن براي سد ،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به صورت يک هسته در داخل سد يا ترانشه‌اي در پي سد ، که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هسته آن با رس پر شده باشد، اجرا شوند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. </a:t>
            </a:r>
            <a:endParaRPr lang="en-US" sz="3600" dirty="0" smtClean="0">
              <a:latin typeface="Arial" pitchFamily="34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B Elham" pitchFamily="2" charset="-78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>
                <a:solidFill>
                  <a:srgbClr val="000000"/>
                </a:solidFill>
                <a:latin typeface="Tahoma" pitchFamily="34" charset="0"/>
              </a:rPr>
              <a:t>ديوار خاکي متراکم شده</a:t>
            </a:r>
            <a:endParaRPr lang="en-US" dirty="0" smtClean="0"/>
          </a:p>
        </p:txBody>
      </p:sp>
      <p:pic>
        <p:nvPicPr>
          <p:cNvPr id="10244" name="Picture 1" descr="تصوی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5814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اين نوع ديوار معمولا در حفاري پي ها يا به عنوان پوشش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داخل تونلها ، مخصوصا در جاهايي که جلوگيري دايم از نفوذ آب لازم باشد، بکار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مي‌روند. در سدها براي جلوگيري از فرار آب از زير سد ، ديوار بتني قايمي را از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پايينترين قسمت سد تا لايه‌هاي نفوذ ناپذير احداث مي‌کنند</a:t>
            </a:r>
            <a:r>
              <a:rPr lang="fa-IR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.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r" rtl="1" eaLnBrk="0" hangingPunct="0"/>
            <a:r>
              <a:rPr lang="ar-SA" b="1" dirty="0" smtClean="0">
                <a:solidFill>
                  <a:srgbClr val="000000"/>
                </a:solidFill>
                <a:latin typeface="Tahoma" pitchFamily="34" charset="0"/>
              </a:rPr>
              <a:t>ديوارهاي بتني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6248400" y="6172200"/>
            <a:ext cx="156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/>
            <a:r>
              <a:rPr lang="fa-IR" b="1">
                <a:latin typeface="Calibri" pitchFamily="34" charset="0"/>
              </a:rPr>
              <a:t>ديوار بتني  تزئيني</a:t>
            </a:r>
          </a:p>
        </p:txBody>
      </p:sp>
      <p:pic>
        <p:nvPicPr>
          <p:cNvPr id="5122" name="Picture 2" descr="C:\Users\barrack obama\Desktop\عکس دیوارها\Interlock_Precast_Concrete_Wal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733800" cy="2895600"/>
          </a:xfrm>
          <a:prstGeom prst="rect">
            <a:avLst/>
          </a:prstGeom>
          <a:noFill/>
        </p:spPr>
      </p:pic>
      <p:pic>
        <p:nvPicPr>
          <p:cNvPr id="5123" name="Picture 3" descr="C:\Users\barrack obama\Desktop\عکس دیوارها\090710_concrete_wall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37338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r"/>
            <a:r>
              <a:rPr lang="ar-SA" b="1" dirty="0" smtClean="0">
                <a:solidFill>
                  <a:srgbClr val="000000"/>
                </a:solidFill>
                <a:latin typeface="Tahoma" pitchFamily="34" charset="0"/>
              </a:rPr>
              <a:t>ديوار ديافراگمي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fa-IR" sz="1800" b="1" dirty="0" smtClean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fa-IR" sz="1800" b="1" dirty="0" smtClean="0">
                <a:solidFill>
                  <a:srgbClr val="000000"/>
                </a:solidFill>
                <a:latin typeface="Tahoma" pitchFamily="34" charset="0"/>
              </a:rPr>
            </a:b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2209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236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36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72200"/>
            <a:ext cx="312738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6248400"/>
            <a:ext cx="312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6248400"/>
            <a:ext cx="312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638800" y="228600"/>
            <a:ext cx="269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</a:rPr>
              <a:t>ديوار ديافراگمي</a:t>
            </a:r>
            <a:r>
              <a:rPr 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</a:rPr>
              <a:t> </a:t>
            </a:r>
            <a:endParaRPr lang="en-US" sz="3600" dirty="0"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6146" name="Picture 2" descr="C:\Users\barrack obama\Desktop\عکس دیوارها\diafragm 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4267200" cy="3200400"/>
          </a:xfrm>
          <a:prstGeom prst="rect">
            <a:avLst/>
          </a:prstGeom>
          <a:noFill/>
        </p:spPr>
      </p:pic>
      <p:pic>
        <p:nvPicPr>
          <p:cNvPr id="6147" name="Picture 3" descr="C:\Users\barrack obama\Desktop\عکس دیوارها\diafragm wal 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0"/>
            <a:ext cx="4089400" cy="3594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iblok%20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35313"/>
            <a:ext cx="34337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447800" y="5573713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b="1">
                <a:latin typeface="Calibri" pitchFamily="34" charset="0"/>
              </a:rPr>
              <a:t>بتن سبک هوادار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9220" name="Picture 3" descr="A side panel made of lightweight concrete and cast separately is placed in the casting bed and tied into the soffet reinforcement of the segmen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20713"/>
            <a:ext cx="33528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718203" y="5435491"/>
            <a:ext cx="2581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/>
            <a:r>
              <a:rPr lang="fa-IR" b="1" dirty="0">
                <a:latin typeface="Calibri" pitchFamily="34" charset="0"/>
              </a:rPr>
              <a:t>بتن عبور دهنده روشنايي و </a:t>
            </a:r>
            <a:r>
              <a:rPr lang="fa-IR" b="1" dirty="0" smtClean="0">
                <a:latin typeface="Calibri" pitchFamily="34" charset="0"/>
              </a:rPr>
              <a:t>نور</a:t>
            </a:r>
          </a:p>
          <a:p>
            <a:pPr algn="justLow" rtl="1"/>
            <a:r>
              <a:rPr lang="fa-IR" b="1" dirty="0" smtClean="0">
                <a:latin typeface="Calibri" pitchFamily="34" charset="0"/>
              </a:rPr>
              <a:t>(بتن شیشه ای)</a:t>
            </a:r>
            <a:endParaRPr lang="fa-IR" b="1" dirty="0">
              <a:latin typeface="Calibri" pitchFamily="34" charset="0"/>
            </a:endParaRPr>
          </a:p>
        </p:txBody>
      </p:sp>
      <p:pic>
        <p:nvPicPr>
          <p:cNvPr id="9222" name="Picture 5" descr="litracon07.jpg"/>
          <p:cNvPicPr>
            <a:picLocks noChangeAspect="1" noChangeArrowheads="1"/>
          </p:cNvPicPr>
          <p:nvPr/>
        </p:nvPicPr>
        <p:blipFill>
          <a:blip r:embed="rId4" cstate="print"/>
          <a:srcRect b="13991"/>
          <a:stretch>
            <a:fillRect/>
          </a:stretch>
        </p:blipFill>
        <p:spPr bwMode="auto">
          <a:xfrm>
            <a:off x="5181600" y="53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litracon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124200"/>
            <a:ext cx="2244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اين نوع ديوار ، که با راندن شمعهاي صفحه‌اي به داخل خاک ايجاد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مي‌شود، موقعي از کارايي خوبي برخوردار است که قفل و بست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بين صفحات کامل باشد و اين مسئله‌اي است که در زمينهاي داراي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قلوه سنگ و قطعات درشت تر يا حاوي مواتع ديگر به خوبي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امکان پذير نيست. با افزايش طول شمعها ، امکان خم شدن آنها در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خلال راندن وجود دارد. اين نوع ديوار تا حدي مي‌تواند از نفوذ</a:t>
            </a:r>
            <a:r>
              <a:rPr lang="fa-IR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آب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جلوگيري کند. اين ديوار را معمولا براي نگاهداري ديواره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بخشهاي حفاري شده بکار مي‌برند. در خاکهاي با زهکشي آزاد ،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بايد همراه با يک سيستم آبکشي باشد تا فشار جانبي وارده از </a:t>
            </a:r>
            <a:endParaRPr lang="fa-IR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زمين و آب به ديوار شمعي کاهش يابد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. </a:t>
            </a:r>
            <a:endParaRPr lang="en-US" sz="3600" dirty="0" smtClean="0">
              <a:latin typeface="Arial" pitchFamily="34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B Elham" pitchFamily="2" charset="-78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r"/>
            <a:r>
              <a:rPr lang="ar-SA" b="1" dirty="0" smtClean="0">
                <a:solidFill>
                  <a:srgbClr val="000000"/>
                </a:solidFill>
                <a:latin typeface="Tahoma" pitchFamily="34" charset="0"/>
              </a:rPr>
              <a:t>ديوار با شمعهاي صفحه‌اي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>
                <a:solidFill>
                  <a:srgbClr val="000000"/>
                </a:solidFill>
                <a:latin typeface="Tahoma" pitchFamily="34" charset="0"/>
              </a:rPr>
              <a:t>ديوار با شمعهاي صفحه‌اي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fa-IR" dirty="0"/>
          </a:p>
        </p:txBody>
      </p:sp>
      <p:pic>
        <p:nvPicPr>
          <p:cNvPr id="7170" name="Picture 2" descr="C:\Users\barrack obama\Desktop\عکس دیوارها\شم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761005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ديوارهاي پيش ساخته(کامپوزیت)</a:t>
            </a:r>
            <a:endParaRPr lang="en-US" dirty="0" smtClean="0"/>
          </a:p>
        </p:txBody>
      </p:sp>
      <p:pic>
        <p:nvPicPr>
          <p:cNvPr id="8194" name="Picture 2" descr="C:\Users\barrack obama\Desktop\عکس دیوارها\composit wal 4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65388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ديوارهاي پيش ساخته(کامپوزیت)</a:t>
            </a:r>
            <a:endParaRPr lang="fa-IR" dirty="0"/>
          </a:p>
        </p:txBody>
      </p:sp>
      <p:pic>
        <p:nvPicPr>
          <p:cNvPr id="9218" name="Picture 2" descr="C:\Users\barrack obama\Desktop\عکس دیوارها\composit w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3570779" cy="4525962"/>
          </a:xfrm>
          <a:prstGeom prst="rect">
            <a:avLst/>
          </a:prstGeom>
          <a:noFill/>
        </p:spPr>
      </p:pic>
      <p:pic>
        <p:nvPicPr>
          <p:cNvPr id="9219" name="Picture 3" descr="C:\Users\barrack obama\Desktop\عکس دیوارها\composit wal 2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609850" cy="2438400"/>
          </a:xfrm>
          <a:prstGeom prst="rect">
            <a:avLst/>
          </a:prstGeom>
          <a:noFill/>
        </p:spPr>
      </p:pic>
      <p:pic>
        <p:nvPicPr>
          <p:cNvPr id="9220" name="Picture 4" descr="C:\Users\barrack obama\Desktop\عکس دیوارها\composit wal 3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2371725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dirty="0" smtClean="0">
                <a:cs typeface="B Elham" pitchFamily="2" charset="-78"/>
              </a:rPr>
              <a:t>1</a:t>
            </a:r>
            <a:r>
              <a:rPr lang="ar-SA" dirty="0" smtClean="0">
                <a:cs typeface="B Elham" pitchFamily="2" charset="-78"/>
              </a:rPr>
              <a:t>.كاهش وزن آهن و بتن مصرفي به ميزان قابل ملاحظه 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2.افزايش سطح زيربناي مفيد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3.كاهش زمان اجرا به ميزان 50%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4.كاهش وزن ديوار جانبي و سقف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5.مقاومت در برابر زلزله به دليل پيوستگي و عدم ايجاد آوار به دليل سبكي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6.ذخيره انرژي گرمايشي سرمايشي و مقاومت خوب صوتي و رطوبتي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7. مقاوم در برابر فشار باد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8. سهولت نصب تاسيسات مكانيكي و الكتريكي به علت پيش بيني مسير مناسب</a:t>
            </a:r>
            <a:br>
              <a:rPr lang="ar-SA" dirty="0" smtClean="0">
                <a:cs typeface="B Elham" pitchFamily="2" charset="-78"/>
              </a:rPr>
            </a:br>
            <a:r>
              <a:rPr lang="ar-SA" dirty="0" smtClean="0">
                <a:cs typeface="B Elham" pitchFamily="2" charset="-78"/>
              </a:rPr>
              <a:t>9. قابليت حمل آسان در مناطق صعب العبور جهت ساخت ويلا و كلبه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مزاياي استفاده از ديوارهاي پيش ساخته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barrack obama\Desktop\عکس دیوارها\the-great-wall-of-china-inside-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3152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00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>
              <a:latin typeface="Calibri" pitchFamily="34" charset="0"/>
            </a:endParaRPr>
          </a:p>
        </p:txBody>
      </p:sp>
      <p:pic>
        <p:nvPicPr>
          <p:cNvPr id="16388" name="Picture 4" descr="http://www.istgah.com/images/2008/10/06/416616_fjoqld_m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38200" y="3406775"/>
            <a:ext cx="37338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828800" y="6096000"/>
            <a:ext cx="139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>
                <a:latin typeface="Calibri" pitchFamily="34" charset="0"/>
              </a:rPr>
              <a:t>خانه پيش ساخته</a:t>
            </a:r>
            <a:endParaRPr lang="en-US">
              <a:latin typeface="Calibri" pitchFamily="34" charset="0"/>
            </a:endParaRPr>
          </a:p>
        </p:txBody>
      </p:sp>
      <p:pic>
        <p:nvPicPr>
          <p:cNvPr id="16390" name="Picture 7" descr="sandwich-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352800"/>
            <a:ext cx="3409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6629400" y="457200"/>
            <a:ext cx="2117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200" b="1" dirty="0">
                <a:latin typeface="Calibri" pitchFamily="34" charset="0"/>
              </a:rPr>
              <a:t>پانل سه بعدي 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105400" y="2667000"/>
            <a:ext cx="3810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 dirty="0">
                <a:latin typeface="Calibri" pitchFamily="34" charset="0"/>
                <a:cs typeface="B Elham" pitchFamily="2" charset="-78"/>
              </a:rPr>
              <a:t>در هر ساختماني قابل استفاده است.به جاي ديوارهاي آجري</a:t>
            </a:r>
            <a:r>
              <a:rPr lang="en-US" sz="2400" dirty="0">
                <a:latin typeface="Calibri" pitchFamily="34" charset="0"/>
                <a:cs typeface="B Elham" pitchFamily="2" charset="-78"/>
              </a:rPr>
              <a:t>,</a:t>
            </a:r>
            <a:r>
              <a:rPr lang="fa-IR" sz="2400" dirty="0">
                <a:latin typeface="Calibri" pitchFamily="34" charset="0"/>
                <a:cs typeface="B Elham" pitchFamily="2" charset="-78"/>
              </a:rPr>
              <a:t>سفالي و غيره و براي کف و سقف در ويلاها و ساختمان هاي دو طبقه بدون داشتن اسکلت.در ساختمان هاي بلندتر از دو طبقه به صورت مختلط با سيستم قاب بتني يا فلزي قابل استفاده مي باشد</a:t>
            </a:r>
            <a:endParaRPr lang="en-US" sz="2400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10242" name="Picture 2" descr="C:\Users\barrack obama\Desktop\عکس دیوارها\3d pan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"/>
            <a:ext cx="3124200" cy="2514600"/>
          </a:xfrm>
          <a:prstGeom prst="rect">
            <a:avLst/>
          </a:prstGeom>
          <a:noFill/>
        </p:spPr>
      </p:pic>
      <p:pic>
        <p:nvPicPr>
          <p:cNvPr id="10243" name="Picture 3" descr="C:\Users\barrack obama\Desktop\عکس دیوارها\3d panel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2376487" cy="3048000"/>
          </a:xfrm>
          <a:prstGeom prst="rect">
            <a:avLst/>
          </a:prstGeom>
          <a:noFill/>
        </p:spPr>
      </p:pic>
      <p:pic>
        <p:nvPicPr>
          <p:cNvPr id="10244" name="Picture 4" descr="C:\Users\barrack obama\Desktop\عکس دیوارها\3d panel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505200"/>
            <a:ext cx="25146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image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394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image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76688"/>
            <a:ext cx="33178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age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6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mage0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76688"/>
            <a:ext cx="34702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3810000" y="3516313"/>
            <a:ext cx="147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latin typeface="Calibri" pitchFamily="34" charset="0"/>
              </a:rPr>
              <a:t>پارتشين شيشه اي</a:t>
            </a:r>
            <a:endParaRPr lang="en-US">
              <a:latin typeface="Calibri" pitchFamily="34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886200" y="228600"/>
            <a:ext cx="1239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>
                <a:latin typeface="Calibri" pitchFamily="34" charset="0"/>
              </a:rPr>
              <a:t>پارتشين </a:t>
            </a:r>
            <a:r>
              <a:rPr lang="fa-IR">
                <a:latin typeface="Calibri" pitchFamily="34" charset="0"/>
              </a:rPr>
              <a:t>چوبي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267200"/>
          </a:xfrm>
        </p:spPr>
        <p:txBody>
          <a:bodyPr rtlCol="0">
            <a:normAutofit fontScale="92500" lnSpcReduction="1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ديوارهاي جدا کننده ي کناف ، ديوارهاي غير باربري هستند که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براي تقسيم فضاهاي داخلي ساخديوارهاي جدا کننده ي کناف 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که براي تقسيم فضاهاي داخلي ساختمان استفاده مي شوند اين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ساختار شامل قابهاي فولادي سبک ساخته شده با مقاطع</a:t>
            </a:r>
            <a:r>
              <a:rPr lang="de-DE" dirty="0" smtClean="0">
                <a:cs typeface="B Elham" pitchFamily="2" charset="-78"/>
              </a:rPr>
              <a:t> U , C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بوده که صفحات روکش دار گچي در يک يا چند لايه ، به وسيله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پيچ مخصوص بر روي آنها نصب مي شوند. درزهاي ميان اين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صفحات به وسيله ي نوار و بتونه ي مخصوص درزگيري شده،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به نحوي که در انتهاي کار، سطحي يکپارچه و بدون درز که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قابليت رنگ آميزي و کاشي کاري يا هر نوع پوشش نهايي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ديگري خواهد داشت، حاصل مي گردد.تمان استفاده مي شوند </a:t>
            </a:r>
            <a:r>
              <a:rPr lang="fa-IR" dirty="0" smtClean="0">
                <a:cs typeface="B Elham" pitchFamily="2" charset="-78"/>
              </a:rPr>
              <a:t>.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smtClean="0"/>
              <a:t>ديوارهاي جداکننده 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سبک و ايمن در برابر زلزله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داراي رفتار ميانقابي مناسب در زلزله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عايق حرارت، صوت و رطوبت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مقاوم در برابر آتش مستقيم تا سه ساعت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کاهش هزينه هاي سازه و فونداسيون، با توجه به کاهش بار مرده ساختمان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انعطاف معماري بالا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نصب سريع و آسان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قابليت رنگ آميزي بلافاصله پس از نصب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دسترسي و تعميرات آسان تاسيسات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قابلت ترميم و تعويض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دورريز بسيار کم مصالح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اجراي سطوح وسيع با حداقل مصالح مصرفي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افزايش سطح مفيد در زيربناي ساختمانها، با توجه به ضخامت کم ديوارها</a:t>
            </a:r>
            <a:r>
              <a:rPr lang="de-DE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حمل و نقل آسان و ارزان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مزاياي ديوارهاي جداکننده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315200" y="2286000"/>
            <a:ext cx="1447800" cy="533400"/>
          </a:xfrm>
        </p:spPr>
        <p:txBody>
          <a:bodyPr>
            <a:normAutofit/>
          </a:bodyPr>
          <a:lstStyle/>
          <a:p>
            <a:pPr algn="r" rtl="1">
              <a:buFont typeface="Arial" pitchFamily="34" charset="0"/>
              <a:buNone/>
            </a:pPr>
            <a:r>
              <a:rPr lang="ar-SA" sz="1800" b="1" dirty="0" smtClean="0">
                <a:cs typeface="B Elham" pitchFamily="2" charset="-78"/>
              </a:rPr>
              <a:t>ديوار تآسيساتي</a:t>
            </a:r>
            <a:r>
              <a:rPr lang="fa-IR" sz="1800" b="1" dirty="0" smtClean="0">
                <a:cs typeface="B Elham" pitchFamily="2" charset="-78"/>
              </a:rPr>
              <a:t> 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انواع ديوارهاي جداکننده</a:t>
            </a:r>
            <a:endParaRPr lang="en-US" dirty="0" smtClean="0"/>
          </a:p>
        </p:txBody>
      </p:sp>
      <p:pic>
        <p:nvPicPr>
          <p:cNvPr id="21508" name="Picture 2" descr="pic-16_teaser_big_compl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1435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2829445" y="5638800"/>
            <a:ext cx="2047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latin typeface="Calibri" pitchFamily="34" charset="0"/>
                <a:cs typeface="B Elham" pitchFamily="2" charset="-78"/>
              </a:rPr>
              <a:t>ديوار مقاوم در برابر حريق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228600" y="3886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b="1" dirty="0">
                <a:latin typeface="Calibri" pitchFamily="34" charset="0"/>
                <a:cs typeface="B Elham" pitchFamily="2" charset="-78"/>
              </a:rPr>
              <a:t>ديوارهاي تزئيني يا دکوراتيو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21511" name="Picture 3" descr="P5-pic17_teaser_big_compl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909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304800" y="2297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b="1" dirty="0">
                <a:latin typeface="Calibri" pitchFamily="34" charset="0"/>
                <a:cs typeface="B Elham" pitchFamily="2" charset="-78"/>
              </a:rPr>
              <a:t>ديوار مقاوم در برابر اشعه ايکس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21513" name="Picture 4" descr="P5-pic18_teaser_big_compl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5"/>
          <p:cNvSpPr>
            <a:spLocks noChangeArrowheads="1"/>
          </p:cNvSpPr>
          <p:nvPr/>
        </p:nvSpPr>
        <p:spPr bwMode="auto">
          <a:xfrm>
            <a:off x="4419600" y="56499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b="1" dirty="0">
                <a:latin typeface="Calibri" pitchFamily="34" charset="0"/>
                <a:cs typeface="B Elham" pitchFamily="2" charset="-78"/>
              </a:rPr>
              <a:t>ديوار چاه آسانسور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21515" name="Picture 5" descr="P5-pic19_teaser_big_comple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9911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7010400" y="4114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b="1" dirty="0">
                <a:latin typeface="Calibri" pitchFamily="34" charset="0"/>
                <a:cs typeface="B Elham" pitchFamily="2" charset="-78"/>
              </a:rPr>
              <a:t>ديوار خارجي ساختمان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21517" name="Picture 6" descr="Pic25_teaser_big_comple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609975"/>
            <a:ext cx="1905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7" descr="26_teaser_big_comple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86690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endParaRPr lang="fa-IR" smtClean="0"/>
          </a:p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/>
              <a:t/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24580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1" name="Content Placeholder 2"/>
          <p:cNvSpPr txBox="1">
            <a:spLocks/>
          </p:cNvSpPr>
          <p:nvPr/>
        </p:nvSpPr>
        <p:spPr bwMode="auto">
          <a:xfrm>
            <a:off x="0" y="2332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2" name="Content Placeholder 2"/>
          <p:cNvSpPr txBox="1">
            <a:spLocks/>
          </p:cNvSpPr>
          <p:nvPr/>
        </p:nvSpPr>
        <p:spPr bwMode="auto">
          <a:xfrm>
            <a:off x="914400" y="2057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3" name="Content Placeholder 2"/>
          <p:cNvSpPr txBox="1">
            <a:spLocks/>
          </p:cNvSpPr>
          <p:nvPr/>
        </p:nvSpPr>
        <p:spPr bwMode="auto">
          <a:xfrm>
            <a:off x="1066800" y="2209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4" name="Content Placeholder 2"/>
          <p:cNvSpPr txBox="1">
            <a:spLocks/>
          </p:cNvSpPr>
          <p:nvPr/>
        </p:nvSpPr>
        <p:spPr bwMode="auto">
          <a:xfrm>
            <a:off x="1219200" y="2362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5" name="Content Placeholder 2"/>
          <p:cNvSpPr txBox="1">
            <a:spLocks/>
          </p:cNvSpPr>
          <p:nvPr/>
        </p:nvSpPr>
        <p:spPr bwMode="auto">
          <a:xfrm>
            <a:off x="1371600" y="2514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24586" name="Content Placeholder 2"/>
          <p:cNvSpPr txBox="1">
            <a:spLocks/>
          </p:cNvSpPr>
          <p:nvPr/>
        </p:nvSpPr>
        <p:spPr bwMode="auto">
          <a:xfrm>
            <a:off x="1524000" y="2667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fa-IR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24587" name="Picture 2" descr="http://khat.rai.ir/images/06-11-06-3-45-divar_hael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14400" y="1828800"/>
            <a:ext cx="3352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" descr="http://khat.rai.ir/images/06-11-06-3-43-divar_pusheshi3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914400" y="4495800"/>
            <a:ext cx="3238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419600" y="0"/>
            <a:ext cx="4419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ضامن</a:t>
            </a:r>
            <a:endParaRPr lang="en-US" sz="2000" b="1" dirty="0">
              <a:solidFill>
                <a:srgbClr val="9933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dirty="0">
                <a:solidFill>
                  <a:srgbClr val="000000"/>
                </a:solidFill>
                <a:ea typeface="Times New Roman" pitchFamily="18" charset="0"/>
                <a:cs typeface="B Elham" pitchFamily="2" charset="-78"/>
              </a:rPr>
              <a:t>  </a:t>
            </a:r>
            <a:r>
              <a:rPr lang="ar-DZ" sz="2000" b="1" dirty="0">
                <a:solidFill>
                  <a:srgbClr val="000000"/>
                </a:solidFill>
                <a:latin typeface="Nazanin"/>
                <a:ea typeface="Times New Roman" pitchFamily="18" charset="0"/>
                <a:cs typeface="B Elham" pitchFamily="2" charset="-78"/>
              </a:rPr>
              <a:t> </a:t>
            </a: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براي جلوگيري از رانش خاكريز در پاي خاكريز ها احداث ميشود و چنانچه شيب طبيعي زمين خيلي زياد باشد از ديوار ضامن از خشكه چيني پشت استفاده مي شود </a:t>
            </a:r>
            <a:endParaRPr lang="fa-IR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endParaRPr lang="en-US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حايل</a:t>
            </a: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en-US" sz="2000" dirty="0"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  اين ديوار ها در جلوي ترانشه ها احداث ميگردد. و چون زمين پشت ديوار دست نخورده و طبيعي است و چسبندگي لازم  را دارد ابعاد اين ديوار از ديوار ضامن كوچكتر است </a:t>
            </a:r>
            <a:endParaRPr lang="en-US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endParaRPr lang="en-US" sz="2000" dirty="0">
              <a:cs typeface="B Elham" pitchFamily="2" charset="-7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800600" y="4191000"/>
            <a:ext cx="3962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پوششي</a:t>
            </a:r>
            <a:endParaRPr lang="en-US" sz="2000" b="1" dirty="0">
              <a:solidFill>
                <a:srgbClr val="9933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000000"/>
                </a:solidFill>
                <a:ea typeface="Times New Roman" pitchFamily="18" charset="0"/>
                <a:cs typeface="B Elham" pitchFamily="2" charset="-78"/>
              </a:rPr>
              <a:t>  </a:t>
            </a: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براي پوشش ترانشه هايي كه جنس سخت دارند بكار مي رود فشار وارده به ديوار پوششي خيلي ناچيز است </a:t>
            </a:r>
            <a:endParaRPr lang="en-US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eaLnBrk="0" hangingPunct="0">
              <a:defRPr/>
            </a:pPr>
            <a:endParaRPr lang="en-US" sz="2000" dirty="0">
              <a:cs typeface="B Elham" pitchFamily="2" charset="-78"/>
            </a:endParaRPr>
          </a:p>
        </p:txBody>
      </p:sp>
      <p:sp>
        <p:nvSpPr>
          <p:cNvPr id="24591" name="Rectangle 5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/>
              <a:t/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1066800"/>
            <a:ext cx="83058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ساحلي</a:t>
            </a:r>
            <a:endParaRPr lang="en-US" sz="2000" b="1" dirty="0">
              <a:solidFill>
                <a:srgbClr val="9933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1600" b="1" dirty="0">
                <a:solidFill>
                  <a:srgbClr val="000000"/>
                </a:solidFill>
                <a:ea typeface="Times New Roman" pitchFamily="18" charset="0"/>
                <a:cs typeface="B Elham" pitchFamily="2" charset="-78"/>
              </a:rPr>
              <a:t>  </a:t>
            </a:r>
            <a:r>
              <a:rPr lang="ar-DZ" sz="12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اين ديوارها در ساحل رودخانه جهت هدايت آب به دهانه پل و جلوگيري از پخش شدن آب در مواقع طغيان رودخانه معمولادر خط الزامي ساحل ايجاد مي شود</a:t>
            </a:r>
            <a:endParaRPr lang="fa-IR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endParaRPr lang="en-US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گابيون</a:t>
            </a:r>
            <a:endParaRPr lang="en-US" sz="2000" b="1" dirty="0">
              <a:solidFill>
                <a:srgbClr val="9933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عبارت است از خشكه چيني نظم در داخل توريهاي فلزي مكعب مستطيلي كه به منظور جلوگيري از حركت خاك و شسته شدن پاشنه خاكريزها و غيره بكار مي رود </a:t>
            </a:r>
            <a:endParaRPr lang="fa-IR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endParaRPr lang="en-US" sz="20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9933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رسوبگير</a:t>
            </a:r>
            <a:endParaRPr lang="en-US" sz="2000" b="1" dirty="0">
              <a:solidFill>
                <a:srgbClr val="9933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eaLnBrk="0" hangingPunct="0">
              <a:defRPr/>
            </a:pPr>
            <a:r>
              <a:rPr lang="ar-DZ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ديواري است كه بصورت مشبك و وزني در مسيل بالاست پلها به منظور جلوگيري از حركت رسوبات درشت به سمت پل احداث مي شود رسوبات انباشته در حوضچه پشت اين ديوارها جمع آوري و بر حسب حجم حوضچه و مقدار رسوبات حمل شده توسط سيلاب بايستي با برنامه هاي پيش بيني شده تخليه گردد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rmAutofit fontScale="47500" lnSpcReduction="20000"/>
          </a:bodyPr>
          <a:lstStyle/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چنانچه لازم باشد در امتداد ديواري با ارتفاع زياد كه در حال ساختن آن هستيم بعدا ديوار ديگري ساخته شود بايد لاريز انجام دهيم</a:t>
            </a:r>
            <a:endParaRPr lang="fa-IR" sz="4000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هرگاه ابتدا و انتهاي يك ديوار در طول ديوار ديگري بهم متصل شود ، به آن ديوار در تلاقي گفته مي </a:t>
            </a:r>
            <a:r>
              <a:rPr lang="fa-IR" sz="4000" dirty="0" smtClean="0">
                <a:cs typeface="B Elham" pitchFamily="2" charset="-78"/>
              </a:rPr>
              <a:t>ش</a:t>
            </a:r>
            <a:r>
              <a:rPr lang="ar-SA" sz="4000" dirty="0" smtClean="0">
                <a:cs typeface="B Elham" pitchFamily="2" charset="-78"/>
              </a:rPr>
              <a:t>ود</a:t>
            </a:r>
            <a:endParaRPr lang="fa-IR" sz="4000" dirty="0" smtClean="0"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نام ديوارهاي جداكننده و تقسيم پارتيشن نام دارد</a:t>
            </a: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</a:t>
            </a:r>
            <a:endParaRPr lang="fa-IR" sz="4000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 </a:t>
            </a: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سيمان نوع اول براي ديوارها و فونداسيونهاي معمولي استفاده ميگردد</a:t>
            </a: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</a:t>
            </a:r>
            <a:endParaRPr lang="fa-IR" sz="4000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ح</a:t>
            </a:r>
            <a:r>
              <a:rPr lang="fa-IR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د</a:t>
            </a: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اقل درجه حرارت براي بتن ريزي </a:t>
            </a:r>
            <a:r>
              <a:rPr lang="fa-IR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۱۰</a:t>
            </a: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 درجه مي باشد</a:t>
            </a: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</a:t>
            </a:r>
            <a:endParaRPr lang="fa-IR" sz="4000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 </a:t>
            </a:r>
            <a:r>
              <a:rPr lang="ar-SA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در بتون ريزي ديوارها و سقفها ، صفحات قالبي فلزي مناسب ترند</a:t>
            </a:r>
            <a:r>
              <a:rPr lang="en-US" sz="4000" dirty="0" smtClean="0">
                <a:latin typeface="Arial" pitchFamily="34" charset="0"/>
                <a:ea typeface="Times New Roman" pitchFamily="18" charset="0"/>
                <a:cs typeface="B Elham" pitchFamily="2" charset="-78"/>
              </a:rPr>
              <a:t>.</a:t>
            </a:r>
            <a:endParaRPr lang="fa-IR" sz="4000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لاريز يعني ادامه بعدي ديوار بصورت پله پله اتمام پذيرد</a:t>
            </a:r>
            <a:r>
              <a:rPr lang="en-US" sz="4000" dirty="0" smtClean="0">
                <a:cs typeface="B Elham" pitchFamily="2" charset="-78"/>
              </a:rPr>
              <a:t>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وجود بند برشي در پيوند مقاومت ديوار را ضعيف مي كند</a:t>
            </a:r>
            <a:r>
              <a:rPr lang="en-US" sz="4000" dirty="0" smtClean="0">
                <a:cs typeface="B Elham" pitchFamily="2" charset="-78"/>
              </a:rPr>
              <a:t>.</a:t>
            </a:r>
            <a:endParaRPr lang="fa-IR" sz="4000" dirty="0" smtClean="0"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پارتيشن ميتواند از جنس چوب ، پلاستيك و فايبرگلاس باشد</a:t>
            </a:r>
            <a:r>
              <a:rPr lang="en-US" sz="4000" dirty="0" smtClean="0">
                <a:cs typeface="B Elham" pitchFamily="2" charset="-78"/>
              </a:rPr>
              <a:t>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ملات در ديوار چيني ساختمان حكم چسب را دارد</a:t>
            </a:r>
            <a:r>
              <a:rPr lang="en-US" sz="4000" dirty="0" smtClean="0">
                <a:cs typeface="B Elham" pitchFamily="2" charset="-78"/>
              </a:rPr>
              <a:t>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معمولا براي كرم بندي ديوارهاي داخلي ساختمان(اطاقها) از ملات گچ و خاك استفاده مي شود</a:t>
            </a:r>
            <a:r>
              <a:rPr lang="en-US" sz="4000" dirty="0" smtClean="0">
                <a:cs typeface="B Elham" pitchFamily="2" charset="-78"/>
              </a:rPr>
              <a:t>.</a:t>
            </a:r>
            <a:endParaRPr lang="fa-IR" sz="4000" dirty="0" smtClean="0"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وجود نمك در ملات كاه گل موجب ميشود كه در آن گياه سبز نشود</a:t>
            </a:r>
            <a:r>
              <a:rPr lang="en-US" sz="4000" dirty="0" smtClean="0">
                <a:cs typeface="B Elham" pitchFamily="2" charset="-78"/>
              </a:rPr>
              <a:t>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cs typeface="B Elham" pitchFamily="2" charset="-78"/>
              </a:rPr>
              <a:t>. </a:t>
            </a:r>
            <a:r>
              <a:rPr lang="ar-SA" sz="4000" dirty="0" smtClean="0">
                <a:cs typeface="B Elham" pitchFamily="2" charset="-78"/>
              </a:rPr>
              <a:t>بتون مسلح يعني بتن با فولاد</a:t>
            </a:r>
            <a:r>
              <a:rPr lang="en-US" sz="4000" dirty="0" smtClean="0">
                <a:cs typeface="B Elham" pitchFamily="2" charset="-78"/>
              </a:rPr>
              <a:t>.</a:t>
            </a:r>
            <a:endParaRPr lang="fa-IR" sz="4000" dirty="0" smtClean="0">
              <a:cs typeface="B Elham" pitchFamily="2" charset="-78"/>
            </a:endParaRP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4000" dirty="0" smtClean="0">
                <a:cs typeface="B Elham" pitchFamily="2" charset="-78"/>
              </a:rPr>
              <a:t>ديوار اطراف محل آسانسور معمولا ازمصالح بتون آرمه مي سازند</a:t>
            </a:r>
            <a:r>
              <a:rPr lang="en-US" sz="4000" dirty="0" smtClean="0">
                <a:cs typeface="B Elham" pitchFamily="2" charset="-78"/>
              </a:rPr>
              <a:t>.</a:t>
            </a:r>
            <a:endParaRPr lang="en-US" sz="4000" dirty="0" smtClean="0">
              <a:latin typeface="Arial" pitchFamily="34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Arial" pitchFamily="34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a-IR" dirty="0" smtClean="0">
              <a:latin typeface="Arial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endParaRPr lang="en-US" dirty="0" smtClean="0">
              <a:cs typeface="B Elham" pitchFamily="2" charset="-78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r"/>
            <a:r>
              <a:rPr lang="fa-IR" dirty="0" smtClean="0"/>
              <a:t>نکات اجرايي ساختماني - ديوارها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براي مقاوم سازي ساختمانهاي فولادي مورد توجه خاص</a:t>
            </a:r>
            <a:r>
              <a:rPr lang="fa-IR" dirty="0" smtClean="0">
                <a:cs typeface="B Elham" pitchFamily="2" charset="-78"/>
              </a:rPr>
              <a:t> 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مهندسين</a:t>
            </a:r>
            <a:r>
              <a:rPr lang="fa-IR" dirty="0" smtClean="0">
                <a:cs typeface="B Elham" pitchFamily="2" charset="-78"/>
              </a:rPr>
              <a:t> </a:t>
            </a:r>
            <a:r>
              <a:rPr lang="ar-SA" dirty="0" smtClean="0">
                <a:cs typeface="B Elham" pitchFamily="2" charset="-78"/>
              </a:rPr>
              <a:t>سازه قرار گرفته است</a:t>
            </a:r>
            <a:r>
              <a:rPr lang="fa-IR" dirty="0" smtClean="0">
                <a:cs typeface="B Elham" pitchFamily="2" charset="-78"/>
              </a:rPr>
              <a:t>. از ويژگي هاي آن :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اقتصادي بودن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اجراي آسان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وزن كم نسبت به سيستمهاي مشابه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شكل پذيري زياد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نصب سريع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جذب انرژي بالا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>
                <a:cs typeface="B Elham" pitchFamily="2" charset="-78"/>
              </a:rPr>
              <a:t>كاهش قابل ملاحظه تنش پس ماند در سازه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ديوار برشي</a:t>
            </a:r>
            <a:endParaRPr lang="en-US" dirty="0" smtClean="0"/>
          </a:p>
        </p:txBody>
      </p:sp>
      <p:pic>
        <p:nvPicPr>
          <p:cNvPr id="27652" name="Picture 2" descr="C:\Users\F32\Desktop\naziok\Images_\Bore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2435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696200" cy="3810000"/>
          </a:xfrm>
        </p:spPr>
        <p:txBody>
          <a:bodyPr>
            <a:normAutofit/>
          </a:bodyPr>
          <a:lstStyle/>
          <a:p>
            <a:pPr marL="0" indent="0" algn="r" rtl="1">
              <a:spcBef>
                <a:spcPct val="0"/>
              </a:spcBef>
              <a:buFont typeface="Arial" pitchFamily="34" charset="0"/>
              <a:buNone/>
            </a:pPr>
            <a:r>
              <a:rPr lang="fa-IR" dirty="0" smtClean="0">
                <a:latin typeface="B Nazanin"/>
                <a:cs typeface="B Elham" pitchFamily="2" charset="-78"/>
              </a:rPr>
              <a:t>دیوار عبارت است از یک ساختار ممتد، یکپارچه، محکم و استوار که از جنس آجر، سنگ، بتن، چوب یا فلز و غیره باشد، که ضخامت آن در مقایسه با طول و ارتفاع نازک می باشد، </a:t>
            </a:r>
            <a:r>
              <a:rPr lang="ar-SA" dirty="0" smtClean="0">
                <a:latin typeface="B Nazanin"/>
                <a:cs typeface="B Elham" pitchFamily="2" charset="-78"/>
              </a:rPr>
              <a:t>ديوارها معمول</a:t>
            </a:r>
            <a:r>
              <a:rPr lang="fa-IR" dirty="0" smtClean="0">
                <a:latin typeface="B Nazanin"/>
                <a:cs typeface="B Elham" pitchFamily="2" charset="-78"/>
              </a:rPr>
              <a:t>ا به عنوان مجزا کننده فضاها از یکدیگر به صورت اجزا یا اتاقها عمل میکنند یا به عنوان محافظ یک فضا هستند</a:t>
            </a:r>
            <a:r>
              <a:rPr lang="ar-SA" dirty="0" smtClean="0">
                <a:latin typeface="B Nazanin"/>
                <a:cs typeface="B Elham" pitchFamily="2" charset="-78"/>
              </a:rPr>
              <a:t>.علاوه بر اين، اين ساختار هاي عمودي،</a:t>
            </a:r>
            <a:r>
              <a:rPr lang="fa-IR" dirty="0" smtClean="0">
                <a:latin typeface="B Nazanin"/>
                <a:cs typeface="B Elham" pitchFamily="2" charset="-78"/>
              </a:rPr>
              <a:t> </a:t>
            </a:r>
            <a:r>
              <a:rPr lang="ar-SA" dirty="0" smtClean="0">
                <a:latin typeface="B Nazanin"/>
                <a:cs typeface="B Elham" pitchFamily="2" charset="-78"/>
              </a:rPr>
              <a:t>انتقال دهنده بار ساختمان به زمين مي باشند.</a:t>
            </a:r>
            <a:endParaRPr lang="en-US" sz="2400" dirty="0" smtClean="0">
              <a:latin typeface="B Nazanin"/>
              <a:cs typeface="B Elham" pitchFamily="2" charset="-78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None/>
            </a:pPr>
            <a:endParaRPr lang="en-US" sz="3600" dirty="0" smtClean="0">
              <a:latin typeface="B Nazanin"/>
              <a:cs typeface="B Elham" pitchFamily="2" charset="-78"/>
            </a:endParaRPr>
          </a:p>
          <a:p>
            <a:pPr marL="0" indent="0" algn="r" rtl="1"/>
            <a:endParaRPr lang="en-US" dirty="0" smtClean="0">
              <a:latin typeface="B Nazanin"/>
              <a:cs typeface="B Elham" pitchFamily="2" charset="-78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تعريف 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 rtlCol="0">
            <a:normAutofit fontScale="77500" lnSpcReduction="2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درديوارهاي با مصالح بنايي شکافهاي ضربدري به خاطر نيروهاي کششي و برشي بيش از حد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ديوار و نزديک تقاطع ديوارها بوجود مي آيد. با مشاهده اين درزها و شکل آنها مي توان آنها را به </a:t>
            </a:r>
            <a:endParaRPr lang="fa-IR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طريق زير شناسايي نمود.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الف ) شکافهاي قطري در پايه هاي نبايي بين باز شوهاي مربوط به پنجره ها که به خاطر تنشهاي کشش قطري بوجود مي آيند.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ب ) شکافهاي افقي در پايه هاي با مصالح بنايي بين باز شوهاي مربوط به پنجره ها که به خاطر تنشهاي کششي قطري بوجود مي آيند.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 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ج ) شکافهاي افقي در پايه هاي بنايي بين بازشوهاي مربوط به پنجره ها که به خاطر لنگرهاي خمشي متناوب تشکيل مي گردند.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 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cs typeface="B Elham" pitchFamily="2" charset="-78"/>
              </a:rPr>
              <a:t>د) شکافهاي قطري بالاي بازشوهاي موجود در ديوار که به خاطر مکانيزم حمل بار از نوع برشي قدسي همواره با شکافهاي نعل در گاهي دراعضاي بتني مسلح حاصل مي گردد. </a:t>
            </a:r>
            <a:endParaRPr lang="en-US" dirty="0" smtClean="0"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cs typeface="B Elham" pitchFamily="2" charset="-78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تعمير ديوارها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8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457200" y="228600"/>
            <a:ext cx="4953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172200" y="9144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b="1" dirty="0">
                <a:latin typeface="Calibri" pitchFamily="34" charset="0"/>
                <a:cs typeface="B Elham" pitchFamily="2" charset="-78"/>
              </a:rPr>
              <a:t>تخريب به دليل سنگيني سقف و نا کافي بودن مقاومت ديوارها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  <p:pic>
        <p:nvPicPr>
          <p:cNvPr id="29700" name="Picture 3" descr="49"/>
          <p:cNvPicPr>
            <a:picLocks noChangeAspect="1" noChangeArrowheads="1"/>
          </p:cNvPicPr>
          <p:nvPr/>
        </p:nvPicPr>
        <p:blipFill>
          <a:blip r:embed="rId3" cstate="print"/>
          <a:srcRect b="9865"/>
          <a:stretch>
            <a:fillRect/>
          </a:stretch>
        </p:blipFill>
        <p:spPr bwMode="auto">
          <a:xfrm>
            <a:off x="533400" y="3505200"/>
            <a:ext cx="4953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553200" y="4038600"/>
            <a:ext cx="2057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b="1" dirty="0">
                <a:latin typeface="Calibri" pitchFamily="34" charset="0"/>
                <a:cs typeface="B Elham" pitchFamily="2" charset="-78"/>
              </a:rPr>
              <a:t>تخريب کامل ديوارهاي در راستاي زلزله به دليل ناکافي بودن مقاومت خارج از  صفحه ديوار و ريزش سقفها</a:t>
            </a:r>
            <a:endParaRPr lang="en-US" dirty="0">
              <a:latin typeface="Calibri" pitchFamily="34" charset="0"/>
              <a:cs typeface="B Elham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ctr">
              <a:buNone/>
            </a:pPr>
            <a:endParaRPr lang="fa-IR" sz="4000" dirty="0" smtClean="0"/>
          </a:p>
          <a:p>
            <a:pPr marL="624078" indent="-514350" algn="ctr">
              <a:buNone/>
            </a:pPr>
            <a:endParaRPr lang="fa-IR" sz="4000" dirty="0" smtClean="0"/>
          </a:p>
          <a:p>
            <a:pPr algn="ctr">
              <a:buFont typeface="Wingdings" pitchFamily="2" charset="2"/>
              <a:buNone/>
            </a:pPr>
            <a:r>
              <a:rPr lang="fa-IR" sz="4400" dirty="0" smtClean="0"/>
              <a:t>با تشکر از</a:t>
            </a:r>
          </a:p>
          <a:p>
            <a:pPr algn="ctr">
              <a:buFont typeface="Wingdings" pitchFamily="2" charset="2"/>
              <a:buNone/>
            </a:pPr>
            <a:r>
              <a:rPr lang="fa-IR" sz="4400" dirty="0" smtClean="0"/>
              <a:t>استاد حسین عالی</a:t>
            </a:r>
            <a:endParaRPr lang="en-US" sz="4400" dirty="0" smtClean="0"/>
          </a:p>
          <a:p>
            <a:pPr marL="624078" indent="-514350" algn="ctr">
              <a:buNone/>
            </a:pPr>
            <a:endParaRPr lang="fa-I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471672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http://architecture666.blogfa.com/post-82.aspx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http://fa.wikipedia.org/wiki/%D8%AF%DB%8C%D9%88%D8%A7%D8%B1</a:t>
            </a:r>
            <a:endParaRPr lang="fa-IR" sz="1600" dirty="0" smtClean="0"/>
          </a:p>
          <a:p>
            <a:r>
              <a:rPr lang="en-US" sz="1600" dirty="0" smtClean="0"/>
              <a:t>http://www.alibaba.com/showroom/3d-panel-wall.html</a:t>
            </a:r>
            <a:endParaRPr lang="fa-I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400" u="sng" dirty="0" smtClean="0"/>
              <a:t>منابع: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676400" y="5257800"/>
            <a:ext cx="1482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dirty="0" smtClean="0"/>
              <a:t> پایان</a:t>
            </a:r>
            <a:endParaRPr lang="fa-IR" sz="44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spcBef>
                <a:spcPct val="0"/>
              </a:spcBef>
            </a:pP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فضاسازي و خلق فضاهاي نوين</a:t>
            </a:r>
          </a:p>
          <a:p>
            <a:pPr marL="0" indent="0" algn="r" rtl="1">
              <a:spcBef>
                <a:spcPct val="0"/>
              </a:spcBef>
            </a:pP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محافظت از سرما و گرما </a:t>
            </a:r>
          </a:p>
          <a:p>
            <a:pPr marL="0" indent="0" algn="r" rtl="1">
              <a:spcBef>
                <a:spcPct val="0"/>
              </a:spcBef>
            </a:pP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ايجاد عايق صوتي</a:t>
            </a:r>
          </a:p>
          <a:p>
            <a:pPr marL="0" indent="0" algn="r" rtl="1">
              <a:spcBef>
                <a:spcPct val="0"/>
              </a:spcBef>
            </a:pP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ايجاد حريم خصوصي</a:t>
            </a:r>
          </a:p>
          <a:p>
            <a:pPr marL="0" indent="0" algn="r" rtl="1">
              <a:spcBef>
                <a:spcPct val="0"/>
              </a:spcBef>
            </a:pP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محل مناسبي براي كار گذاشتن انواع لوله كشي ها و سيم كشي هاي برق </a:t>
            </a:r>
            <a:endParaRPr lang="fa-IR" dirty="0" smtClean="0"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0" indent="0" algn="r" rtl="1">
              <a:spcBef>
                <a:spcPct val="0"/>
              </a:spcBef>
            </a:pP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تزئين و انجام كارهاي هنري</a:t>
            </a: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:</a:t>
            </a: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مانند گچ بري و نقاشي ديواري</a:t>
            </a:r>
            <a:endParaRPr lang="fa-IR" dirty="0" smtClean="0"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0" indent="0" algn="r" rtl="1">
              <a:spcBef>
                <a:spcPct val="0"/>
              </a:spcBef>
            </a:pPr>
            <a:endParaRPr lang="fa-IR" dirty="0" smtClean="0">
              <a:latin typeface="Tahoma" pitchFamily="34" charset="0"/>
              <a:ea typeface="Times New Roman" pitchFamily="18" charset="0"/>
              <a:cs typeface="B Elham" pitchFamily="2" charset="-78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کاربرد ديوارها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تقسيم بندي </a:t>
            </a:r>
            <a:endParaRPr lang="fa-IR" dirty="0"/>
          </a:p>
        </p:txBody>
      </p:sp>
      <p:pic>
        <p:nvPicPr>
          <p:cNvPr id="2050" name="Picture 2" descr="C:\Users\barrack obama\Desktop\عکس دیوارها\border-wall-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772376" cy="2260824"/>
          </a:xfrm>
          <a:prstGeom prst="rect">
            <a:avLst/>
          </a:prstGeom>
          <a:noFill/>
        </p:spPr>
      </p:pic>
      <p:pic>
        <p:nvPicPr>
          <p:cNvPr id="2051" name="Picture 3" descr="C:\Users\barrack obama\Desktop\عکس دیوارها\post-98648-1234358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438400"/>
            <a:ext cx="3355051" cy="2100262"/>
          </a:xfrm>
          <a:prstGeom prst="rect">
            <a:avLst/>
          </a:prstGeom>
          <a:noFill/>
        </p:spPr>
      </p:pic>
      <p:pic>
        <p:nvPicPr>
          <p:cNvPr id="2052" name="Picture 4" descr="C:\Users\barrack obama\Desktop\عکس دیوارها\greatbambo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3241418" cy="21200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ديوارها را مي توان به </a:t>
            </a: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ا</a:t>
            </a: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نو</a:t>
            </a: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ا</a:t>
            </a: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ع </a:t>
            </a:r>
            <a:r>
              <a:rPr lang="ar-SA" b="1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داخلي</a:t>
            </a: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 و </a:t>
            </a:r>
            <a:r>
              <a:rPr lang="ar-SA" b="1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خارجي</a:t>
            </a:r>
            <a:r>
              <a:rPr lang="fa-IR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 تقسيم كرد.</a:t>
            </a:r>
            <a:endParaRPr lang="fa-IR" dirty="0" smtClean="0"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از طرف ديگر ديوارها بر حسب تحمل فشار به چهار نوع تقسيم مي شوند:</a:t>
            </a:r>
            <a:b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</a:b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- ديوار هاي خارجي حامل يا تحمل كننده بار</a:t>
            </a:r>
            <a:b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</a:b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- ديوارهاي خارجي غير حامل</a:t>
            </a:r>
            <a:b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</a:b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- ديوارهاي داخلي حامل </a:t>
            </a:r>
            <a:b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</a:br>
            <a:r>
              <a:rPr lang="ar-SA" dirty="0" smtClean="0">
                <a:latin typeface="Tahoma" pitchFamily="34" charset="0"/>
                <a:ea typeface="Times New Roman" pitchFamily="18" charset="0"/>
                <a:cs typeface="B Elham" pitchFamily="2" charset="-78"/>
              </a:rPr>
              <a:t>- ديوارهاي داخلي غير حامل</a:t>
            </a:r>
            <a:endParaRPr lang="en-US" dirty="0" smtClean="0">
              <a:cs typeface="B Elham" pitchFamily="2" charset="-78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تقسيم بندي 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ar-SA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بسيار متنوع بوده و مهمترين انواع آن را به نحو زير مي‌توان خلاصه کرد</a:t>
            </a:r>
            <a:r>
              <a:rPr lang="fa-IR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:</a:t>
            </a:r>
          </a:p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fa-IR" sz="2000" dirty="0" smtClean="0">
              <a:solidFill>
                <a:srgbClr val="000000"/>
              </a:solidFill>
              <a:latin typeface="Tahoma" pitchFamily="34" charset="0"/>
              <a:cs typeface="B Elham" pitchFamily="2" charset="-78"/>
            </a:endParaRPr>
          </a:p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ديوارهاي گلي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ديواره هاي بتني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en-US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خاکي متراکم شده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ديافراگمي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 با شمعهاي صفحه‌اي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</a:t>
            </a: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</a:t>
            </a:r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پيش ساخته</a:t>
            </a: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r>
              <a:rPr lang="ar-SA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</a:t>
            </a:r>
            <a:r>
              <a:rPr lang="fa-IR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آجري</a:t>
            </a:r>
          </a:p>
          <a:p>
            <a:pPr marL="400050" lvl="1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400050" lvl="1" indent="0" algn="r" rtl="1" eaLnBrk="0" hangingPunct="0">
              <a:spcBef>
                <a:spcPct val="0"/>
              </a:spcBef>
              <a:defRPr/>
            </a:pPr>
            <a:endParaRPr lang="en-US" sz="1600" dirty="0" smtClean="0">
              <a:latin typeface="Arial" pitchFamily="34" charset="0"/>
              <a:cs typeface="B Elham" pitchFamily="2" charset="-78"/>
            </a:endParaRPr>
          </a:p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en-US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fa-IR" b="1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marL="0" indent="0" algn="r" rtl="1" eaLnBrk="0" hangingPunct="0">
              <a:spcBef>
                <a:spcPct val="0"/>
              </a:spcBef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cs typeface="B Elham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cs typeface="B Elham" pitchFamily="2" charset="-78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انواع ديوار(مصالح)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 rtlCol="0">
            <a:normAutofit fontScale="92500" lnSpcReduction="1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     </a:t>
            </a:r>
            <a:r>
              <a:rPr lang="ar-SA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ديوارهاي گلي و ترانشه‌هاي پر شده از گل به عنوان عاملي کارآمد براي جلوگيري ازنشت آب در پي سدها ، حفاريهاي باز ، حفاري تونلها و سيستمهاي کنترل آلودگي ، روز به روز مصرف بيشتري پيدا مي‌کنند. روش احداث اين ديوارها به جز در تونلها ، به اين ترتيب است که ابتدا يک ترانشه حفر مي‌شود و براي اينکه ديوارهايي ترانشه در طول حفاري ريزش نکند، داخل آن را با گل رواني از بنتونيت پر مي‌کنند. در پايان حفر ترانشه ، اين گل روان با موادي که بتواند يک ديوار دايمي و نسبتا غيرقابل تراکم و نفوذ ناپذير را بسازد، تعويض مي‌شود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B Elham" pitchFamily="2" charset="-78"/>
              </a:rPr>
              <a:t>. </a:t>
            </a:r>
            <a:endParaRPr lang="fa-IR" sz="2400" dirty="0" smtClean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B Elham" pitchFamily="2" charset="-78"/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0000"/>
              </a:solidFill>
              <a:latin typeface="Arial" pitchFamily="34" charset="0"/>
              <a:cs typeface="B Elham" pitchFamily="2" charset="-78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r"/>
            <a:r>
              <a:rPr lang="ar-SA" b="1" dirty="0" smtClean="0">
                <a:solidFill>
                  <a:srgbClr val="000000"/>
                </a:solidFill>
                <a:latin typeface="Tahoma" pitchFamily="34" charset="0"/>
              </a:rPr>
              <a:t>ديوارهاي گلي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barrack obama\Desktop\عکس دیوارها\دیوار گل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038600" cy="53006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800600" y="457200"/>
            <a:ext cx="4343400" cy="1143000"/>
          </a:xfrm>
        </p:spPr>
        <p:txBody>
          <a:bodyPr/>
          <a:lstStyle/>
          <a:p>
            <a:pPr marL="342900" indent="-342900" rtl="1" eaLnBrk="0" hangingPunct="0"/>
            <a:r>
              <a:rPr lang="ar-SA" b="1" smtClean="0">
                <a:solidFill>
                  <a:srgbClr val="000000"/>
                </a:solidFill>
                <a:latin typeface="Tahoma" pitchFamily="34" charset="0"/>
              </a:rPr>
              <a:t>ديوار</a:t>
            </a:r>
            <a:r>
              <a:rPr lang="fa-IR" b="1" smtClean="0">
                <a:solidFill>
                  <a:srgbClr val="000000"/>
                </a:solidFill>
                <a:latin typeface="Tahoma" pitchFamily="34" charset="0"/>
              </a:rPr>
              <a:t>آجري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barrack obama\Desktop\عکس دیوارها\aj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38600" cy="3733800"/>
          </a:xfrm>
          <a:prstGeom prst="rect">
            <a:avLst/>
          </a:prstGeom>
          <a:noFill/>
        </p:spPr>
      </p:pic>
      <p:pic>
        <p:nvPicPr>
          <p:cNvPr id="4099" name="Picture 3" descr="C:\Users\barrack obama\Desktop\عکس دیوارها\brick-wall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0"/>
            <a:ext cx="4095750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</TotalTime>
  <Words>1499</Words>
  <Application>Microsoft Office PowerPoint</Application>
  <PresentationFormat>On-screen Show (4:3)</PresentationFormat>
  <Paragraphs>181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ديوارها</vt:lpstr>
      <vt:lpstr>Slide 2</vt:lpstr>
      <vt:lpstr>تعريف </vt:lpstr>
      <vt:lpstr>کاربرد ديوارها</vt:lpstr>
      <vt:lpstr>تقسيم بندي </vt:lpstr>
      <vt:lpstr>تقسيم بندي </vt:lpstr>
      <vt:lpstr>انواع ديوار(مصالح)</vt:lpstr>
      <vt:lpstr>ديوارهاي گلي </vt:lpstr>
      <vt:lpstr>ديوارآجري</vt:lpstr>
      <vt:lpstr>ديوار خاکي متراکم شده</vt:lpstr>
      <vt:lpstr>ديوارهاي بتني </vt:lpstr>
      <vt:lpstr>ديوار ديافراگمي  </vt:lpstr>
      <vt:lpstr>Slide 13</vt:lpstr>
      <vt:lpstr>Slide 14</vt:lpstr>
      <vt:lpstr>ديوار با شمعهاي صفحه‌اي </vt:lpstr>
      <vt:lpstr>ديوار با شمعهاي صفحه‌اي </vt:lpstr>
      <vt:lpstr>ديوارهاي پيش ساخته(کامپوزیت)</vt:lpstr>
      <vt:lpstr>ديوارهاي پيش ساخته(کامپوزیت)</vt:lpstr>
      <vt:lpstr> مزاياي استفاده از ديوارهاي پيش ساخته</vt:lpstr>
      <vt:lpstr>Slide 20</vt:lpstr>
      <vt:lpstr>Slide 21</vt:lpstr>
      <vt:lpstr>Slide 22</vt:lpstr>
      <vt:lpstr>ديوارهاي جداکننده </vt:lpstr>
      <vt:lpstr>مزاياي ديوارهاي جداکننده</vt:lpstr>
      <vt:lpstr>انواع ديوارهاي جداکننده</vt:lpstr>
      <vt:lpstr> </vt:lpstr>
      <vt:lpstr> </vt:lpstr>
      <vt:lpstr>نکات اجرايي ساختماني - ديوارها</vt:lpstr>
      <vt:lpstr>ديوار برشي</vt:lpstr>
      <vt:lpstr>تعمير ديوارها</vt:lpstr>
      <vt:lpstr>Slide 31</vt:lpstr>
      <vt:lpstr>Slide 32</vt:lpstr>
      <vt:lpstr>منابع: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انواع دیوار</dc:title>
  <dc:creator>F32</dc:creator>
  <cp:lastModifiedBy>barrack obama</cp:lastModifiedBy>
  <cp:revision>109</cp:revision>
  <dcterms:created xsi:type="dcterms:W3CDTF">2008-10-29T16:24:46Z</dcterms:created>
  <dcterms:modified xsi:type="dcterms:W3CDTF">2012-06-10T20:18:45Z</dcterms:modified>
</cp:coreProperties>
</file>