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02" r:id="rId2"/>
    <p:sldId id="256" r:id="rId3"/>
    <p:sldId id="257" r:id="rId4"/>
    <p:sldId id="258" r:id="rId5"/>
    <p:sldId id="291" r:id="rId6"/>
    <p:sldId id="259" r:id="rId7"/>
    <p:sldId id="260" r:id="rId8"/>
    <p:sldId id="261" r:id="rId9"/>
    <p:sldId id="262" r:id="rId10"/>
    <p:sldId id="263" r:id="rId11"/>
    <p:sldId id="265" r:id="rId12"/>
    <p:sldId id="266" r:id="rId13"/>
    <p:sldId id="267" r:id="rId14"/>
    <p:sldId id="268" r:id="rId15"/>
    <p:sldId id="269" r:id="rId16"/>
    <p:sldId id="270" r:id="rId17"/>
    <p:sldId id="271" r:id="rId18"/>
    <p:sldId id="272" r:id="rId19"/>
    <p:sldId id="273" r:id="rId20"/>
    <p:sldId id="298" r:id="rId21"/>
    <p:sldId id="274" r:id="rId22"/>
    <p:sldId id="301" r:id="rId23"/>
    <p:sldId id="275" r:id="rId24"/>
    <p:sldId id="276" r:id="rId25"/>
    <p:sldId id="285" r:id="rId26"/>
    <p:sldId id="277" r:id="rId27"/>
    <p:sldId id="278" r:id="rId28"/>
    <p:sldId id="279" r:id="rId29"/>
    <p:sldId id="280" r:id="rId30"/>
    <p:sldId id="281" r:id="rId31"/>
    <p:sldId id="283" r:id="rId32"/>
    <p:sldId id="284" r:id="rId33"/>
    <p:sldId id="288" r:id="rId34"/>
    <p:sldId id="282" r:id="rId35"/>
    <p:sldId id="287" r:id="rId36"/>
    <p:sldId id="289" r:id="rId37"/>
    <p:sldId id="290" r:id="rId38"/>
    <p:sldId id="300" r:id="rId39"/>
    <p:sldId id="292" r:id="rId40"/>
    <p:sldId id="293" r:id="rId41"/>
    <p:sldId id="294" r:id="rId42"/>
    <p:sldId id="295" r:id="rId43"/>
    <p:sldId id="299" r:id="rId44"/>
    <p:sldId id="30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1E2C652-D0E6-4EC6-AFD1-94F7FA7C5A25}" type="datetimeFigureOut">
              <a:rPr lang="en-US" smtClean="0"/>
              <a:pPr/>
              <a:t>12/26/2015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FAF579C-5D69-4562-828B-84F8A3FEFA2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E2C652-D0E6-4EC6-AFD1-94F7FA7C5A25}" type="datetimeFigureOut">
              <a:rPr lang="en-US" smtClean="0"/>
              <a:pPr/>
              <a:t>12/26/2015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F579C-5D69-4562-828B-84F8A3FEFA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E2C652-D0E6-4EC6-AFD1-94F7FA7C5A25}" type="datetimeFigureOut">
              <a:rPr lang="en-US" smtClean="0"/>
              <a:pPr/>
              <a:t>12/26/2015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F579C-5D69-4562-828B-84F8A3FEFA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E2C652-D0E6-4EC6-AFD1-94F7FA7C5A25}" type="datetimeFigureOut">
              <a:rPr lang="en-US" smtClean="0"/>
              <a:pPr/>
              <a:t>12/26/2015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F579C-5D69-4562-828B-84F8A3FEFA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1E2C652-D0E6-4EC6-AFD1-94F7FA7C5A25}" type="datetimeFigureOut">
              <a:rPr lang="en-US" smtClean="0"/>
              <a:pPr/>
              <a:t>12/26/2015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F579C-5D69-4562-828B-84F8A3FEFA2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E2C652-D0E6-4EC6-AFD1-94F7FA7C5A25}" type="datetimeFigureOut">
              <a:rPr lang="en-US" smtClean="0"/>
              <a:pPr/>
              <a:t>12/26/2015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F579C-5D69-4562-828B-84F8A3FEFA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1E2C652-D0E6-4EC6-AFD1-94F7FA7C5A25}" type="datetimeFigureOut">
              <a:rPr lang="en-US" smtClean="0"/>
              <a:pPr/>
              <a:t>12/26/2015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AF579C-5D69-4562-828B-84F8A3FEFA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1E2C652-D0E6-4EC6-AFD1-94F7FA7C5A25}" type="datetimeFigureOut">
              <a:rPr lang="en-US" smtClean="0"/>
              <a:pPr/>
              <a:t>12/26/2015</a:t>
            </a:fld>
            <a:endParaRPr lang="en-US"/>
          </a:p>
        </p:txBody>
      </p:sp>
      <p:sp>
        <p:nvSpPr>
          <p:cNvPr id="8" name="Slide Number Placeholder 7"/>
          <p:cNvSpPr>
            <a:spLocks noGrp="1"/>
          </p:cNvSpPr>
          <p:nvPr>
            <p:ph type="sldNum" sz="quarter" idx="11"/>
          </p:nvPr>
        </p:nvSpPr>
        <p:spPr/>
        <p:txBody>
          <a:bodyPr/>
          <a:lstStyle/>
          <a:p>
            <a:fld id="{FFAF579C-5D69-4562-828B-84F8A3FEFA22}"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2C652-D0E6-4EC6-AFD1-94F7FA7C5A25}" type="datetimeFigureOut">
              <a:rPr lang="en-US" smtClean="0"/>
              <a:pPr/>
              <a:t>12/26/2015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F579C-5D69-4562-828B-84F8A3FEFA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E2C652-D0E6-4EC6-AFD1-94F7FA7C5A25}" type="datetimeFigureOut">
              <a:rPr lang="en-US" smtClean="0"/>
              <a:pPr/>
              <a:t>12/26/2015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FFAF579C-5D69-4562-828B-84F8A3FEFA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D1E2C652-D0E6-4EC6-AFD1-94F7FA7C5A25}" type="datetimeFigureOut">
              <a:rPr lang="en-US" smtClean="0"/>
              <a:pPr/>
              <a:t>12/26/2015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F579C-5D69-4562-828B-84F8A3FEFA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1E2C652-D0E6-4EC6-AFD1-94F7FA7C5A25}" type="datetimeFigureOut">
              <a:rPr lang="en-US" smtClean="0"/>
              <a:pPr/>
              <a:t>12/26/2015</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FAF579C-5D69-4562-828B-84F8A3FEFA2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7600" y="1447800"/>
            <a:ext cx="4572000" cy="3416320"/>
          </a:xfrm>
          <a:prstGeom prst="rect">
            <a:avLst/>
          </a:prstGeom>
        </p:spPr>
        <p:txBody>
          <a:bodyPr wrap="square">
            <a:spAutoFit/>
          </a:bodyPr>
          <a:lstStyle/>
          <a:p>
            <a:pPr algn="ctr" rtl="1"/>
            <a:r>
              <a:rPr lang="fa-IR" sz="4000" dirty="0" smtClean="0">
                <a:solidFill>
                  <a:srgbClr val="0070C0"/>
                </a:solidFill>
              </a:rPr>
              <a:t>تحلیل و بررسی اکادمی اولین گریس</a:t>
            </a:r>
            <a:endParaRPr lang="en-US" sz="4000" dirty="0" smtClean="0">
              <a:solidFill>
                <a:srgbClr val="0070C0"/>
              </a:solidFill>
            </a:endParaRPr>
          </a:p>
          <a:p>
            <a:pPr algn="ctr" rtl="1"/>
            <a:r>
              <a:rPr lang="en-US" sz="4000" dirty="0">
                <a:solidFill>
                  <a:srgbClr val="0070C0"/>
                </a:solidFill>
              </a:rPr>
              <a:t>Evelyn-grace </a:t>
            </a:r>
            <a:r>
              <a:rPr lang="en-US" sz="4000" dirty="0" smtClean="0">
                <a:solidFill>
                  <a:srgbClr val="0070C0"/>
                </a:solidFill>
              </a:rPr>
              <a:t>academy</a:t>
            </a:r>
            <a:endParaRPr lang="en-US" sz="4000" dirty="0">
              <a:solidFill>
                <a:srgbClr val="0070C0"/>
              </a:solidFill>
            </a:endParaRPr>
          </a:p>
          <a:p>
            <a:pPr algn="ctr" rtl="1"/>
            <a:r>
              <a:rPr lang="fa-IR" sz="2000" dirty="0" smtClean="0"/>
              <a:t>موضوع طراحی دانشکده</a:t>
            </a:r>
            <a:endParaRPr lang="en-US" sz="2000" dirty="0"/>
          </a:p>
          <a:p>
            <a:pPr algn="ctr"/>
            <a:r>
              <a:rPr lang="en-US" sz="2800" dirty="0" smtClean="0">
                <a:solidFill>
                  <a:srgbClr val="0070C0"/>
                </a:solidFill>
              </a:rPr>
              <a:t>www.MemarFa.com</a:t>
            </a:r>
            <a:endParaRPr lang="fa-IR" sz="2800" dirty="0" smtClean="0">
              <a:solidFill>
                <a:srgbClr val="0070C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19200"/>
            <a:ext cx="2788926" cy="39136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smtClean="0">
                <a:solidFill>
                  <a:srgbClr val="FF0000"/>
                </a:solidFill>
              </a:rPr>
              <a:t>هدفِ طرح ،</a:t>
            </a:r>
            <a:r>
              <a:rPr lang="fa-IR" sz="2800" dirty="0" smtClean="0"/>
              <a:t>خلقِ محیطی سالم به عنوانِ </a:t>
            </a:r>
            <a:r>
              <a:rPr lang="fa-IR" sz="2800" dirty="0" smtClean="0">
                <a:solidFill>
                  <a:srgbClr val="FF0000"/>
                </a:solidFill>
              </a:rPr>
              <a:t>قلمروئی برای روالِ مترقی و روبه پیشرفتِ آموزش</a:t>
            </a:r>
            <a:r>
              <a:rPr lang="fa-IR" sz="2800" dirty="0" smtClean="0">
                <a:solidFill>
                  <a:srgbClr val="FFFF00"/>
                </a:solidFill>
              </a:rPr>
              <a:t> </a:t>
            </a:r>
            <a:r>
              <a:rPr lang="fa-IR" sz="2800" dirty="0" smtClean="0"/>
              <a:t>است</a:t>
            </a:r>
            <a:endParaRPr lang="en-US" sz="2800" dirty="0">
              <a:solidFill>
                <a:srgbClr val="FFFF00"/>
              </a:solidFill>
            </a:endParaRPr>
          </a:p>
        </p:txBody>
      </p:sp>
      <p:pic>
        <p:nvPicPr>
          <p:cNvPr id="6" name="Content Placeholder 5" descr="34.jpg"/>
          <p:cNvPicPr>
            <a:picLocks noGrp="1" noChangeAspect="1"/>
          </p:cNvPicPr>
          <p:nvPr>
            <p:ph idx="1"/>
          </p:nvPr>
        </p:nvPicPr>
        <p:blipFill>
          <a:blip r:embed="rId2"/>
          <a:stretch>
            <a:fillRect/>
          </a:stretch>
        </p:blipFill>
        <p:spPr>
          <a:xfrm>
            <a:off x="5486400" y="1828800"/>
            <a:ext cx="3014291" cy="4525963"/>
          </a:xfrm>
        </p:spPr>
      </p:pic>
      <p:pic>
        <p:nvPicPr>
          <p:cNvPr id="7" name="Picture 6" descr="27.jpg"/>
          <p:cNvPicPr>
            <a:picLocks noChangeAspect="1"/>
          </p:cNvPicPr>
          <p:nvPr/>
        </p:nvPicPr>
        <p:blipFill>
          <a:blip r:embed="rId3"/>
          <a:stretch>
            <a:fillRect/>
          </a:stretch>
        </p:blipFill>
        <p:spPr>
          <a:xfrm>
            <a:off x="609600" y="2438400"/>
            <a:ext cx="4495800" cy="281886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jpg"/>
          <p:cNvPicPr>
            <a:picLocks noGrp="1" noChangeAspect="1"/>
          </p:cNvPicPr>
          <p:nvPr>
            <p:ph idx="1"/>
          </p:nvPr>
        </p:nvPicPr>
        <p:blipFill>
          <a:blip r:embed="rId2"/>
          <a:stretch>
            <a:fillRect/>
          </a:stretch>
        </p:blipFill>
        <p:spPr>
          <a:xfrm>
            <a:off x="742934" y="533400"/>
            <a:ext cx="6896132" cy="55927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jpg"/>
          <p:cNvPicPr>
            <a:picLocks noGrp="1" noChangeAspect="1"/>
          </p:cNvPicPr>
          <p:nvPr>
            <p:ph idx="1"/>
          </p:nvPr>
        </p:nvPicPr>
        <p:blipFill>
          <a:blip r:embed="rId2"/>
          <a:stretch>
            <a:fillRect/>
          </a:stretch>
        </p:blipFill>
        <p:spPr>
          <a:xfrm>
            <a:off x="381000" y="1219200"/>
            <a:ext cx="3521783" cy="5287963"/>
          </a:xfrm>
        </p:spPr>
      </p:pic>
      <p:pic>
        <p:nvPicPr>
          <p:cNvPr id="5" name="Picture 4" descr="11.jpg"/>
          <p:cNvPicPr>
            <a:picLocks noChangeAspect="1"/>
          </p:cNvPicPr>
          <p:nvPr/>
        </p:nvPicPr>
        <p:blipFill>
          <a:blip r:embed="rId3"/>
          <a:stretch>
            <a:fillRect/>
          </a:stretch>
        </p:blipFill>
        <p:spPr>
          <a:xfrm>
            <a:off x="4800600" y="152400"/>
            <a:ext cx="3918433" cy="4648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163762"/>
          </a:xfrm>
        </p:spPr>
        <p:txBody>
          <a:bodyPr>
            <a:normAutofit fontScale="90000"/>
          </a:bodyPr>
          <a:lstStyle/>
          <a:p>
            <a:pPr algn="r"/>
            <a:r>
              <a:rPr lang="fa-IR" sz="2800" dirty="0" smtClean="0"/>
              <a:t>این آکادمی مطابق با ایدئولوژیِ ”مدرسه درون مدرسه“ شکل گرفته است،که </a:t>
            </a:r>
            <a:r>
              <a:rPr lang="fa-IR" sz="2800" dirty="0" smtClean="0">
                <a:solidFill>
                  <a:srgbClr val="FF0000"/>
                </a:solidFill>
              </a:rPr>
              <a:t>در آن 4مدرسه کوچک با الگوهای تفکیک شده و حداکثر فضاهای عملکردی در داخل هم </a:t>
            </a:r>
            <a:r>
              <a:rPr lang="fa-IR" sz="2800" dirty="0" smtClean="0"/>
              <a:t>قرارگرفته شده اند اما درعین حال هرکدام هویت مجزای خود را دارا هستند</a:t>
            </a:r>
            <a:endParaRPr lang="en-US" sz="2800" dirty="0"/>
          </a:p>
        </p:txBody>
      </p:sp>
      <p:pic>
        <p:nvPicPr>
          <p:cNvPr id="4" name="Content Placeholder 3" descr="15.jpg"/>
          <p:cNvPicPr>
            <a:picLocks noGrp="1" noChangeAspect="1"/>
          </p:cNvPicPr>
          <p:nvPr>
            <p:ph idx="1"/>
          </p:nvPr>
        </p:nvPicPr>
        <p:blipFill>
          <a:blip r:embed="rId2"/>
          <a:stretch>
            <a:fillRect/>
          </a:stretch>
        </p:blipFill>
        <p:spPr>
          <a:xfrm>
            <a:off x="990600" y="2471763"/>
            <a:ext cx="6400800" cy="41116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2800" dirty="0" smtClean="0"/>
              <a:t>این فضاها،محیط های زیادی با حداکثر </a:t>
            </a:r>
            <a:r>
              <a:rPr lang="fa-IR" sz="2800" dirty="0" smtClean="0">
                <a:solidFill>
                  <a:srgbClr val="FF0000"/>
                </a:solidFill>
              </a:rPr>
              <a:t>جذبِ نورطبیعی </a:t>
            </a:r>
            <a:r>
              <a:rPr lang="fa-IR" sz="2800" dirty="0" smtClean="0"/>
              <a:t>،</a:t>
            </a:r>
            <a:r>
              <a:rPr lang="fa-IR" sz="2800" dirty="0" smtClean="0">
                <a:solidFill>
                  <a:srgbClr val="FF0000"/>
                </a:solidFill>
              </a:rPr>
              <a:t>تهویه </a:t>
            </a:r>
            <a:r>
              <a:rPr lang="fa-IR" sz="2800" dirty="0" smtClean="0"/>
              <a:t>و</a:t>
            </a:r>
            <a:r>
              <a:rPr lang="fa-IR" sz="2800" dirty="0" smtClean="0">
                <a:solidFill>
                  <a:srgbClr val="FF0000"/>
                </a:solidFill>
              </a:rPr>
              <a:t> بافت(مصالح) حداقل اما بادوام </a:t>
            </a:r>
            <a:r>
              <a:rPr lang="fa-IR" sz="2800" dirty="0" smtClean="0"/>
              <a:t>ارائه میدهند</a:t>
            </a:r>
            <a:endParaRPr lang="en-US" sz="2800" dirty="0"/>
          </a:p>
        </p:txBody>
      </p:sp>
      <p:pic>
        <p:nvPicPr>
          <p:cNvPr id="4" name="Content Placeholder 3" descr="17.jpg"/>
          <p:cNvPicPr>
            <a:picLocks noGrp="1" noChangeAspect="1"/>
          </p:cNvPicPr>
          <p:nvPr>
            <p:ph idx="1"/>
          </p:nvPr>
        </p:nvPicPr>
        <p:blipFill>
          <a:blip r:embed="rId2"/>
          <a:stretch>
            <a:fillRect/>
          </a:stretch>
        </p:blipFill>
        <p:spPr>
          <a:xfrm>
            <a:off x="533400" y="1752600"/>
            <a:ext cx="7276468" cy="45259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4.jpg"/>
          <p:cNvPicPr>
            <a:picLocks noGrp="1" noChangeAspect="1"/>
          </p:cNvPicPr>
          <p:nvPr>
            <p:ph idx="1"/>
          </p:nvPr>
        </p:nvPicPr>
        <p:blipFill>
          <a:blip r:embed="rId2"/>
          <a:stretch>
            <a:fillRect/>
          </a:stretch>
        </p:blipFill>
        <p:spPr>
          <a:xfrm>
            <a:off x="1371600" y="457200"/>
            <a:ext cx="5867399" cy="5668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Low" rtl="1"/>
            <a:r>
              <a:rPr lang="fa-IR" sz="2800" dirty="0" smtClean="0"/>
              <a:t>فضای اجتماعاتِ اشتراکی بین 4 مدرسه ، طوری طراحی شده اند که مشوّقِ این گردهمائیها باشند</a:t>
            </a:r>
            <a:r>
              <a:rPr lang="en-US" sz="2800" dirty="0" smtClean="0"/>
              <a:t>.</a:t>
            </a:r>
            <a:endParaRPr lang="en-US" sz="2800" dirty="0"/>
          </a:p>
        </p:txBody>
      </p:sp>
      <p:pic>
        <p:nvPicPr>
          <p:cNvPr id="4" name="Content Placeholder 3" descr="20.jpg"/>
          <p:cNvPicPr>
            <a:picLocks noGrp="1" noChangeAspect="1"/>
          </p:cNvPicPr>
          <p:nvPr>
            <p:ph idx="1"/>
          </p:nvPr>
        </p:nvPicPr>
        <p:blipFill>
          <a:blip r:embed="rId2"/>
          <a:stretch>
            <a:fillRect/>
          </a:stretch>
        </p:blipFill>
        <p:spPr>
          <a:xfrm>
            <a:off x="762000" y="1600200"/>
            <a:ext cx="7086599" cy="45259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630362"/>
          </a:xfrm>
        </p:spPr>
        <p:txBody>
          <a:bodyPr>
            <a:normAutofit fontScale="90000"/>
          </a:bodyPr>
          <a:lstStyle/>
          <a:p>
            <a:pPr algn="justLow" rtl="1"/>
            <a:r>
              <a:rPr lang="fa-IR" sz="2800" dirty="0" smtClean="0">
                <a:solidFill>
                  <a:srgbClr val="FF0000"/>
                </a:solidFill>
              </a:rPr>
              <a:t>فضاهای بیرونی </a:t>
            </a:r>
            <a:r>
              <a:rPr lang="fa-IR" sz="2800" dirty="0" smtClean="0"/>
              <a:t>به منظور ایجاد محیطی تعاملی و فعال طوری </a:t>
            </a:r>
            <a:r>
              <a:rPr lang="fa-IR" sz="2800" dirty="0" smtClean="0">
                <a:solidFill>
                  <a:srgbClr val="FF0000"/>
                </a:solidFill>
              </a:rPr>
              <a:t>لایه بندی شده </a:t>
            </a:r>
            <a:r>
              <a:rPr lang="fa-IR" sz="2800" dirty="0" smtClean="0"/>
              <a:t>اند </a:t>
            </a:r>
            <a:r>
              <a:rPr lang="fa-IR" sz="2800" dirty="0" smtClean="0">
                <a:solidFill>
                  <a:srgbClr val="FF0000"/>
                </a:solidFill>
              </a:rPr>
              <a:t>تااجتماعاتی دوستانه </a:t>
            </a:r>
            <a:r>
              <a:rPr lang="fa-IR" sz="2800" dirty="0" smtClean="0"/>
              <a:t>و </a:t>
            </a:r>
            <a:r>
              <a:rPr lang="fa-IR" sz="2800" dirty="0" smtClean="0">
                <a:solidFill>
                  <a:srgbClr val="FF0000"/>
                </a:solidFill>
              </a:rPr>
              <a:t>فضاهای آموزشی </a:t>
            </a:r>
            <a:r>
              <a:rPr lang="fa-IR" sz="2800" dirty="0" smtClean="0"/>
              <a:t>در سطوحِ متنوع ب</a:t>
            </a:r>
            <a:r>
              <a:rPr lang="fa-IR" sz="2800" dirty="0" smtClean="0">
                <a:solidFill>
                  <a:srgbClr val="FF0000"/>
                </a:solidFill>
              </a:rPr>
              <a:t>رپایه</a:t>
            </a:r>
            <a:r>
              <a:rPr lang="fa-IR" sz="2800" dirty="0" smtClean="0"/>
              <a:t> همگرائیِ </a:t>
            </a:r>
            <a:r>
              <a:rPr lang="fa-IR" sz="2800" dirty="0" smtClean="0">
                <a:solidFill>
                  <a:srgbClr val="FF0000"/>
                </a:solidFill>
              </a:rPr>
              <a:t>عملکردهای چندگانه </a:t>
            </a:r>
            <a:r>
              <a:rPr lang="fa-IR" sz="2800" dirty="0" smtClean="0"/>
              <a:t>خلق کنند</a:t>
            </a:r>
            <a:r>
              <a:rPr lang="en-US" sz="2800" dirty="0" smtClean="0"/>
              <a:t>.</a:t>
            </a:r>
            <a:endParaRPr lang="en-US" sz="2800" dirty="0"/>
          </a:p>
        </p:txBody>
      </p:sp>
      <p:pic>
        <p:nvPicPr>
          <p:cNvPr id="4" name="Content Placeholder 3" descr="22.jpg"/>
          <p:cNvPicPr>
            <a:picLocks noGrp="1" noChangeAspect="1"/>
          </p:cNvPicPr>
          <p:nvPr>
            <p:ph idx="1"/>
          </p:nvPr>
        </p:nvPicPr>
        <p:blipFill>
          <a:blip r:embed="rId2"/>
          <a:stretch>
            <a:fillRect/>
          </a:stretch>
        </p:blipFill>
        <p:spPr>
          <a:xfrm>
            <a:off x="1250787" y="2209800"/>
            <a:ext cx="6369213" cy="4241896"/>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325562"/>
          </a:xfrm>
        </p:spPr>
        <p:txBody>
          <a:bodyPr>
            <a:normAutofit fontScale="90000"/>
          </a:bodyPr>
          <a:lstStyle/>
          <a:p>
            <a:pPr algn="justLow" rtl="1"/>
            <a:r>
              <a:rPr lang="fa-IR" sz="4000" b="1" dirty="0" smtClean="0">
                <a:solidFill>
                  <a:srgbClr val="FF3300"/>
                </a:solidFill>
              </a:rPr>
              <a:t>سیرکولاسیون</a:t>
            </a:r>
            <a:r>
              <a:rPr lang="fa-IR" sz="2200" dirty="0" smtClean="0">
                <a:solidFill>
                  <a:srgbClr val="FF3300"/>
                </a:solidFill>
              </a:rPr>
              <a:t/>
            </a:r>
            <a:br>
              <a:rPr lang="fa-IR" sz="2200" dirty="0" smtClean="0">
                <a:solidFill>
                  <a:srgbClr val="FF3300"/>
                </a:solidFill>
              </a:rPr>
            </a:br>
            <a:r>
              <a:rPr lang="fa-IR" sz="2200" dirty="0" smtClean="0"/>
              <a:t>دانش آموزان راهنمایی مستقیما از طریق تراس های طبق اول مخصوص به خود برای دسترسی به هر یک از دو مدرسه استفاده می کنند </a:t>
            </a:r>
            <a:r>
              <a:rPr lang="fa-IR" sz="2800" dirty="0" smtClean="0"/>
              <a:t>.</a:t>
            </a:r>
            <a:endParaRPr lang="en-US" sz="2800" dirty="0"/>
          </a:p>
        </p:txBody>
      </p:sp>
      <p:pic>
        <p:nvPicPr>
          <p:cNvPr id="4" name="Content Placeholder 3" descr="6.jpg"/>
          <p:cNvPicPr>
            <a:picLocks noGrp="1" noChangeAspect="1"/>
          </p:cNvPicPr>
          <p:nvPr>
            <p:ph idx="1"/>
          </p:nvPr>
        </p:nvPicPr>
        <p:blipFill>
          <a:blip r:embed="rId2"/>
          <a:stretch>
            <a:fillRect/>
          </a:stretch>
        </p:blipFill>
        <p:spPr>
          <a:xfrm>
            <a:off x="1143000" y="1828800"/>
            <a:ext cx="6781800" cy="4525963"/>
          </a:xfrm>
        </p:spPr>
      </p:pic>
      <p:sp>
        <p:nvSpPr>
          <p:cNvPr id="5" name="Frame 4"/>
          <p:cNvSpPr/>
          <p:nvPr/>
        </p:nvSpPr>
        <p:spPr>
          <a:xfrm>
            <a:off x="4800600" y="3581400"/>
            <a:ext cx="3048000" cy="1828800"/>
          </a:xfrm>
          <a:prstGeom prst="fram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3399"/>
              </a:solidFill>
            </a:endParaRPr>
          </a:p>
        </p:txBody>
      </p:sp>
      <p:sp>
        <p:nvSpPr>
          <p:cNvPr id="15" name="Right Arrow 14"/>
          <p:cNvSpPr/>
          <p:nvPr/>
        </p:nvSpPr>
        <p:spPr>
          <a:xfrm rot="2031198">
            <a:off x="3703215" y="2747148"/>
            <a:ext cx="1066800" cy="762000"/>
          </a:xfrm>
          <a:prstGeom prst="rightArrow">
            <a:avLst/>
          </a:prstGeom>
          <a:solidFill>
            <a:srgbClr val="FF33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3399"/>
              </a:solidFill>
            </a:endParaRPr>
          </a:p>
        </p:txBody>
      </p:sp>
      <p:sp>
        <p:nvSpPr>
          <p:cNvPr id="16" name="TextBox 15"/>
          <p:cNvSpPr txBox="1"/>
          <p:nvPr/>
        </p:nvSpPr>
        <p:spPr>
          <a:xfrm>
            <a:off x="1676400" y="2286000"/>
            <a:ext cx="2057400" cy="646331"/>
          </a:xfrm>
          <a:prstGeom prst="rect">
            <a:avLst/>
          </a:prstGeom>
          <a:noFill/>
        </p:spPr>
        <p:txBody>
          <a:bodyPr wrap="square" rtlCol="0">
            <a:spAutoFit/>
          </a:bodyPr>
          <a:lstStyle/>
          <a:p>
            <a:pPr algn="r"/>
            <a:r>
              <a:rPr lang="fa-IR" b="1" dirty="0" smtClean="0">
                <a:solidFill>
                  <a:schemeClr val="bg2"/>
                </a:solidFill>
              </a:rPr>
              <a:t>تراس راهنمائی گریس</a:t>
            </a:r>
            <a:endParaRPr lang="en-US" b="1" dirty="0">
              <a:solidFill>
                <a:schemeClr val="bg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mpe rahnamaee grace.jpg"/>
          <p:cNvPicPr>
            <a:picLocks noGrp="1" noChangeAspect="1"/>
          </p:cNvPicPr>
          <p:nvPr>
            <p:ph idx="1"/>
          </p:nvPr>
        </p:nvPicPr>
        <p:blipFill>
          <a:blip r:embed="rId2"/>
          <a:stretch>
            <a:fillRect/>
          </a:stretch>
        </p:blipFill>
        <p:spPr>
          <a:xfrm>
            <a:off x="914400" y="533400"/>
            <a:ext cx="7148755" cy="5668963"/>
          </a:xfrm>
        </p:spPr>
      </p:pic>
      <p:sp>
        <p:nvSpPr>
          <p:cNvPr id="6" name="Frame 5"/>
          <p:cNvSpPr/>
          <p:nvPr/>
        </p:nvSpPr>
        <p:spPr>
          <a:xfrm>
            <a:off x="2438400" y="2362200"/>
            <a:ext cx="2743200" cy="3733800"/>
          </a:xfrm>
          <a:prstGeom prst="frame">
            <a:avLst/>
          </a:prstGeom>
          <a:solidFill>
            <a:srgbClr val="FF33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ight Arrow 6"/>
          <p:cNvSpPr/>
          <p:nvPr/>
        </p:nvSpPr>
        <p:spPr>
          <a:xfrm rot="7502082">
            <a:off x="4107147" y="1296269"/>
            <a:ext cx="1143000" cy="762000"/>
          </a:xfrm>
          <a:prstGeom prst="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800600" y="762000"/>
            <a:ext cx="1981200" cy="646331"/>
          </a:xfrm>
          <a:prstGeom prst="rect">
            <a:avLst/>
          </a:prstGeom>
          <a:noFill/>
        </p:spPr>
        <p:txBody>
          <a:bodyPr wrap="square" rtlCol="0">
            <a:spAutoFit/>
          </a:bodyPr>
          <a:lstStyle/>
          <a:p>
            <a:pPr algn="ctr"/>
            <a:r>
              <a:rPr lang="fa-IR" b="1" dirty="0" smtClean="0">
                <a:solidFill>
                  <a:schemeClr val="bg2"/>
                </a:solidFill>
              </a:rPr>
              <a:t>تراس راهنمائی گریس</a:t>
            </a:r>
            <a:endParaRPr lang="en-US" b="1" dirty="0">
              <a:solidFill>
                <a:schemeClr val="bg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04800"/>
            <a:ext cx="7467600" cy="1143000"/>
          </a:xfrm>
        </p:spPr>
        <p:txBody>
          <a:bodyPr/>
          <a:lstStyle/>
          <a:p>
            <a:pPr algn="ctr"/>
            <a:r>
              <a:rPr lang="en-US" b="1" dirty="0" smtClean="0">
                <a:solidFill>
                  <a:srgbClr val="FF0000"/>
                </a:solidFill>
              </a:rPr>
              <a:t>Evelyn-grace academy</a:t>
            </a:r>
            <a:endParaRPr lang="en-US" b="1" dirty="0">
              <a:solidFill>
                <a:srgbClr val="FF0000"/>
              </a:solidFill>
            </a:endParaRPr>
          </a:p>
        </p:txBody>
      </p:sp>
      <p:pic>
        <p:nvPicPr>
          <p:cNvPr id="8" name="Content Placeholder 7" descr="1.jpg"/>
          <p:cNvPicPr>
            <a:picLocks noGrp="1" noChangeAspect="1"/>
          </p:cNvPicPr>
          <p:nvPr>
            <p:ph idx="1"/>
          </p:nvPr>
        </p:nvPicPr>
        <p:blipFill>
          <a:blip r:embed="rId2"/>
          <a:stretch>
            <a:fillRect/>
          </a:stretch>
        </p:blipFill>
        <p:spPr>
          <a:xfrm>
            <a:off x="685800" y="1600200"/>
            <a:ext cx="7543800" cy="452596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b="1" dirty="0" smtClean="0">
                <a:solidFill>
                  <a:srgbClr val="FF3300"/>
                </a:solidFill>
              </a:rPr>
              <a:t>تراس راهنمائی گریس</a:t>
            </a:r>
            <a:endParaRPr lang="en-US" sz="2800" b="1" dirty="0">
              <a:solidFill>
                <a:srgbClr val="FF3300"/>
              </a:solidFill>
            </a:endParaRPr>
          </a:p>
        </p:txBody>
      </p:sp>
      <p:pic>
        <p:nvPicPr>
          <p:cNvPr id="5" name="Picture 4" descr="terace rahnamaee grace2.jpg"/>
          <p:cNvPicPr>
            <a:picLocks noChangeAspect="1"/>
          </p:cNvPicPr>
          <p:nvPr/>
        </p:nvPicPr>
        <p:blipFill>
          <a:blip r:embed="rId2"/>
          <a:stretch>
            <a:fillRect/>
          </a:stretch>
        </p:blipFill>
        <p:spPr>
          <a:xfrm>
            <a:off x="1371600" y="1295400"/>
            <a:ext cx="6324600" cy="494583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706562"/>
          </a:xfrm>
        </p:spPr>
        <p:txBody>
          <a:bodyPr>
            <a:normAutofit fontScale="90000"/>
          </a:bodyPr>
          <a:lstStyle/>
          <a:p>
            <a:pPr algn="justLow" rtl="1"/>
            <a:r>
              <a:rPr lang="fa-IR" sz="2800" dirty="0" smtClean="0"/>
              <a:t>هیچ لزومی برای دانش آموزان راهنمایی در استفاده از پله های اصلی وجود ندارد به جز پله های فرار که این کار به منظور جلوگیری از برخورد و ارتباط با دیگر مدرسه ها صورت گرفته است.</a:t>
            </a:r>
            <a:r>
              <a:rPr lang="en-US" sz="2800" dirty="0" smtClean="0"/>
              <a:t/>
            </a:r>
            <a:br>
              <a:rPr lang="en-US" sz="2800" dirty="0" smtClean="0"/>
            </a:br>
            <a:endParaRPr lang="en-US" sz="2800" dirty="0"/>
          </a:p>
        </p:txBody>
      </p:sp>
      <p:pic>
        <p:nvPicPr>
          <p:cNvPr id="6" name="Content Placeholder 5" descr="16.jpg"/>
          <p:cNvPicPr>
            <a:picLocks noGrp="1" noChangeAspect="1"/>
          </p:cNvPicPr>
          <p:nvPr>
            <p:ph idx="1"/>
          </p:nvPr>
        </p:nvPicPr>
        <p:blipFill>
          <a:blip r:embed="rId2"/>
          <a:stretch>
            <a:fillRect/>
          </a:stretch>
        </p:blipFill>
        <p:spPr>
          <a:xfrm>
            <a:off x="1600201" y="1905000"/>
            <a:ext cx="5486400" cy="44196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solidFill>
                  <a:srgbClr val="FF3300"/>
                </a:solidFill>
              </a:rPr>
              <a:t>تراس راهنمائی اولین</a:t>
            </a:r>
            <a:endParaRPr lang="en-US" sz="3200" b="1" dirty="0">
              <a:solidFill>
                <a:srgbClr val="FF3300"/>
              </a:solidFill>
            </a:endParaRPr>
          </a:p>
        </p:txBody>
      </p:sp>
      <p:pic>
        <p:nvPicPr>
          <p:cNvPr id="4" name="Content Placeholder 3" descr="terace rahnamaee evelyn.jpg"/>
          <p:cNvPicPr>
            <a:picLocks noGrp="1" noChangeAspect="1"/>
          </p:cNvPicPr>
          <p:nvPr>
            <p:ph idx="1"/>
          </p:nvPr>
        </p:nvPicPr>
        <p:blipFill>
          <a:blip r:embed="rId2"/>
          <a:stretch>
            <a:fillRect/>
          </a:stretch>
        </p:blipFill>
        <p:spPr>
          <a:xfrm>
            <a:off x="609600" y="1752600"/>
            <a:ext cx="7467600" cy="38862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554162"/>
          </a:xfrm>
        </p:spPr>
        <p:txBody>
          <a:bodyPr>
            <a:normAutofit fontScale="90000"/>
          </a:bodyPr>
          <a:lstStyle/>
          <a:p>
            <a:pPr algn="justLow" rtl="1"/>
            <a:r>
              <a:rPr lang="fa-IR" sz="2800" dirty="0" smtClean="0"/>
              <a:t>هر کدام از مدرسه های راهنمایی در دو طبقه ی اول و دوم  پراکنده شده اند که از طریق یک پله مرکزی داخلی با هم ارتباط برقرار کرده اند.</a:t>
            </a:r>
            <a:r>
              <a:rPr lang="en-US" sz="2800" dirty="0" smtClean="0"/>
              <a:t/>
            </a:r>
            <a:br>
              <a:rPr lang="en-US" sz="2800" dirty="0" smtClean="0"/>
            </a:br>
            <a:endParaRPr lang="en-US" sz="2800" dirty="0"/>
          </a:p>
        </p:txBody>
      </p:sp>
      <p:pic>
        <p:nvPicPr>
          <p:cNvPr id="4" name="Content Placeholder 3" descr="20111202172.JPG"/>
          <p:cNvPicPr>
            <a:picLocks noGrp="1" noChangeAspect="1"/>
          </p:cNvPicPr>
          <p:nvPr>
            <p:ph idx="1"/>
          </p:nvPr>
        </p:nvPicPr>
        <p:blipFill>
          <a:blip r:embed="rId2" cstate="print"/>
          <a:stretch>
            <a:fillRect/>
          </a:stretch>
        </p:blipFill>
        <p:spPr>
          <a:xfrm>
            <a:off x="533400" y="1600200"/>
            <a:ext cx="7620000" cy="498713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smtClean="0"/>
              <a:t>پلان طبقه اول-راهنمائی گریس و اولین</a:t>
            </a:r>
            <a:endParaRPr lang="en-US" sz="2800" dirty="0"/>
          </a:p>
        </p:txBody>
      </p:sp>
      <p:pic>
        <p:nvPicPr>
          <p:cNvPr id="4" name="Content Placeholder 3" descr="20111202180.JPG"/>
          <p:cNvPicPr>
            <a:picLocks noGrp="1" noChangeAspect="1"/>
          </p:cNvPicPr>
          <p:nvPr>
            <p:ph idx="1"/>
          </p:nvPr>
        </p:nvPicPr>
        <p:blipFill>
          <a:blip r:embed="rId2" cstate="print"/>
          <a:stretch>
            <a:fillRect/>
          </a:stretch>
        </p:blipFill>
        <p:spPr>
          <a:xfrm>
            <a:off x="685800" y="1447800"/>
            <a:ext cx="7543800" cy="49530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smtClean="0"/>
              <a:t>پلان طبقه دوم-راهنمائی اولین و گریس</a:t>
            </a:r>
            <a:endParaRPr lang="en-US" sz="2800" dirty="0"/>
          </a:p>
        </p:txBody>
      </p:sp>
      <p:pic>
        <p:nvPicPr>
          <p:cNvPr id="6" name="Content Placeholder 5" descr="20111202186.JPG"/>
          <p:cNvPicPr>
            <a:picLocks noGrp="1" noChangeAspect="1"/>
          </p:cNvPicPr>
          <p:nvPr>
            <p:ph idx="1"/>
          </p:nvPr>
        </p:nvPicPr>
        <p:blipFill>
          <a:blip r:embed="rId2" cstate="print"/>
          <a:stretch>
            <a:fillRect/>
          </a:stretch>
        </p:blipFill>
        <p:spPr>
          <a:xfrm>
            <a:off x="762000" y="1219200"/>
            <a:ext cx="7132109" cy="5349082"/>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Low" rtl="1"/>
            <a:r>
              <a:rPr lang="fa-IR" sz="2200" dirty="0" smtClean="0"/>
              <a:t>طبقه دوم امکاناتی را در اختیار می گذارد که از طریق طبقه بالاتر مدرسه راهنمایی قابل دسترسی است. مدرسه راهنمایی در طبقات اول و دوم پراکنده شده اند اما هر دو دبیرستان در طبقه سوم قرار گرفته است</a:t>
            </a:r>
            <a:r>
              <a:rPr lang="fa-IR" sz="2400" dirty="0" smtClean="0"/>
              <a:t>.</a:t>
            </a:r>
            <a:endParaRPr lang="en-US" sz="2800" dirty="0"/>
          </a:p>
        </p:txBody>
      </p:sp>
      <p:pic>
        <p:nvPicPr>
          <p:cNvPr id="4" name="Content Placeholder 3" descr="20111202171.JPG"/>
          <p:cNvPicPr>
            <a:picLocks noGrp="1" noChangeAspect="1"/>
          </p:cNvPicPr>
          <p:nvPr>
            <p:ph idx="1"/>
          </p:nvPr>
        </p:nvPicPr>
        <p:blipFill>
          <a:blip r:embed="rId2" cstate="print"/>
          <a:stretch>
            <a:fillRect/>
          </a:stretch>
        </p:blipFill>
        <p:spPr>
          <a:xfrm>
            <a:off x="457200" y="1600200"/>
            <a:ext cx="7238999" cy="452596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Low" rtl="1"/>
            <a:r>
              <a:rPr lang="fa-IR" sz="2800" dirty="0" smtClean="0"/>
              <a:t>طبقه همکف امکاناتی را در اختیار قرار می دهد که از طریق لند اسکیپ بیرون فضا قابل دسترسی می باشد.</a:t>
            </a:r>
            <a:r>
              <a:rPr lang="en-US" sz="2800" dirty="0" smtClean="0"/>
              <a:t/>
            </a:r>
            <a:br>
              <a:rPr lang="en-US" sz="2800" dirty="0" smtClean="0"/>
            </a:br>
            <a:endParaRPr lang="en-US" sz="2800" dirty="0"/>
          </a:p>
        </p:txBody>
      </p:sp>
      <p:pic>
        <p:nvPicPr>
          <p:cNvPr id="4" name="Content Placeholder 3" descr="20111202176.JPG"/>
          <p:cNvPicPr>
            <a:picLocks noGrp="1" noChangeAspect="1"/>
          </p:cNvPicPr>
          <p:nvPr>
            <p:ph idx="1"/>
          </p:nvPr>
        </p:nvPicPr>
        <p:blipFill>
          <a:blip r:embed="rId2" cstate="print"/>
          <a:stretch>
            <a:fillRect/>
          </a:stretch>
        </p:blipFill>
        <p:spPr>
          <a:xfrm>
            <a:off x="381001" y="1600200"/>
            <a:ext cx="7772400" cy="49530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2.jpg"/>
          <p:cNvPicPr>
            <a:picLocks noGrp="1" noChangeAspect="1"/>
          </p:cNvPicPr>
          <p:nvPr>
            <p:ph idx="1"/>
          </p:nvPr>
        </p:nvPicPr>
        <p:blipFill>
          <a:blip r:embed="rId2"/>
          <a:stretch>
            <a:fillRect/>
          </a:stretch>
        </p:blipFill>
        <p:spPr>
          <a:xfrm>
            <a:off x="457200" y="457200"/>
            <a:ext cx="7467600" cy="5354422"/>
          </a:xfrm>
        </p:spPr>
      </p:pic>
      <p:sp>
        <p:nvSpPr>
          <p:cNvPr id="3" name="Right Arrow 2"/>
          <p:cNvSpPr/>
          <p:nvPr/>
        </p:nvSpPr>
        <p:spPr>
          <a:xfrm>
            <a:off x="609600" y="2819400"/>
            <a:ext cx="1524000" cy="1066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TextBox 4"/>
          <p:cNvSpPr txBox="1"/>
          <p:nvPr/>
        </p:nvSpPr>
        <p:spPr>
          <a:xfrm>
            <a:off x="609600" y="2819400"/>
            <a:ext cx="1371600" cy="923330"/>
          </a:xfrm>
          <a:prstGeom prst="rect">
            <a:avLst/>
          </a:prstGeom>
          <a:noFill/>
        </p:spPr>
        <p:txBody>
          <a:bodyPr wrap="square" rtlCol="0">
            <a:spAutoFit/>
          </a:bodyPr>
          <a:lstStyle/>
          <a:p>
            <a:pPr algn="ctr"/>
            <a:r>
              <a:rPr lang="fa-IR" b="1" dirty="0" smtClean="0">
                <a:solidFill>
                  <a:schemeClr val="bg2"/>
                </a:solidFill>
              </a:rPr>
              <a:t>سالن ورزش و رقص</a:t>
            </a:r>
            <a:endParaRPr lang="en-US" b="1" dirty="0">
              <a:solidFill>
                <a:schemeClr val="bg2"/>
              </a:solidFill>
            </a:endParaRPr>
          </a:p>
        </p:txBody>
      </p:sp>
      <p:sp>
        <p:nvSpPr>
          <p:cNvPr id="6" name="Down Arrow 5"/>
          <p:cNvSpPr/>
          <p:nvPr/>
        </p:nvSpPr>
        <p:spPr>
          <a:xfrm>
            <a:off x="4191000" y="3810000"/>
            <a:ext cx="1371600" cy="1295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57600" y="3810000"/>
            <a:ext cx="1752600" cy="646331"/>
          </a:xfrm>
          <a:prstGeom prst="rect">
            <a:avLst/>
          </a:prstGeom>
          <a:noFill/>
        </p:spPr>
        <p:txBody>
          <a:bodyPr wrap="square" rtlCol="0">
            <a:spAutoFit/>
          </a:bodyPr>
          <a:lstStyle/>
          <a:p>
            <a:pPr algn="r"/>
            <a:r>
              <a:rPr lang="fa-IR" b="1" dirty="0" smtClean="0">
                <a:solidFill>
                  <a:schemeClr val="bg2"/>
                </a:solidFill>
              </a:rPr>
              <a:t>زمین دو میدانی</a:t>
            </a:r>
            <a:endParaRPr lang="en-US" b="1" dirty="0">
              <a:solidFill>
                <a:schemeClr val="bg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706562"/>
          </a:xfrm>
        </p:spPr>
        <p:txBody>
          <a:bodyPr>
            <a:normAutofit fontScale="90000"/>
          </a:bodyPr>
          <a:lstStyle/>
          <a:p>
            <a:pPr algn="justLow" rtl="1"/>
            <a:r>
              <a:rPr lang="fa-IR" sz="2800" dirty="0" smtClean="0"/>
              <a:t>به طرز موثر و کارآمدی کل آکادمی بین امکانات طبقه همکف و کلاس های طبقات بالا تقسیم شده است در طبقه همکف سلف ،زمین بازی و ..... وجود دارد و طبقات بالاتر مختص  کلاس های درس است.</a:t>
            </a:r>
            <a:r>
              <a:rPr lang="en-US" sz="2800" dirty="0" smtClean="0"/>
              <a:t/>
            </a:r>
            <a:br>
              <a:rPr lang="en-US" sz="2800" dirty="0" smtClean="0"/>
            </a:br>
            <a:endParaRPr lang="en-US" sz="2800" dirty="0"/>
          </a:p>
        </p:txBody>
      </p:sp>
      <p:pic>
        <p:nvPicPr>
          <p:cNvPr id="4" name="Content Placeholder 3" descr="35.jpg"/>
          <p:cNvPicPr>
            <a:picLocks noGrp="1" noChangeAspect="1"/>
          </p:cNvPicPr>
          <p:nvPr>
            <p:ph idx="1"/>
          </p:nvPr>
        </p:nvPicPr>
        <p:blipFill>
          <a:blip r:embed="rId2"/>
          <a:stretch>
            <a:fillRect/>
          </a:stretch>
        </p:blipFill>
        <p:spPr>
          <a:xfrm>
            <a:off x="228600" y="3809848"/>
            <a:ext cx="4267200" cy="2841955"/>
          </a:xfrm>
        </p:spPr>
      </p:pic>
      <p:pic>
        <p:nvPicPr>
          <p:cNvPr id="5" name="Picture 4" descr="26.jpg"/>
          <p:cNvPicPr>
            <a:picLocks noChangeAspect="1"/>
          </p:cNvPicPr>
          <p:nvPr/>
        </p:nvPicPr>
        <p:blipFill>
          <a:blip r:embed="rId3"/>
          <a:stretch>
            <a:fillRect/>
          </a:stretch>
        </p:blipFill>
        <p:spPr>
          <a:xfrm>
            <a:off x="3352800" y="1905000"/>
            <a:ext cx="4876800" cy="324794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t>معمار این پروژه ”زاها حدید“ , بخاطر این طرح جایزه استرلینگ سال2011 را به خود اختصاص داده است</a:t>
            </a:r>
            <a:endParaRPr lang="en-US" sz="2800" dirty="0"/>
          </a:p>
        </p:txBody>
      </p:sp>
      <p:pic>
        <p:nvPicPr>
          <p:cNvPr id="4" name="Content Placeholder 3" descr="2.jpg"/>
          <p:cNvPicPr>
            <a:picLocks noGrp="1" noChangeAspect="1"/>
          </p:cNvPicPr>
          <p:nvPr>
            <p:ph idx="1"/>
          </p:nvPr>
        </p:nvPicPr>
        <p:blipFill>
          <a:blip r:embed="rId2"/>
          <a:stretch>
            <a:fillRect/>
          </a:stretch>
        </p:blipFill>
        <p:spPr>
          <a:xfrm>
            <a:off x="1239285" y="1600200"/>
            <a:ext cx="5903430" cy="4525963"/>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Low" rtl="1"/>
            <a:r>
              <a:rPr lang="fa-IR" sz="2800" dirty="0" smtClean="0"/>
              <a:t>امکانات به اشتراک گذاشته شده برای عموم مردم در ساعات خارج ساعات آموزشی در طبقه همکف قرار داده شده اند </a:t>
            </a:r>
            <a:r>
              <a:rPr lang="en-US" sz="2800" dirty="0" smtClean="0"/>
              <a:t>.</a:t>
            </a:r>
            <a:endParaRPr lang="en-US" sz="2800" dirty="0"/>
          </a:p>
        </p:txBody>
      </p:sp>
      <p:pic>
        <p:nvPicPr>
          <p:cNvPr id="4" name="Content Placeholder 3" descr="22.jpg"/>
          <p:cNvPicPr>
            <a:picLocks noGrp="1" noChangeAspect="1"/>
          </p:cNvPicPr>
          <p:nvPr>
            <p:ph idx="1"/>
          </p:nvPr>
        </p:nvPicPr>
        <p:blipFill>
          <a:blip r:embed="rId2"/>
          <a:stretch>
            <a:fillRect/>
          </a:stretch>
        </p:blipFill>
        <p:spPr>
          <a:xfrm>
            <a:off x="2438400" y="2590800"/>
            <a:ext cx="5835135" cy="3886200"/>
          </a:xfrm>
        </p:spPr>
      </p:pic>
      <p:pic>
        <p:nvPicPr>
          <p:cNvPr id="5" name="Picture 4" descr="36.jpg"/>
          <p:cNvPicPr>
            <a:picLocks noChangeAspect="1"/>
          </p:cNvPicPr>
          <p:nvPr/>
        </p:nvPicPr>
        <p:blipFill>
          <a:blip r:embed="rId3"/>
          <a:stretch>
            <a:fillRect/>
          </a:stretch>
        </p:blipFill>
        <p:spPr>
          <a:xfrm>
            <a:off x="685800" y="1676400"/>
            <a:ext cx="3810458" cy="253776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Low" rtl="1"/>
            <a:r>
              <a:rPr lang="fa-IR" sz="2000" dirty="0" smtClean="0"/>
              <a:t>امکانات آموزشی (آکادمیک)مثل سالن های اجتماعات و لابراتوار های علمی  بین بلوک های دبیرستانی در قسمت مرکزی طبقه دوم و سوم جا شده اند تا یا به صورت منحصرا برای یک دبیرستان مورد استفاده قرار گیرد یا در صورت نیاز توسط طبقات دیگر (دبیرستان های دیگر)مورد استفاده قرار گیرد.</a:t>
            </a:r>
            <a:endParaRPr lang="en-US" sz="2000" dirty="0"/>
          </a:p>
        </p:txBody>
      </p:sp>
      <p:pic>
        <p:nvPicPr>
          <p:cNvPr id="4" name="Content Placeholder 3" descr="41.jpg"/>
          <p:cNvPicPr>
            <a:picLocks noGrp="1" noChangeAspect="1"/>
          </p:cNvPicPr>
          <p:nvPr>
            <p:ph idx="1"/>
          </p:nvPr>
        </p:nvPicPr>
        <p:blipFill>
          <a:blip r:embed="rId2"/>
          <a:stretch>
            <a:fillRect/>
          </a:stretch>
        </p:blipFill>
        <p:spPr>
          <a:xfrm>
            <a:off x="457199" y="1891735"/>
            <a:ext cx="7962623" cy="420426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lon ejtemaat .jpg"/>
          <p:cNvPicPr>
            <a:picLocks noGrp="1" noChangeAspect="1"/>
          </p:cNvPicPr>
          <p:nvPr>
            <p:ph idx="1"/>
          </p:nvPr>
        </p:nvPicPr>
        <p:blipFill>
          <a:blip r:embed="rId2"/>
          <a:stretch>
            <a:fillRect/>
          </a:stretch>
        </p:blipFill>
        <p:spPr>
          <a:xfrm>
            <a:off x="762000" y="838200"/>
            <a:ext cx="6833329" cy="5364163"/>
          </a:xfrm>
        </p:spPr>
      </p:pic>
      <p:sp>
        <p:nvSpPr>
          <p:cNvPr id="3" name="Right Arrow 2"/>
          <p:cNvSpPr/>
          <p:nvPr/>
        </p:nvSpPr>
        <p:spPr>
          <a:xfrm>
            <a:off x="3657600" y="1828800"/>
            <a:ext cx="2438400" cy="1143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00200" y="1752600"/>
            <a:ext cx="2057400" cy="1015663"/>
          </a:xfrm>
          <a:prstGeom prst="rect">
            <a:avLst/>
          </a:prstGeom>
          <a:noFill/>
        </p:spPr>
        <p:txBody>
          <a:bodyPr wrap="square" rtlCol="0">
            <a:spAutoFit/>
          </a:bodyPr>
          <a:lstStyle/>
          <a:p>
            <a:pPr algn="r"/>
            <a:r>
              <a:rPr lang="fa-IR" sz="2000" b="1" dirty="0" smtClean="0">
                <a:solidFill>
                  <a:schemeClr val="bg2"/>
                </a:solidFill>
              </a:rPr>
              <a:t>سالنهای اجتماعات طبقه اول،دوم و سوم</a:t>
            </a:r>
            <a:endParaRPr lang="en-US" sz="2000" b="1" dirty="0">
              <a:solidFill>
                <a:schemeClr val="bg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Low" rtl="1"/>
            <a:r>
              <a:rPr lang="fa-IR" sz="2000" dirty="0" smtClean="0"/>
              <a:t>امکانات کتابخانه و آشپزخانه اصلی(سلف)و پذیرش اصلی در مرکز مجموعه قرار دارد و برای در دسترس بودن این امکانات برای دانش جویان طبقه سوم پله هایی تعبیه شده است.</a:t>
            </a:r>
            <a:r>
              <a:rPr lang="en-US" sz="2000" dirty="0" smtClean="0"/>
              <a:t/>
            </a:r>
            <a:br>
              <a:rPr lang="en-US" sz="2000" dirty="0" smtClean="0"/>
            </a:br>
            <a:endParaRPr lang="en-US" sz="2000" dirty="0"/>
          </a:p>
        </p:txBody>
      </p:sp>
      <p:pic>
        <p:nvPicPr>
          <p:cNvPr id="4" name="Content Placeholder 3" descr="14.jpg"/>
          <p:cNvPicPr>
            <a:picLocks noGrp="1" noChangeAspect="1"/>
          </p:cNvPicPr>
          <p:nvPr>
            <p:ph idx="1"/>
          </p:nvPr>
        </p:nvPicPr>
        <p:blipFill>
          <a:blip r:embed="rId2"/>
          <a:stretch>
            <a:fillRect/>
          </a:stretch>
        </p:blipFill>
        <p:spPr>
          <a:xfrm>
            <a:off x="609600" y="1600200"/>
            <a:ext cx="7162800" cy="4525963"/>
          </a:xfrm>
        </p:spPr>
      </p:pic>
      <p:sp>
        <p:nvSpPr>
          <p:cNvPr id="5" name="Right Arrow 4"/>
          <p:cNvSpPr/>
          <p:nvPr/>
        </p:nvSpPr>
        <p:spPr>
          <a:xfrm>
            <a:off x="3352800" y="4648200"/>
            <a:ext cx="2133600" cy="762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71600" y="5410200"/>
            <a:ext cx="2743200" cy="830997"/>
          </a:xfrm>
          <a:prstGeom prst="rect">
            <a:avLst/>
          </a:prstGeom>
          <a:noFill/>
        </p:spPr>
        <p:txBody>
          <a:bodyPr wrap="square" rtlCol="0">
            <a:spAutoFit/>
          </a:bodyPr>
          <a:lstStyle/>
          <a:p>
            <a:pPr algn="ctr"/>
            <a:r>
              <a:rPr lang="fa-IR" sz="2400" b="1" dirty="0" smtClean="0">
                <a:solidFill>
                  <a:srgbClr val="FF0000"/>
                </a:solidFill>
              </a:rPr>
              <a:t>پذیرش+کتابخانه+آشپزخانه</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782762"/>
          </a:xfrm>
        </p:spPr>
        <p:txBody>
          <a:bodyPr>
            <a:normAutofit fontScale="90000"/>
          </a:bodyPr>
          <a:lstStyle/>
          <a:p>
            <a:pPr algn="justLow" rtl="1"/>
            <a:r>
              <a:rPr lang="fa-IR" sz="2800" dirty="0" smtClean="0"/>
              <a:t>بازدیدکنندگان برای بازدید می توانند از طریق قسمت مرکزی که به همه ی طبقات دسترسی دارد استفاده کنند و کارمندان می توانند آن هارا از این طریق که چگونه به قسمت های مختلف بروند کنترل کنند .</a:t>
            </a:r>
            <a:r>
              <a:rPr lang="en-US" sz="2800" dirty="0" smtClean="0"/>
              <a:t/>
            </a:r>
            <a:br>
              <a:rPr lang="en-US" sz="2800" dirty="0" smtClean="0"/>
            </a:br>
            <a:endParaRPr lang="en-US" sz="2800" dirty="0"/>
          </a:p>
        </p:txBody>
      </p:sp>
      <p:pic>
        <p:nvPicPr>
          <p:cNvPr id="4" name="Content Placeholder 3" descr="23.jpg"/>
          <p:cNvPicPr>
            <a:picLocks noGrp="1" noChangeAspect="1"/>
          </p:cNvPicPr>
          <p:nvPr>
            <p:ph idx="1"/>
          </p:nvPr>
        </p:nvPicPr>
        <p:blipFill>
          <a:blip r:embed="rId2"/>
          <a:stretch>
            <a:fillRect/>
          </a:stretch>
        </p:blipFill>
        <p:spPr>
          <a:xfrm>
            <a:off x="990600" y="1905000"/>
            <a:ext cx="6629399" cy="4221163"/>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087562"/>
          </a:xfrm>
        </p:spPr>
        <p:txBody>
          <a:bodyPr>
            <a:normAutofit fontScale="90000"/>
          </a:bodyPr>
          <a:lstStyle/>
          <a:p>
            <a:pPr algn="justLow" rtl="1"/>
            <a:r>
              <a:rPr lang="fa-IR" sz="2800" dirty="0" smtClean="0"/>
              <a:t>کلاس های درسی دبیرستان به صورت افقی پراکنده شده اند تا ارتباطات عمودی بین آن ها هنگامی که دانش آموزان در ساختمان دبیرستانی خود هستند به حداقل برسد.(یعنی کلیه کلاس های دبیرستان در یک طبقه متمرکز شده اند)</a:t>
            </a:r>
            <a:r>
              <a:rPr lang="en-US" sz="2800" dirty="0" smtClean="0"/>
              <a:t/>
            </a:r>
            <a:br>
              <a:rPr lang="en-US" sz="2800" dirty="0" smtClean="0"/>
            </a:br>
            <a:endParaRPr lang="en-US" sz="2800" dirty="0"/>
          </a:p>
        </p:txBody>
      </p:sp>
      <p:pic>
        <p:nvPicPr>
          <p:cNvPr id="4" name="Content Placeholder 3" descr="3rd.JPG"/>
          <p:cNvPicPr>
            <a:picLocks noGrp="1" noChangeAspect="1"/>
          </p:cNvPicPr>
          <p:nvPr>
            <p:ph idx="1"/>
          </p:nvPr>
        </p:nvPicPr>
        <p:blipFill>
          <a:blip r:embed="rId2" cstate="print"/>
          <a:stretch>
            <a:fillRect/>
          </a:stretch>
        </p:blipFill>
        <p:spPr>
          <a:xfrm>
            <a:off x="533400" y="2209800"/>
            <a:ext cx="7315200" cy="42672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smtClean="0"/>
              <a:t>دبیرستان اولین در طبقه سوم</a:t>
            </a:r>
            <a:endParaRPr lang="en-US" sz="2800" dirty="0"/>
          </a:p>
        </p:txBody>
      </p:sp>
      <p:pic>
        <p:nvPicPr>
          <p:cNvPr id="4" name="Content Placeholder 3" descr="dabrestane evelyn.jpg"/>
          <p:cNvPicPr>
            <a:picLocks noGrp="1" noChangeAspect="1"/>
          </p:cNvPicPr>
          <p:nvPr>
            <p:ph idx="1"/>
          </p:nvPr>
        </p:nvPicPr>
        <p:blipFill>
          <a:blip r:embed="rId2"/>
          <a:stretch>
            <a:fillRect/>
          </a:stretch>
        </p:blipFill>
        <p:spPr>
          <a:xfrm>
            <a:off x="609600" y="1600200"/>
            <a:ext cx="7239000" cy="4525963"/>
          </a:xfrm>
        </p:spPr>
      </p:pic>
      <p:sp>
        <p:nvSpPr>
          <p:cNvPr id="5" name="Right Arrow 4"/>
          <p:cNvSpPr/>
          <p:nvPr/>
        </p:nvSpPr>
        <p:spPr>
          <a:xfrm rot="10800000">
            <a:off x="5181600" y="2971800"/>
            <a:ext cx="1752600"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smtClean="0"/>
              <a:t>دبیرستان گریس در طبقه سوم</a:t>
            </a:r>
            <a:endParaRPr lang="en-US" sz="2800" dirty="0"/>
          </a:p>
        </p:txBody>
      </p:sp>
      <p:pic>
        <p:nvPicPr>
          <p:cNvPr id="4" name="Content Placeholder 3" descr="dabirestane grace.jpg"/>
          <p:cNvPicPr>
            <a:picLocks noGrp="1" noChangeAspect="1"/>
          </p:cNvPicPr>
          <p:nvPr>
            <p:ph idx="1"/>
          </p:nvPr>
        </p:nvPicPr>
        <p:blipFill>
          <a:blip r:embed="rId2"/>
          <a:stretch>
            <a:fillRect/>
          </a:stretch>
        </p:blipFill>
        <p:spPr>
          <a:xfrm>
            <a:off x="457200" y="1649038"/>
            <a:ext cx="7467600" cy="4428287"/>
          </a:xfrm>
        </p:spPr>
      </p:pic>
      <p:sp>
        <p:nvSpPr>
          <p:cNvPr id="5" name="Frame 4"/>
          <p:cNvSpPr/>
          <p:nvPr/>
        </p:nvSpPr>
        <p:spPr>
          <a:xfrm>
            <a:off x="5105400" y="2743200"/>
            <a:ext cx="2743200" cy="17526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ight Arrow 5"/>
          <p:cNvSpPr/>
          <p:nvPr/>
        </p:nvSpPr>
        <p:spPr>
          <a:xfrm rot="5400000">
            <a:off x="5981700" y="1866900"/>
            <a:ext cx="762000" cy="685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solidFill>
                  <a:srgbClr val="FF3300"/>
                </a:solidFill>
              </a:rPr>
              <a:t>تراس دبیرستان گریس</a:t>
            </a:r>
            <a:endParaRPr lang="en-US" sz="3200" b="1" dirty="0">
              <a:solidFill>
                <a:srgbClr val="FF3300"/>
              </a:solidFill>
            </a:endParaRPr>
          </a:p>
        </p:txBody>
      </p:sp>
      <p:pic>
        <p:nvPicPr>
          <p:cNvPr id="4" name="Content Placeholder 3" descr="terace dabirestane grace az biron.jpg"/>
          <p:cNvPicPr>
            <a:picLocks noGrp="1" noChangeAspect="1"/>
          </p:cNvPicPr>
          <p:nvPr>
            <p:ph idx="1"/>
          </p:nvPr>
        </p:nvPicPr>
        <p:blipFill>
          <a:blip r:embed="rId2"/>
          <a:stretch>
            <a:fillRect/>
          </a:stretch>
        </p:blipFill>
        <p:spPr>
          <a:xfrm>
            <a:off x="1239285" y="1600200"/>
            <a:ext cx="5903430" cy="4525963"/>
          </a:xfrm>
        </p:spPr>
      </p:pic>
      <p:sp>
        <p:nvSpPr>
          <p:cNvPr id="5" name="Down Arrow 4"/>
          <p:cNvSpPr/>
          <p:nvPr/>
        </p:nvSpPr>
        <p:spPr>
          <a:xfrm>
            <a:off x="3886200" y="1905000"/>
            <a:ext cx="609600" cy="1066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smtClean="0">
                <a:solidFill>
                  <a:srgbClr val="FF3300"/>
                </a:solidFill>
              </a:rPr>
              <a:t>دیاگرام بلوکهای مختلف آکادمی در یک نگاه</a:t>
            </a:r>
            <a:endParaRPr lang="en-US" sz="3200" dirty="0">
              <a:solidFill>
                <a:srgbClr val="FF3300"/>
              </a:solidFill>
            </a:endParaRPr>
          </a:p>
        </p:txBody>
      </p:sp>
      <p:pic>
        <p:nvPicPr>
          <p:cNvPr id="4" name="Content Placeholder 3" descr="grace_academy_14.jpg"/>
          <p:cNvPicPr>
            <a:picLocks noGrp="1" noChangeAspect="1"/>
          </p:cNvPicPr>
          <p:nvPr>
            <p:ph idx="1"/>
          </p:nvPr>
        </p:nvPicPr>
        <p:blipFill>
          <a:blip r:embed="rId2"/>
          <a:stretch>
            <a:fillRect/>
          </a:stretch>
        </p:blipFill>
        <p:spPr>
          <a:xfrm>
            <a:off x="609600" y="1447800"/>
            <a:ext cx="7391400" cy="4953000"/>
          </a:xfrm>
          <a:solidFill>
            <a:srgbClr val="FF0000"/>
          </a:solidFill>
        </p:spPr>
      </p:pic>
      <p:sp>
        <p:nvSpPr>
          <p:cNvPr id="5" name="Right Arrow 4"/>
          <p:cNvSpPr/>
          <p:nvPr/>
        </p:nvSpPr>
        <p:spPr>
          <a:xfrm>
            <a:off x="1447800" y="4267200"/>
            <a:ext cx="1143000" cy="762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43000" y="4876800"/>
            <a:ext cx="1143000" cy="646331"/>
          </a:xfrm>
          <a:prstGeom prst="rect">
            <a:avLst/>
          </a:prstGeom>
          <a:noFill/>
        </p:spPr>
        <p:txBody>
          <a:bodyPr wrap="square" rtlCol="0">
            <a:spAutoFit/>
          </a:bodyPr>
          <a:lstStyle/>
          <a:p>
            <a:pPr algn="r"/>
            <a:r>
              <a:rPr lang="fa-IR" b="1" dirty="0" smtClean="0">
                <a:solidFill>
                  <a:srgbClr val="FF3300"/>
                </a:solidFill>
              </a:rPr>
              <a:t>ورزش و رقص</a:t>
            </a:r>
            <a:endParaRPr lang="en-US" b="1" dirty="0">
              <a:solidFill>
                <a:srgbClr val="FF3300"/>
              </a:solidFill>
            </a:endParaRPr>
          </a:p>
        </p:txBody>
      </p:sp>
      <p:sp>
        <p:nvSpPr>
          <p:cNvPr id="7" name="Down Arrow 6"/>
          <p:cNvSpPr/>
          <p:nvPr/>
        </p:nvSpPr>
        <p:spPr>
          <a:xfrm>
            <a:off x="2057400" y="1752600"/>
            <a:ext cx="838200" cy="685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0600" y="1676400"/>
            <a:ext cx="1447800" cy="646331"/>
          </a:xfrm>
          <a:prstGeom prst="rect">
            <a:avLst/>
          </a:prstGeom>
          <a:noFill/>
        </p:spPr>
        <p:txBody>
          <a:bodyPr wrap="square" rtlCol="0">
            <a:spAutoFit/>
          </a:bodyPr>
          <a:lstStyle/>
          <a:p>
            <a:pPr algn="ctr"/>
            <a:r>
              <a:rPr lang="fa-IR" b="1" dirty="0" smtClean="0">
                <a:solidFill>
                  <a:srgbClr val="FF3300"/>
                </a:solidFill>
              </a:rPr>
              <a:t>دبیرستان گریس</a:t>
            </a:r>
            <a:endParaRPr lang="en-US" b="1" dirty="0">
              <a:solidFill>
                <a:srgbClr val="FF3300"/>
              </a:solidFill>
            </a:endParaRPr>
          </a:p>
        </p:txBody>
      </p:sp>
      <p:sp>
        <p:nvSpPr>
          <p:cNvPr id="9" name="Down Arrow 8"/>
          <p:cNvSpPr/>
          <p:nvPr/>
        </p:nvSpPr>
        <p:spPr>
          <a:xfrm>
            <a:off x="6248400" y="1828800"/>
            <a:ext cx="685800" cy="381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81600" y="1447800"/>
            <a:ext cx="1219200" cy="646331"/>
          </a:xfrm>
          <a:prstGeom prst="rect">
            <a:avLst/>
          </a:prstGeom>
          <a:noFill/>
        </p:spPr>
        <p:txBody>
          <a:bodyPr wrap="square" rtlCol="0">
            <a:spAutoFit/>
          </a:bodyPr>
          <a:lstStyle/>
          <a:p>
            <a:pPr algn="r"/>
            <a:r>
              <a:rPr lang="fa-IR" b="1" dirty="0" smtClean="0">
                <a:solidFill>
                  <a:srgbClr val="FF3300"/>
                </a:solidFill>
              </a:rPr>
              <a:t>دبیرستان اولین</a:t>
            </a:r>
            <a:endParaRPr lang="en-US" b="1" dirty="0">
              <a:solidFill>
                <a:srgbClr val="FF3300"/>
              </a:solidFill>
            </a:endParaRPr>
          </a:p>
        </p:txBody>
      </p:sp>
      <p:sp>
        <p:nvSpPr>
          <p:cNvPr id="11" name="Down Arrow 10"/>
          <p:cNvSpPr/>
          <p:nvPr/>
        </p:nvSpPr>
        <p:spPr>
          <a:xfrm>
            <a:off x="4495800" y="2057400"/>
            <a:ext cx="762000" cy="609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05200" y="1447800"/>
            <a:ext cx="1447800" cy="646331"/>
          </a:xfrm>
          <a:prstGeom prst="rect">
            <a:avLst/>
          </a:prstGeom>
          <a:noFill/>
        </p:spPr>
        <p:txBody>
          <a:bodyPr wrap="square" rtlCol="0">
            <a:spAutoFit/>
          </a:bodyPr>
          <a:lstStyle/>
          <a:p>
            <a:pPr algn="r"/>
            <a:r>
              <a:rPr lang="fa-IR" b="1" dirty="0" smtClean="0">
                <a:solidFill>
                  <a:srgbClr val="FF3300"/>
                </a:solidFill>
              </a:rPr>
              <a:t>سالنهای اجتماعات</a:t>
            </a:r>
            <a:endParaRPr lang="en-US" b="1" dirty="0">
              <a:solidFill>
                <a:srgbClr val="FF3300"/>
              </a:solidFill>
            </a:endParaRPr>
          </a:p>
        </p:txBody>
      </p:sp>
      <p:sp>
        <p:nvSpPr>
          <p:cNvPr id="13" name="Right Arrow 12"/>
          <p:cNvSpPr/>
          <p:nvPr/>
        </p:nvSpPr>
        <p:spPr>
          <a:xfrm>
            <a:off x="762000" y="2895600"/>
            <a:ext cx="685800" cy="762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0" y="3581400"/>
            <a:ext cx="1828800" cy="646331"/>
          </a:xfrm>
          <a:prstGeom prst="rect">
            <a:avLst/>
          </a:prstGeom>
          <a:noFill/>
        </p:spPr>
        <p:txBody>
          <a:bodyPr wrap="square" rtlCol="0">
            <a:spAutoFit/>
          </a:bodyPr>
          <a:lstStyle/>
          <a:p>
            <a:pPr algn="r"/>
            <a:r>
              <a:rPr lang="fa-IR" b="1" dirty="0" smtClean="0">
                <a:solidFill>
                  <a:srgbClr val="FF3300"/>
                </a:solidFill>
              </a:rPr>
              <a:t>راهنمائی گریس</a:t>
            </a:r>
            <a:endParaRPr lang="en-US" b="1" dirty="0">
              <a:solidFill>
                <a:srgbClr val="FF3300"/>
              </a:solidFill>
            </a:endParaRPr>
          </a:p>
        </p:txBody>
      </p:sp>
      <p:sp>
        <p:nvSpPr>
          <p:cNvPr id="15" name="Right Arrow 14"/>
          <p:cNvSpPr/>
          <p:nvPr/>
        </p:nvSpPr>
        <p:spPr>
          <a:xfrm rot="13466635">
            <a:off x="5378013" y="3776767"/>
            <a:ext cx="838200" cy="685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657600" y="4191000"/>
            <a:ext cx="2133600" cy="369332"/>
          </a:xfrm>
          <a:prstGeom prst="rect">
            <a:avLst/>
          </a:prstGeom>
          <a:noFill/>
        </p:spPr>
        <p:txBody>
          <a:bodyPr wrap="square" rtlCol="0">
            <a:spAutoFit/>
          </a:bodyPr>
          <a:lstStyle/>
          <a:p>
            <a:pPr algn="r"/>
            <a:r>
              <a:rPr lang="fa-IR" b="1" dirty="0" smtClean="0">
                <a:solidFill>
                  <a:srgbClr val="FF3300"/>
                </a:solidFill>
              </a:rPr>
              <a:t>اداری+کتابخانه</a:t>
            </a:r>
            <a:endParaRPr lang="en-US" b="1" dirty="0">
              <a:solidFill>
                <a:srgbClr val="FF3300"/>
              </a:solidFill>
            </a:endParaRPr>
          </a:p>
        </p:txBody>
      </p:sp>
      <p:sp>
        <p:nvSpPr>
          <p:cNvPr id="17" name="Down Arrow 16"/>
          <p:cNvSpPr/>
          <p:nvPr/>
        </p:nvSpPr>
        <p:spPr>
          <a:xfrm rot="10800000">
            <a:off x="6400800" y="3810000"/>
            <a:ext cx="1066800"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172200" y="3962400"/>
            <a:ext cx="1752600" cy="646331"/>
          </a:xfrm>
          <a:prstGeom prst="rect">
            <a:avLst/>
          </a:prstGeom>
          <a:noFill/>
        </p:spPr>
        <p:txBody>
          <a:bodyPr wrap="square" rtlCol="0">
            <a:spAutoFit/>
          </a:bodyPr>
          <a:lstStyle/>
          <a:p>
            <a:pPr algn="r"/>
            <a:r>
              <a:rPr lang="fa-IR" b="1" dirty="0" smtClean="0">
                <a:solidFill>
                  <a:srgbClr val="FF3300"/>
                </a:solidFill>
              </a:rPr>
              <a:t>هنر و تکنولوژی</a:t>
            </a:r>
            <a:endParaRPr lang="en-US" b="1" dirty="0">
              <a:solidFill>
                <a:srgbClr val="FF3300"/>
              </a:solidFill>
            </a:endParaRPr>
          </a:p>
        </p:txBody>
      </p:sp>
      <p:sp>
        <p:nvSpPr>
          <p:cNvPr id="19" name="Right Arrow 18"/>
          <p:cNvSpPr/>
          <p:nvPr/>
        </p:nvSpPr>
        <p:spPr>
          <a:xfrm rot="8821968">
            <a:off x="7261357" y="2476639"/>
            <a:ext cx="578444"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858000" y="1905000"/>
            <a:ext cx="1219200" cy="646331"/>
          </a:xfrm>
          <a:prstGeom prst="rect">
            <a:avLst/>
          </a:prstGeom>
          <a:noFill/>
        </p:spPr>
        <p:txBody>
          <a:bodyPr wrap="square" rtlCol="0">
            <a:spAutoFit/>
          </a:bodyPr>
          <a:lstStyle/>
          <a:p>
            <a:pPr algn="r"/>
            <a:r>
              <a:rPr lang="fa-IR" b="1" dirty="0" smtClean="0">
                <a:solidFill>
                  <a:srgbClr val="FF3300"/>
                </a:solidFill>
              </a:rPr>
              <a:t>راهنمائی اولین</a:t>
            </a:r>
            <a:endParaRPr lang="en-US" b="1" dirty="0">
              <a:solidFill>
                <a:srgbClr val="FF33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468562"/>
          </a:xfrm>
        </p:spPr>
        <p:txBody>
          <a:bodyPr>
            <a:normAutofit/>
          </a:bodyPr>
          <a:lstStyle/>
          <a:p>
            <a:pPr algn="r"/>
            <a:r>
              <a:rPr lang="fa-IR" sz="2800" dirty="0" smtClean="0"/>
              <a:t>آکادمی اولین گریس در برینکستون لندن ,بخش لمبث,نه تنها گوناگونی رشته های آموزشی را در این بخش تاریخی و فعالِ لندن گسترش داده است , بلکه محیطی ترکیبی را به این ناحیه که عمدتا مسکونی هستند,افزوده است.</a:t>
            </a:r>
            <a:endParaRPr lang="en-US" sz="2800" dirty="0"/>
          </a:p>
        </p:txBody>
      </p:sp>
      <p:pic>
        <p:nvPicPr>
          <p:cNvPr id="6" name="Content Placeholder 5" descr="1Outside2.jpg"/>
          <p:cNvPicPr>
            <a:picLocks noGrp="1" noChangeAspect="1"/>
          </p:cNvPicPr>
          <p:nvPr>
            <p:ph idx="1"/>
          </p:nvPr>
        </p:nvPicPr>
        <p:blipFill>
          <a:blip r:embed="rId2"/>
          <a:stretch>
            <a:fillRect/>
          </a:stretch>
        </p:blipFill>
        <p:spPr>
          <a:xfrm>
            <a:off x="228600" y="2971800"/>
            <a:ext cx="8734881" cy="3151304"/>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smtClean="0">
                <a:solidFill>
                  <a:srgbClr val="FF3300"/>
                </a:solidFill>
              </a:rPr>
              <a:t>تکرار شکستهای فُرم بیرونی در معماری داخلِ بنا</a:t>
            </a:r>
            <a:endParaRPr lang="en-US" sz="3200" dirty="0">
              <a:solidFill>
                <a:srgbClr val="FF3300"/>
              </a:solidFill>
            </a:endParaRPr>
          </a:p>
        </p:txBody>
      </p:sp>
      <p:pic>
        <p:nvPicPr>
          <p:cNvPr id="4" name="Content Placeholder 3" descr="23.jpg"/>
          <p:cNvPicPr>
            <a:picLocks noGrp="1" noChangeAspect="1"/>
          </p:cNvPicPr>
          <p:nvPr>
            <p:ph idx="1"/>
          </p:nvPr>
        </p:nvPicPr>
        <p:blipFill>
          <a:blip r:embed="rId2"/>
          <a:stretch>
            <a:fillRect/>
          </a:stretch>
        </p:blipFill>
        <p:spPr>
          <a:xfrm>
            <a:off x="1447800" y="1676400"/>
            <a:ext cx="5619750" cy="4495800"/>
          </a:xfrm>
        </p:spPr>
      </p:pic>
      <p:sp>
        <p:nvSpPr>
          <p:cNvPr id="5" name="Frame 4"/>
          <p:cNvSpPr/>
          <p:nvPr/>
        </p:nvSpPr>
        <p:spPr>
          <a:xfrm>
            <a:off x="1828800" y="3429000"/>
            <a:ext cx="4495800" cy="21336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jpg"/>
          <p:cNvPicPr>
            <a:picLocks noGrp="1" noChangeAspect="1"/>
          </p:cNvPicPr>
          <p:nvPr>
            <p:ph idx="1"/>
          </p:nvPr>
        </p:nvPicPr>
        <p:blipFill>
          <a:blip r:embed="rId2"/>
          <a:stretch>
            <a:fillRect/>
          </a:stretch>
        </p:blipFill>
        <p:spPr>
          <a:xfrm>
            <a:off x="1600201" y="457200"/>
            <a:ext cx="5410200" cy="5668963"/>
          </a:xfrm>
        </p:spPr>
      </p:pic>
      <p:sp>
        <p:nvSpPr>
          <p:cNvPr id="5" name="Right Arrow 4"/>
          <p:cNvSpPr/>
          <p:nvPr/>
        </p:nvSpPr>
        <p:spPr>
          <a:xfrm rot="18858410">
            <a:off x="1990569" y="1683161"/>
            <a:ext cx="990600" cy="1295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31.jpg"/>
          <p:cNvPicPr>
            <a:picLocks noGrp="1" noChangeAspect="1"/>
          </p:cNvPicPr>
          <p:nvPr>
            <p:ph idx="1"/>
          </p:nvPr>
        </p:nvPicPr>
        <p:blipFill>
          <a:blip r:embed="rId2"/>
          <a:stretch>
            <a:fillRect/>
          </a:stretch>
        </p:blipFill>
        <p:spPr>
          <a:xfrm>
            <a:off x="1219200" y="838200"/>
            <a:ext cx="5791200" cy="4525963"/>
          </a:xfrm>
        </p:spPr>
      </p:pic>
      <p:sp>
        <p:nvSpPr>
          <p:cNvPr id="7" name="Right Arrow 6"/>
          <p:cNvSpPr/>
          <p:nvPr/>
        </p:nvSpPr>
        <p:spPr>
          <a:xfrm rot="2054396">
            <a:off x="2341785" y="2859827"/>
            <a:ext cx="1308340" cy="1143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7.jpg"/>
          <p:cNvPicPr>
            <a:picLocks noGrp="1" noChangeAspect="1"/>
          </p:cNvPicPr>
          <p:nvPr>
            <p:ph idx="1"/>
          </p:nvPr>
        </p:nvPicPr>
        <p:blipFill>
          <a:blip r:embed="rId2"/>
          <a:stretch>
            <a:fillRect/>
          </a:stretch>
        </p:blipFill>
        <p:spPr>
          <a:xfrm>
            <a:off x="457200" y="990600"/>
            <a:ext cx="7467600" cy="4682185"/>
          </a:xfrm>
        </p:spPr>
      </p:pic>
      <p:sp>
        <p:nvSpPr>
          <p:cNvPr id="5" name="Right Arrow 4"/>
          <p:cNvSpPr/>
          <p:nvPr/>
        </p:nvSpPr>
        <p:spPr>
          <a:xfrm>
            <a:off x="5029200" y="3505200"/>
            <a:ext cx="1371600" cy="990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www.MemarFa.com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6537" y="1906361"/>
            <a:ext cx="2788926" cy="3913640"/>
          </a:xfrm>
        </p:spPr>
      </p:pic>
    </p:spTree>
    <p:extLst>
      <p:ext uri="{BB962C8B-B14F-4D97-AF65-F5344CB8AC3E}">
        <p14:creationId xmlns:p14="http://schemas.microsoft.com/office/powerpoint/2010/main" val="337920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2400" dirty="0" smtClean="0"/>
              <a:t>آکادمی اولین گریس یک آکادمی آموزشی-هنری-ورزشی است که تمامی خدمات آن در بلوکهای مختلف و در 4 سطح پراکنده شده اند</a:t>
            </a:r>
            <a:endParaRPr lang="en-US" sz="2400" dirty="0"/>
          </a:p>
        </p:txBody>
      </p:sp>
      <p:pic>
        <p:nvPicPr>
          <p:cNvPr id="4" name="Content Placeholder 3" descr="poro khali.JPG"/>
          <p:cNvPicPr>
            <a:picLocks noGrp="1" noChangeAspect="1"/>
          </p:cNvPicPr>
          <p:nvPr>
            <p:ph idx="1"/>
          </p:nvPr>
        </p:nvPicPr>
        <p:blipFill>
          <a:blip r:embed="rId2" cstate="print"/>
          <a:stretch>
            <a:fillRect/>
          </a:stretch>
        </p:blipFill>
        <p:spPr>
          <a:xfrm>
            <a:off x="838200" y="1600200"/>
            <a:ext cx="7086600"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2800" dirty="0" smtClean="0">
                <a:solidFill>
                  <a:srgbClr val="FF0000"/>
                </a:solidFill>
              </a:rPr>
              <a:t>این آکادمی </a:t>
            </a:r>
            <a:r>
              <a:rPr lang="fa-IR" sz="2800" dirty="0" smtClean="0"/>
              <a:t>خود را به عنوان یک عضو الحاقیِ </a:t>
            </a:r>
            <a:r>
              <a:rPr lang="fa-IR" sz="2800" dirty="0" smtClean="0">
                <a:solidFill>
                  <a:srgbClr val="FF0000"/>
                </a:solidFill>
              </a:rPr>
              <a:t>گسترده،دارای شفافیت </a:t>
            </a:r>
            <a:r>
              <a:rPr lang="fa-IR" sz="2800" dirty="0" smtClean="0"/>
              <a:t>و </a:t>
            </a:r>
            <a:r>
              <a:rPr lang="fa-IR" sz="2800" dirty="0" smtClean="0">
                <a:solidFill>
                  <a:srgbClr val="FF0000"/>
                </a:solidFill>
              </a:rPr>
              <a:t>دعوت کننده </a:t>
            </a:r>
            <a:r>
              <a:rPr lang="fa-IR" sz="2800" dirty="0" smtClean="0"/>
              <a:t>که به پروسه ی احیای محله ی شهری اضافه شده است ، معرفی میکند</a:t>
            </a:r>
            <a:endParaRPr lang="en-US" sz="2800" dirty="0"/>
          </a:p>
        </p:txBody>
      </p:sp>
      <p:pic>
        <p:nvPicPr>
          <p:cNvPr id="4" name="Content Placeholder 3" descr="5.jpg"/>
          <p:cNvPicPr>
            <a:picLocks noGrp="1" noChangeAspect="1"/>
          </p:cNvPicPr>
          <p:nvPr>
            <p:ph idx="1"/>
          </p:nvPr>
        </p:nvPicPr>
        <p:blipFill>
          <a:blip r:embed="rId2"/>
          <a:stretch>
            <a:fillRect/>
          </a:stretch>
        </p:blipFill>
        <p:spPr>
          <a:xfrm>
            <a:off x="457200" y="1649038"/>
            <a:ext cx="7467600" cy="442828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2800" dirty="0" smtClean="0">
                <a:solidFill>
                  <a:srgbClr val="FF0000"/>
                </a:solidFill>
              </a:rPr>
              <a:t>موقعیت </a:t>
            </a:r>
            <a:r>
              <a:rPr lang="fa-IR" sz="2800" dirty="0" smtClean="0">
                <a:solidFill>
                  <a:srgbClr val="FF3300"/>
                </a:solidFill>
              </a:rPr>
              <a:t>استراتژیک</a:t>
            </a:r>
            <a:r>
              <a:rPr lang="fa-IR" sz="2800" dirty="0" smtClean="0">
                <a:solidFill>
                  <a:srgbClr val="FF0000"/>
                </a:solidFill>
              </a:rPr>
              <a:t> سایت </a:t>
            </a:r>
            <a:r>
              <a:rPr lang="fa-IR" sz="2800" dirty="0" smtClean="0"/>
              <a:t>که بین دو بخشِ اصلیِ مسکونی واقع شده است، بنا را به </a:t>
            </a:r>
            <a:r>
              <a:rPr lang="fa-IR" sz="2800" dirty="0" smtClean="0">
                <a:solidFill>
                  <a:srgbClr val="FF0000"/>
                </a:solidFill>
              </a:rPr>
              <a:t>نوعی انسجام در فرم </a:t>
            </a:r>
            <a:r>
              <a:rPr lang="fa-IR" sz="2800" dirty="0" smtClean="0"/>
              <a:t>معطوف میکند</a:t>
            </a:r>
            <a:endParaRPr lang="en-US" sz="2800" dirty="0"/>
          </a:p>
        </p:txBody>
      </p:sp>
      <p:pic>
        <p:nvPicPr>
          <p:cNvPr id="6" name="Content Placeholder 5" descr="20111202170.JPG"/>
          <p:cNvPicPr>
            <a:picLocks noGrp="1" noChangeAspect="1"/>
          </p:cNvPicPr>
          <p:nvPr>
            <p:ph idx="1"/>
          </p:nvPr>
        </p:nvPicPr>
        <p:blipFill>
          <a:blip r:embed="rId2" cstate="print"/>
          <a:stretch>
            <a:fillRect/>
          </a:stretch>
        </p:blipFill>
        <p:spPr>
          <a:xfrm>
            <a:off x="762000" y="1600200"/>
            <a:ext cx="7284509" cy="4525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2800" dirty="0" smtClean="0"/>
              <a:t>بنای آکادمی به عنوانِ </a:t>
            </a:r>
            <a:r>
              <a:rPr lang="fa-IR" sz="2800" dirty="0" smtClean="0">
                <a:solidFill>
                  <a:srgbClr val="FF0000"/>
                </a:solidFill>
              </a:rPr>
              <a:t>یک کرکتر و هویتِ شهریِ نیرومند </a:t>
            </a:r>
            <a:r>
              <a:rPr lang="fa-IR" sz="2800" dirty="0" smtClean="0"/>
              <a:t>پنداشته می شود که در محله و حوزه های همسایگیِ خود ، </a:t>
            </a:r>
            <a:r>
              <a:rPr lang="fa-IR" sz="2800" dirty="0" smtClean="0">
                <a:solidFill>
                  <a:srgbClr val="FF0000"/>
                </a:solidFill>
              </a:rPr>
              <a:t>خوانائی دارد</a:t>
            </a:r>
            <a:r>
              <a:rPr lang="fa-IR" sz="2800" dirty="0" smtClean="0"/>
              <a:t>.</a:t>
            </a:r>
            <a:endParaRPr lang="en-US" sz="2800" dirty="0"/>
          </a:p>
        </p:txBody>
      </p:sp>
      <p:pic>
        <p:nvPicPr>
          <p:cNvPr id="4" name="Content Placeholder 3" descr="4.jpg"/>
          <p:cNvPicPr>
            <a:picLocks noGrp="1" noChangeAspect="1"/>
          </p:cNvPicPr>
          <p:nvPr>
            <p:ph idx="1"/>
          </p:nvPr>
        </p:nvPicPr>
        <p:blipFill>
          <a:blip r:embed="rId2"/>
          <a:stretch>
            <a:fillRect/>
          </a:stretch>
        </p:blipFill>
        <p:spPr>
          <a:xfrm>
            <a:off x="1834654" y="1600200"/>
            <a:ext cx="4712692"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2800" dirty="0" smtClean="0"/>
              <a:t>محیط ِ آموزشیِ آکادمی این اطمینان را میدهد که </a:t>
            </a:r>
            <a:r>
              <a:rPr lang="fa-IR" sz="2800" dirty="0" smtClean="0">
                <a:solidFill>
                  <a:srgbClr val="FF0000"/>
                </a:solidFill>
              </a:rPr>
              <a:t>از طریق چینش فضائی </a:t>
            </a:r>
            <a:r>
              <a:rPr lang="fa-IR" sz="2800" dirty="0" smtClean="0"/>
              <a:t>که دارد، </a:t>
            </a:r>
            <a:r>
              <a:rPr lang="fa-IR" sz="2800" dirty="0" smtClean="0">
                <a:solidFill>
                  <a:srgbClr val="FF0000"/>
                </a:solidFill>
              </a:rPr>
              <a:t>دانش آموزان </a:t>
            </a:r>
            <a:r>
              <a:rPr lang="fa-IR" sz="2800" dirty="0" smtClean="0"/>
              <a:t>را به طرزی فعال،</a:t>
            </a:r>
            <a:r>
              <a:rPr lang="fa-IR" sz="2800" dirty="0" smtClean="0">
                <a:solidFill>
                  <a:srgbClr val="FF0000"/>
                </a:solidFill>
              </a:rPr>
              <a:t>درگیر آموزش </a:t>
            </a:r>
            <a:r>
              <a:rPr lang="fa-IR" sz="2800" dirty="0" smtClean="0"/>
              <a:t>میسازد.</a:t>
            </a:r>
            <a:endParaRPr lang="en-US" sz="2800" dirty="0"/>
          </a:p>
        </p:txBody>
      </p:sp>
      <p:pic>
        <p:nvPicPr>
          <p:cNvPr id="4" name="Content Placeholder 3" descr="28.jpg"/>
          <p:cNvPicPr>
            <a:picLocks noGrp="1" noChangeAspect="1"/>
          </p:cNvPicPr>
          <p:nvPr>
            <p:ph idx="1"/>
          </p:nvPr>
        </p:nvPicPr>
        <p:blipFill>
          <a:blip r:embed="rId2"/>
          <a:stretch>
            <a:fillRect/>
          </a:stretch>
        </p:blipFill>
        <p:spPr>
          <a:xfrm>
            <a:off x="533400" y="2133600"/>
            <a:ext cx="3441526" cy="4525963"/>
          </a:xfrm>
        </p:spPr>
      </p:pic>
      <p:pic>
        <p:nvPicPr>
          <p:cNvPr id="7" name="Picture 6" descr="6.jpg"/>
          <p:cNvPicPr>
            <a:picLocks noChangeAspect="1"/>
          </p:cNvPicPr>
          <p:nvPr/>
        </p:nvPicPr>
        <p:blipFill>
          <a:blip r:embed="rId3"/>
          <a:stretch>
            <a:fillRect/>
          </a:stretch>
        </p:blipFill>
        <p:spPr>
          <a:xfrm>
            <a:off x="4267200" y="1371600"/>
            <a:ext cx="4518392" cy="4495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302</TotalTime>
  <Words>749</Words>
  <Application>Microsoft Office PowerPoint</Application>
  <PresentationFormat>On-screen Show (4:3)</PresentationFormat>
  <Paragraphs>52</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Franklin Gothic Book</vt:lpstr>
      <vt:lpstr>Tahoma</vt:lpstr>
      <vt:lpstr>Wingdings 2</vt:lpstr>
      <vt:lpstr>Technic</vt:lpstr>
      <vt:lpstr>PowerPoint Presentation</vt:lpstr>
      <vt:lpstr>Evelyn-grace academy</vt:lpstr>
      <vt:lpstr>معمار این پروژه ”زاها حدید“ , بخاطر این طرح جایزه استرلینگ سال2011 را به خود اختصاص داده است</vt:lpstr>
      <vt:lpstr>آکادمی اولین گریس در برینکستون لندن ,بخش لمبث,نه تنها گوناگونی رشته های آموزشی را در این بخش تاریخی و فعالِ لندن گسترش داده است , بلکه محیطی ترکیبی را به این ناحیه که عمدتا مسکونی هستند,افزوده است.</vt:lpstr>
      <vt:lpstr>آکادمی اولین گریس یک آکادمی آموزشی-هنری-ورزشی است که تمامی خدمات آن در بلوکهای مختلف و در 4 سطح پراکنده شده اند</vt:lpstr>
      <vt:lpstr>این آکادمی خود را به عنوان یک عضو الحاقیِ گسترده،دارای شفافیت و دعوت کننده که به پروسه ی احیای محله ی شهری اضافه شده است ، معرفی میکند</vt:lpstr>
      <vt:lpstr>موقعیت استراتژیک سایت که بین دو بخشِ اصلیِ مسکونی واقع شده است، بنا را به نوعی انسجام در فرم معطوف میکند</vt:lpstr>
      <vt:lpstr>بنای آکادمی به عنوانِ یک کرکتر و هویتِ شهریِ نیرومند پنداشته می شود که در محله و حوزه های همسایگیِ خود ، خوانائی دارد.</vt:lpstr>
      <vt:lpstr>محیط ِ آموزشیِ آکادمی این اطمینان را میدهد که از طریق چینش فضائی که دارد، دانش آموزان را به طرزی فعال،درگیر آموزش میسازد.</vt:lpstr>
      <vt:lpstr>هدفِ طرح ،خلقِ محیطی سالم به عنوانِ قلمروئی برای روالِ مترقی و روبه پیشرفتِ آموزش است</vt:lpstr>
      <vt:lpstr>PowerPoint Presentation</vt:lpstr>
      <vt:lpstr>PowerPoint Presentation</vt:lpstr>
      <vt:lpstr>این آکادمی مطابق با ایدئولوژیِ ”مدرسه درون مدرسه“ شکل گرفته است،که در آن 4مدرسه کوچک با الگوهای تفکیک شده و حداکثر فضاهای عملکردی در داخل هم قرارگرفته شده اند اما درعین حال هرکدام هویت مجزای خود را دارا هستند</vt:lpstr>
      <vt:lpstr>این فضاها،محیط های زیادی با حداکثر جذبِ نورطبیعی ،تهویه و بافت(مصالح) حداقل اما بادوام ارائه میدهند</vt:lpstr>
      <vt:lpstr>PowerPoint Presentation</vt:lpstr>
      <vt:lpstr>فضای اجتماعاتِ اشتراکی بین 4 مدرسه ، طوری طراحی شده اند که مشوّقِ این گردهمائیها باشند.</vt:lpstr>
      <vt:lpstr>فضاهای بیرونی به منظور ایجاد محیطی تعاملی و فعال طوری لایه بندی شده اند تااجتماعاتی دوستانه و فضاهای آموزشی در سطوحِ متنوع برپایه همگرائیِ عملکردهای چندگانه خلق کنند.</vt:lpstr>
      <vt:lpstr>سیرکولاسیون دانش آموزان راهنمایی مستقیما از طریق تراس های طبق اول مخصوص به خود برای دسترسی به هر یک از دو مدرسه استفاده می کنند .</vt:lpstr>
      <vt:lpstr>PowerPoint Presentation</vt:lpstr>
      <vt:lpstr>تراس راهنمائی گریس</vt:lpstr>
      <vt:lpstr>هیچ لزومی برای دانش آموزان راهنمایی در استفاده از پله های اصلی وجود ندارد به جز پله های فرار که این کار به منظور جلوگیری از برخورد و ارتباط با دیگر مدرسه ها صورت گرفته است. </vt:lpstr>
      <vt:lpstr>تراس راهنمائی اولین</vt:lpstr>
      <vt:lpstr>هر کدام از مدرسه های راهنمایی در دو طبقه ی اول و دوم  پراکنده شده اند که از طریق یک پله مرکزی داخلی با هم ارتباط برقرار کرده اند. </vt:lpstr>
      <vt:lpstr>پلان طبقه اول-راهنمائی گریس و اولین</vt:lpstr>
      <vt:lpstr>پلان طبقه دوم-راهنمائی اولین و گریس</vt:lpstr>
      <vt:lpstr>طبقه دوم امکاناتی را در اختیار می گذارد که از طریق طبقه بالاتر مدرسه راهنمایی قابل دسترسی است. مدرسه راهنمایی در طبقات اول و دوم پراکنده شده اند اما هر دو دبیرستان در طبقه سوم قرار گرفته است.</vt:lpstr>
      <vt:lpstr>طبقه همکف امکاناتی را در اختیار قرار می دهد که از طریق لند اسکیپ بیرون فضا قابل دسترسی می باشد. </vt:lpstr>
      <vt:lpstr>PowerPoint Presentation</vt:lpstr>
      <vt:lpstr>به طرز موثر و کارآمدی کل آکادمی بین امکانات طبقه همکف و کلاس های طبقات بالا تقسیم شده است در طبقه همکف سلف ،زمین بازی و ..... وجود دارد و طبقات بالاتر مختص  کلاس های درس است. </vt:lpstr>
      <vt:lpstr>امکانات به اشتراک گذاشته شده برای عموم مردم در ساعات خارج ساعات آموزشی در طبقه همکف قرار داده شده اند .</vt:lpstr>
      <vt:lpstr>امکانات آموزشی (آکادمیک)مثل سالن های اجتماعات و لابراتوار های علمی  بین بلوک های دبیرستانی در قسمت مرکزی طبقه دوم و سوم جا شده اند تا یا به صورت منحصرا برای یک دبیرستان مورد استفاده قرار گیرد یا در صورت نیاز توسط طبقات دیگر (دبیرستان های دیگر)مورد استفاده قرار گیرد.</vt:lpstr>
      <vt:lpstr>PowerPoint Presentation</vt:lpstr>
      <vt:lpstr>امکانات کتابخانه و آشپزخانه اصلی(سلف)و پذیرش اصلی در مرکز مجموعه قرار دارد و برای در دسترس بودن این امکانات برای دانش جویان طبقه سوم پله هایی تعبیه شده است. </vt:lpstr>
      <vt:lpstr>بازدیدکنندگان برای بازدید می توانند از طریق قسمت مرکزی که به همه ی طبقات دسترسی دارد استفاده کنند و کارمندان می توانند آن هارا از این طریق که چگونه به قسمت های مختلف بروند کنترل کنند . </vt:lpstr>
      <vt:lpstr>کلاس های درسی دبیرستان به صورت افقی پراکنده شده اند تا ارتباطات عمودی بین آن ها هنگامی که دانش آموزان در ساختمان دبیرستانی خود هستند به حداقل برسد.(یعنی کلیه کلاس های دبیرستان در یک طبقه متمرکز شده اند) </vt:lpstr>
      <vt:lpstr>دبیرستان اولین در طبقه سوم</vt:lpstr>
      <vt:lpstr>دبیرستان گریس در طبقه سوم</vt:lpstr>
      <vt:lpstr>تراس دبیرستان گریس</vt:lpstr>
      <vt:lpstr>دیاگرام بلوکهای مختلف آکادمی در یک نگاه</vt:lpstr>
      <vt:lpstr>تکرار شکستهای فُرم بیرونی در معماری داخلِ بنا</vt:lpstr>
      <vt:lpstr>PowerPoint Presentation</vt:lpstr>
      <vt:lpstr>PowerPoint Presentation</vt:lpstr>
      <vt:lpstr>PowerPoint Presentation</vt:lpstr>
      <vt:lpstr>www.MemarFa.com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Lobat</dc:creator>
  <cp:lastModifiedBy>Niloofar Mohtat</cp:lastModifiedBy>
  <cp:revision>100</cp:revision>
  <dcterms:created xsi:type="dcterms:W3CDTF">2012-02-18T01:34:25Z</dcterms:created>
  <dcterms:modified xsi:type="dcterms:W3CDTF">2015-12-26T11:52:02Z</dcterms:modified>
</cp:coreProperties>
</file>